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79" r:id="rId5"/>
    <p:sldId id="266" r:id="rId6"/>
    <p:sldId id="267" r:id="rId7"/>
    <p:sldId id="269" r:id="rId8"/>
    <p:sldId id="270" r:id="rId9"/>
    <p:sldId id="271" r:id="rId10"/>
    <p:sldId id="278" r:id="rId11"/>
    <p:sldId id="277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116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08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43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217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085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06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36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57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28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67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22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551CD-4BBD-4EC9-AB8F-509CBD7E7F69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66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owl.co.uk/" TargetMode="External"/><Relationship Id="rId2" Type="http://schemas.openxmlformats.org/officeDocument/2006/relationships/hyperlink" Target="http://www.booktrust.org.uk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lovereading4schools.co.uk/viewschool/7138/favourite" TargetMode="External"/><Relationship Id="rId4" Type="http://schemas.openxmlformats.org/officeDocument/2006/relationships/hyperlink" Target="http://www.lovereading4kids.co.uk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latin typeface="Comic Sans MS" pitchFamily="66" charset="0"/>
              </a:rPr>
              <a:t>READING</a:t>
            </a:r>
            <a:endParaRPr lang="en-GB" sz="72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  <a:t>“Reading is the single </a:t>
            </a:r>
            <a:b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  <a:t>most important thing</a:t>
            </a:r>
            <a:b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  <a:t>you can do with your child.”</a:t>
            </a: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2" descr="C:\Users\Sarahthorpe\AppData\Local\Microsoft\Windows\Temporary Internet Files\Content.IE5\GN6DRKWW\MC9002320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260648"/>
            <a:ext cx="124868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89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Why is reading so important</a:t>
            </a:r>
            <a:r>
              <a:rPr lang="en-GB" dirty="0" smtClean="0">
                <a:latin typeface="Comic Sans MS" pitchFamily="66" charset="0"/>
              </a:rPr>
              <a:t>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itchFamily="66" charset="0"/>
                <a:sym typeface="Wingdings" pitchFamily="2" charset="2"/>
              </a:rPr>
              <a:t>Links to </a:t>
            </a:r>
            <a:r>
              <a:rPr lang="en-GB" dirty="0" smtClean="0">
                <a:latin typeface="Comic Sans MS" pitchFamily="66" charset="0"/>
                <a:sym typeface="Wingdings" pitchFamily="2" charset="2"/>
              </a:rPr>
              <a:t>writing - </a:t>
            </a:r>
            <a:r>
              <a:rPr lang="en-GB" dirty="0">
                <a:latin typeface="Comic Sans MS" pitchFamily="66" charset="0"/>
                <a:sym typeface="Wingdings" pitchFamily="2" charset="2"/>
              </a:rPr>
              <a:t>g</a:t>
            </a:r>
            <a:r>
              <a:rPr lang="en-GB" dirty="0" smtClean="0">
                <a:latin typeface="Comic Sans MS" pitchFamily="66" charset="0"/>
                <a:sym typeface="Wingdings" pitchFamily="2" charset="2"/>
              </a:rPr>
              <a:t>ood </a:t>
            </a:r>
            <a:r>
              <a:rPr lang="en-GB" dirty="0">
                <a:latin typeface="Comic Sans MS" pitchFamily="66" charset="0"/>
                <a:sym typeface="Wingdings" pitchFamily="2" charset="2"/>
              </a:rPr>
              <a:t>readers are usually</a:t>
            </a: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  <a:sym typeface="Wingdings" pitchFamily="2" charset="2"/>
              </a:rPr>
              <a:t> </a:t>
            </a:r>
            <a:r>
              <a:rPr lang="en-GB" dirty="0" smtClean="0">
                <a:latin typeface="Comic Sans MS" pitchFamily="66" charset="0"/>
                <a:sym typeface="Wingdings" pitchFamily="2" charset="2"/>
              </a:rPr>
              <a:t>   good </a:t>
            </a:r>
            <a:r>
              <a:rPr lang="en-GB" dirty="0">
                <a:latin typeface="Comic Sans MS" pitchFamily="66" charset="0"/>
                <a:sym typeface="Wingdings" pitchFamily="2" charset="2"/>
              </a:rPr>
              <a:t>writers. </a:t>
            </a:r>
          </a:p>
          <a:p>
            <a:r>
              <a:rPr lang="en-GB" dirty="0" smtClean="0">
                <a:latin typeface="Comic Sans MS" pitchFamily="66" charset="0"/>
              </a:rPr>
              <a:t>Develops </a:t>
            </a:r>
            <a:r>
              <a:rPr lang="en-GB" dirty="0">
                <a:latin typeface="Comic Sans MS" pitchFamily="66" charset="0"/>
              </a:rPr>
              <a:t>language and vocabulary. </a:t>
            </a:r>
          </a:p>
          <a:p>
            <a:r>
              <a:rPr lang="en-GB" dirty="0" smtClean="0">
                <a:latin typeface="Comic Sans MS" pitchFamily="66" charset="0"/>
              </a:rPr>
              <a:t>Develops </a:t>
            </a:r>
            <a:r>
              <a:rPr lang="en-GB" dirty="0">
                <a:latin typeface="Comic Sans MS" pitchFamily="66" charset="0"/>
              </a:rPr>
              <a:t>imagination and creativity. </a:t>
            </a:r>
          </a:p>
          <a:p>
            <a:r>
              <a:rPr lang="en-GB" dirty="0" smtClean="0">
                <a:latin typeface="Comic Sans MS" pitchFamily="66" charset="0"/>
              </a:rPr>
              <a:t>Reading </a:t>
            </a:r>
            <a:r>
              <a:rPr lang="en-GB" dirty="0">
                <a:latin typeface="Comic Sans MS" pitchFamily="66" charset="0"/>
              </a:rPr>
              <a:t>is about </a:t>
            </a:r>
            <a:r>
              <a:rPr lang="en-GB" dirty="0" smtClean="0">
                <a:latin typeface="Comic Sans MS" pitchFamily="66" charset="0"/>
              </a:rPr>
              <a:t>enjoyment . 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Opens up children’s worlds and enriches their </a:t>
            </a:r>
            <a:r>
              <a:rPr lang="en-GB" dirty="0" smtClean="0">
                <a:latin typeface="Comic Sans MS" pitchFamily="66" charset="0"/>
              </a:rPr>
              <a:t>lives.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Reading is essential in developing a good self image.</a:t>
            </a:r>
          </a:p>
          <a:p>
            <a:r>
              <a:rPr lang="en-GB" dirty="0" smtClean="0">
                <a:latin typeface="Comic Sans MS" pitchFamily="66" charset="0"/>
              </a:rPr>
              <a:t>Marked </a:t>
            </a:r>
            <a:r>
              <a:rPr lang="en-GB" dirty="0">
                <a:latin typeface="Comic Sans MS" pitchFamily="66" charset="0"/>
              </a:rPr>
              <a:t>advantage in </a:t>
            </a:r>
            <a:r>
              <a:rPr lang="en-GB" dirty="0" smtClean="0">
                <a:latin typeface="Comic Sans MS" pitchFamily="66" charset="0"/>
              </a:rPr>
              <a:t>education - accessibility.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7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omic Sans MS" pitchFamily="66" charset="0"/>
              </a:rPr>
              <a:t>R</a:t>
            </a:r>
            <a:r>
              <a:rPr lang="en-GB" b="1" dirty="0" smtClean="0">
                <a:latin typeface="Comic Sans MS" pitchFamily="66" charset="0"/>
              </a:rPr>
              <a:t>eading at Holy Trinity.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046" y="1844824"/>
            <a:ext cx="8229600" cy="276490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Comic Sans MS" pitchFamily="66" charset="0"/>
              </a:rPr>
              <a:t>Reading scheme</a:t>
            </a:r>
          </a:p>
          <a:p>
            <a:r>
              <a:rPr lang="en-GB" dirty="0" smtClean="0">
                <a:latin typeface="Comic Sans MS" pitchFamily="66" charset="0"/>
              </a:rPr>
              <a:t>Guided reading</a:t>
            </a:r>
          </a:p>
          <a:p>
            <a:r>
              <a:rPr lang="en-GB" dirty="0" smtClean="0">
                <a:latin typeface="Comic Sans MS" pitchFamily="66" charset="0"/>
              </a:rPr>
              <a:t>Reading across the curriculum</a:t>
            </a:r>
          </a:p>
          <a:p>
            <a:r>
              <a:rPr lang="en-GB" dirty="0" err="1" smtClean="0">
                <a:latin typeface="Comic Sans MS" pitchFamily="66" charset="0"/>
              </a:rPr>
              <a:t>Ebooks</a:t>
            </a:r>
            <a:r>
              <a:rPr lang="en-GB" dirty="0" smtClean="0">
                <a:latin typeface="Comic Sans MS" pitchFamily="66" charset="0"/>
              </a:rPr>
              <a:t> – Bug Club </a:t>
            </a:r>
          </a:p>
          <a:p>
            <a:pPr marL="0" indent="0">
              <a:buNone/>
            </a:pPr>
            <a:endParaRPr lang="en-GB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itchFamily="66" charset="0"/>
              </a:rPr>
              <a:t> 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 descr="C:\Users\Sarahthorpe\AppData\Local\Microsoft\Windows\Temporary Internet Files\Content.IE5\GN6DRKWW\MM90028391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00135"/>
            <a:ext cx="2304256" cy="135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89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Reading </a:t>
            </a:r>
            <a:r>
              <a:rPr lang="en-GB" b="1" dirty="0" smtClean="0"/>
              <a:t>in Y2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In Year 2, the emphasis in</a:t>
            </a:r>
            <a:r>
              <a:rPr lang="en-GB" b="1" dirty="0" smtClean="0"/>
              <a:t> </a:t>
            </a:r>
            <a:r>
              <a:rPr lang="en-GB" b="1" dirty="0" smtClean="0"/>
              <a:t>reading becomes about comprehension not decoding. When reading unfamiliar words, strategies for this should be in place already. </a:t>
            </a:r>
          </a:p>
          <a:p>
            <a:pPr marL="285750" indent="-285750"/>
            <a:endParaRPr lang="en-GB" b="1" dirty="0"/>
          </a:p>
          <a:p>
            <a:pPr marL="285750" indent="-285750"/>
            <a:endParaRPr lang="en-GB" b="1" dirty="0" smtClean="0"/>
          </a:p>
          <a:p>
            <a:pPr marL="285750" indent="-285750"/>
            <a:r>
              <a:rPr lang="en-GB" b="1" dirty="0" smtClean="0"/>
              <a:t>Reading </a:t>
            </a:r>
            <a:r>
              <a:rPr lang="en-GB" b="1" dirty="0"/>
              <a:t>punctuation</a:t>
            </a:r>
          </a:p>
          <a:p>
            <a:pPr marL="285750" indent="-285750"/>
            <a:r>
              <a:rPr lang="en-GB" b="1" dirty="0"/>
              <a:t>Reading fluency </a:t>
            </a:r>
          </a:p>
          <a:p>
            <a:pPr marL="285750" indent="-285750"/>
            <a:r>
              <a:rPr lang="en-GB" b="1" dirty="0"/>
              <a:t>Reading for meaning </a:t>
            </a:r>
            <a:r>
              <a:rPr lang="en-GB" b="1" dirty="0" smtClean="0"/>
              <a:t>(retrieval)</a:t>
            </a:r>
            <a:endParaRPr lang="en-GB" b="1" dirty="0"/>
          </a:p>
          <a:p>
            <a:pPr marL="285750" indent="-285750"/>
            <a:r>
              <a:rPr lang="en-GB" b="1" dirty="0"/>
              <a:t>Inference and deduction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75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Struggling or Anxious Readers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>
                <a:latin typeface="Comic Sans MS" pitchFamily="66" charset="0"/>
              </a:rPr>
              <a:t>Start off by reading to them.  </a:t>
            </a:r>
          </a:p>
          <a:p>
            <a:r>
              <a:rPr lang="en-GB" dirty="0" smtClean="0">
                <a:latin typeface="Comic Sans MS" pitchFamily="66" charset="0"/>
              </a:rPr>
              <a:t>Encourage them to </a:t>
            </a:r>
            <a:r>
              <a:rPr lang="en-GB" dirty="0">
                <a:latin typeface="Comic Sans MS" pitchFamily="66" charset="0"/>
              </a:rPr>
              <a:t>read the pictures. </a:t>
            </a:r>
          </a:p>
          <a:p>
            <a:r>
              <a:rPr lang="en-GB" dirty="0">
                <a:latin typeface="Comic Sans MS" pitchFamily="66" charset="0"/>
              </a:rPr>
              <a:t>Encourage </a:t>
            </a:r>
            <a:r>
              <a:rPr lang="en-GB" dirty="0" smtClean="0">
                <a:latin typeface="Comic Sans MS" pitchFamily="66" charset="0"/>
              </a:rPr>
              <a:t> them to join </a:t>
            </a:r>
            <a:r>
              <a:rPr lang="en-GB" dirty="0">
                <a:latin typeface="Comic Sans MS" pitchFamily="66" charset="0"/>
              </a:rPr>
              <a:t>in with words. </a:t>
            </a:r>
          </a:p>
          <a:p>
            <a:r>
              <a:rPr lang="en-GB" dirty="0">
                <a:latin typeface="Comic Sans MS" pitchFamily="66" charset="0"/>
              </a:rPr>
              <a:t>Read a sentence each. </a:t>
            </a:r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Paired reading – read together, stop reading at the same time as your child when they feel confident to continue by themselves (tap on shoulder)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Encourage your child to do more of the reading, if they are stuck on a word then just carry on reading. </a:t>
            </a:r>
            <a:r>
              <a:rPr lang="en-GB" i="1" dirty="0">
                <a:latin typeface="Comic Sans MS" pitchFamily="66" charset="0"/>
              </a:rPr>
              <a:t>(Come back to the stuck word at the end</a:t>
            </a:r>
            <a:r>
              <a:rPr lang="en-GB" i="1" dirty="0" smtClean="0">
                <a:latin typeface="Comic Sans MS" pitchFamily="66" charset="0"/>
              </a:rPr>
              <a:t>.)</a:t>
            </a:r>
          </a:p>
          <a:p>
            <a:r>
              <a:rPr lang="en-GB" dirty="0" smtClean="0">
                <a:latin typeface="Comic Sans MS" pitchFamily="66" charset="0"/>
              </a:rPr>
              <a:t>Teach </a:t>
            </a:r>
            <a:r>
              <a:rPr lang="en-GB" dirty="0">
                <a:latin typeface="Comic Sans MS" pitchFamily="66" charset="0"/>
              </a:rPr>
              <a:t>your child the tricky words on the page before it is read. </a:t>
            </a:r>
          </a:p>
          <a:p>
            <a:r>
              <a:rPr lang="en-GB" dirty="0">
                <a:latin typeface="Comic Sans MS" pitchFamily="66" charset="0"/>
              </a:rPr>
              <a:t>Read to them, then ask questions.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C:\Users\Sarahthorpe\AppData\Local\Microsoft\Windows\Temporary Internet Files\Content.IE5\I5VVJCSE\MC9000889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46" y="592083"/>
            <a:ext cx="1768450" cy="109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arahthorpe\AppData\Local\Microsoft\Windows\Temporary Internet Files\Content.IE5\2X2HB3D7\MC9003701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8463"/>
            <a:ext cx="1328727" cy="140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arahthorpe\AppData\Local\Microsoft\Windows\Temporary Internet Files\Content.IE5\I5VVJCSE\MC9003907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745590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96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 smtClean="0">
                <a:latin typeface="Comic Sans MS" pitchFamily="66" charset="0"/>
              </a:rPr>
              <a:t>Struggling or anxious readers - get </a:t>
            </a:r>
            <a:r>
              <a:rPr lang="en-GB" sz="3600" b="1" dirty="0">
                <a:latin typeface="Comic Sans MS" pitchFamily="66" charset="0"/>
              </a:rPr>
              <a:t>the enjoyment back</a:t>
            </a:r>
            <a:r>
              <a:rPr lang="en-GB" b="1" i="1" dirty="0">
                <a:latin typeface="Comic Sans MS" pitchFamily="66" charset="0"/>
              </a:rPr>
              <a:t/>
            </a:r>
            <a:br>
              <a:rPr lang="en-GB" b="1" i="1" dirty="0">
                <a:latin typeface="Comic Sans MS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b="1" dirty="0" smtClean="0">
                <a:latin typeface="Comic Sans MS" pitchFamily="66" charset="0"/>
              </a:rPr>
              <a:t>Look </a:t>
            </a:r>
            <a:r>
              <a:rPr lang="en-GB" sz="2800" b="1" dirty="0">
                <a:latin typeface="Comic Sans MS" pitchFamily="66" charset="0"/>
              </a:rPr>
              <a:t>at books that interest </a:t>
            </a:r>
            <a:r>
              <a:rPr lang="en-GB" sz="2800" b="1" dirty="0" smtClean="0">
                <a:latin typeface="Comic Sans MS" pitchFamily="66" charset="0"/>
              </a:rPr>
              <a:t>them</a:t>
            </a:r>
            <a:endParaRPr lang="en-GB" sz="2800" b="1" dirty="0">
              <a:latin typeface="Comic Sans MS" pitchFamily="66" charset="0"/>
            </a:endParaRPr>
          </a:p>
          <a:p>
            <a:r>
              <a:rPr lang="en-GB" sz="2800" b="1" dirty="0">
                <a:latin typeface="Comic Sans MS" pitchFamily="66" charset="0"/>
              </a:rPr>
              <a:t>Picture books/ multi modal </a:t>
            </a:r>
            <a:r>
              <a:rPr lang="en-GB" sz="2800" b="1" dirty="0" smtClean="0">
                <a:latin typeface="Comic Sans MS" pitchFamily="66" charset="0"/>
              </a:rPr>
              <a:t>books</a:t>
            </a:r>
            <a:endParaRPr lang="en-GB" sz="2800" b="1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Allow children to read and reread the </a:t>
            </a:r>
            <a:r>
              <a:rPr lang="en-GB" sz="2800" b="1" dirty="0" smtClean="0">
                <a:latin typeface="Comic Sans MS" pitchFamily="66" charset="0"/>
              </a:rPr>
              <a:t>same </a:t>
            </a:r>
            <a:r>
              <a:rPr lang="en-GB" sz="2800" b="1" dirty="0">
                <a:latin typeface="Comic Sans MS" pitchFamily="66" charset="0"/>
              </a:rPr>
              <a:t>book more than once. 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Let them see you read and </a:t>
            </a:r>
            <a:r>
              <a:rPr lang="en-GB" sz="2800" b="1" dirty="0" smtClean="0">
                <a:latin typeface="Comic Sans MS" pitchFamily="66" charset="0"/>
              </a:rPr>
              <a:t>enjoying books</a:t>
            </a:r>
            <a:r>
              <a:rPr lang="en-GB" sz="2800" b="1" dirty="0">
                <a:latin typeface="Comic Sans MS" pitchFamily="66" charset="0"/>
              </a:rPr>
              <a:t>.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Non Fiction, magazines, comics- </a:t>
            </a:r>
            <a:r>
              <a:rPr lang="en-GB" sz="2800" b="1" dirty="0" smtClean="0">
                <a:latin typeface="Comic Sans MS" pitchFamily="66" charset="0"/>
              </a:rPr>
              <a:t>whatever they </a:t>
            </a:r>
            <a:r>
              <a:rPr lang="en-GB" sz="2800" b="1" dirty="0">
                <a:latin typeface="Comic Sans MS" pitchFamily="66" charset="0"/>
              </a:rPr>
              <a:t>are interested in. 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Listen to audiotapes; read from kindles.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Read to them</a:t>
            </a:r>
          </a:p>
          <a:p>
            <a:pPr>
              <a:buFontTx/>
              <a:buChar char="•"/>
            </a:pPr>
            <a:r>
              <a:rPr lang="en-GB" sz="2800" b="1" dirty="0" smtClean="0">
                <a:latin typeface="Comic Sans MS" pitchFamily="66" charset="0"/>
                <a:sym typeface="Wingdings" pitchFamily="2" charset="2"/>
              </a:rPr>
              <a:t>Magazines</a:t>
            </a:r>
            <a:endParaRPr lang="en-GB" sz="2800" b="1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38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0066"/>
                </a:solidFill>
                <a:latin typeface="Papyrus" pitchFamily="66" charset="0"/>
              </a:rPr>
              <a:t>“</a:t>
            </a: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For books to have optimum level 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of challenge children need to be able to understand 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en-GB" sz="4800" b="1" i="1" u="sng" dirty="0">
                <a:solidFill>
                  <a:srgbClr val="000066"/>
                </a:solidFill>
                <a:latin typeface="Comic Sans MS" pitchFamily="66" charset="0"/>
              </a:rPr>
              <a:t>95% </a:t>
            </a: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of the words.”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681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Inference and deduction</a:t>
            </a:r>
            <a:endParaRPr lang="en-GB" b="1" dirty="0">
              <a:latin typeface="Comic Sans MS" pitchFamily="66" charset="0"/>
            </a:endParaRPr>
          </a:p>
        </p:txBody>
      </p:sp>
      <p:pic>
        <p:nvPicPr>
          <p:cNvPr id="4" name="Picture 8" descr="Hansel_et_Gretel_le_repas_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93048"/>
            <a:ext cx="4392488" cy="5406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2166787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How do 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I teach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Inference?</a:t>
            </a:r>
          </a:p>
          <a:p>
            <a:endParaRPr lang="en-GB" b="1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4077072"/>
            <a:ext cx="19442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itchFamily="66" charset="0"/>
              </a:rPr>
              <a:t>What can</a:t>
            </a:r>
          </a:p>
          <a:p>
            <a:r>
              <a:rPr lang="en-GB" sz="2800" b="1" dirty="0">
                <a:latin typeface="Comic Sans MS" pitchFamily="66" charset="0"/>
              </a:rPr>
              <a:t>you infer </a:t>
            </a:r>
          </a:p>
          <a:p>
            <a:r>
              <a:rPr lang="en-GB" sz="2800" b="1" dirty="0">
                <a:latin typeface="Comic Sans MS" pitchFamily="66" charset="0"/>
              </a:rPr>
              <a:t>from this</a:t>
            </a:r>
          </a:p>
          <a:p>
            <a:r>
              <a:rPr lang="en-GB" sz="2800" b="1" dirty="0">
                <a:latin typeface="Comic Sans MS" pitchFamily="66" charset="0"/>
              </a:rPr>
              <a:t>picture?</a:t>
            </a:r>
            <a:endParaRPr lang="en-GB" sz="2800" b="1" i="1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72300" y="1705122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What do I know from this picture? 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72300" y="3644115"/>
            <a:ext cx="1404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What do I think I know? </a:t>
            </a:r>
            <a:endParaRPr lang="en-GB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20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Inference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Pamela waltzed through the final of the dance contest and the audience’s cheers brought her to the stage for an encore.</a:t>
            </a:r>
          </a:p>
          <a:p>
            <a:pPr marL="0" indent="0">
              <a:buNone/>
            </a:pP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“Every step she takes is so perfect and graceful,” </a:t>
            </a:r>
            <a:r>
              <a:rPr lang="en-GB" dirty="0" err="1">
                <a:solidFill>
                  <a:srgbClr val="000066"/>
                </a:solidFill>
                <a:latin typeface="Comic Sans MS" pitchFamily="66" charset="0"/>
              </a:rPr>
              <a:t>Alesha</a:t>
            </a: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 said </a:t>
            </a:r>
            <a:r>
              <a:rPr lang="en-GB" dirty="0" smtClean="0">
                <a:solidFill>
                  <a:srgbClr val="000066"/>
                </a:solidFill>
                <a:latin typeface="Comic Sans MS" pitchFamily="66" charset="0"/>
              </a:rPr>
              <a:t>grudgingly, </a:t>
            </a: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as she watched Pamela </a:t>
            </a:r>
            <a:r>
              <a:rPr lang="en-GB" dirty="0" smtClean="0">
                <a:solidFill>
                  <a:srgbClr val="000066"/>
                </a:solidFill>
                <a:latin typeface="Comic Sans MS" pitchFamily="66" charset="0"/>
              </a:rPr>
              <a:t>dance.</a:t>
            </a:r>
            <a:r>
              <a:rPr lang="en-GB" sz="2400" dirty="0" smtClean="0">
                <a:solidFill>
                  <a:srgbClr val="000066"/>
                </a:solidFill>
                <a:latin typeface="Comic Sans MS" pitchFamily="66" charset="0"/>
              </a:rPr>
              <a:t> </a:t>
            </a:r>
            <a:endParaRPr lang="en-GB" sz="2400" dirty="0">
              <a:solidFill>
                <a:srgbClr val="000066"/>
              </a:solidFill>
              <a:latin typeface="Comic Sans MS" pitchFamily="66" charset="0"/>
            </a:endParaRPr>
          </a:p>
          <a:p>
            <a:endParaRPr lang="en-GB" sz="2400" dirty="0">
              <a:solidFill>
                <a:srgbClr val="000066"/>
              </a:solidFill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  <a:sym typeface="Wingdings" pitchFamily="2" charset="2"/>
              </a:rPr>
              <a:t>What is the word in this text that gives the text a whole different meaning?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What inferences can you make regarding </a:t>
            </a:r>
            <a:r>
              <a:rPr lang="en-GB" sz="2400" b="1" dirty="0" err="1">
                <a:solidFill>
                  <a:srgbClr val="FF0000"/>
                </a:solidFill>
                <a:latin typeface="Comic Sans MS" pitchFamily="66" charset="0"/>
              </a:rPr>
              <a:t>Alesha’s</a:t>
            </a: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 feelings towards Pamela?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40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b="1" dirty="0" smtClean="0"/>
              <a:t>Our Reading Scheme</a:t>
            </a: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> </a:t>
            </a:r>
            <a:br>
              <a:rPr lang="en-GB" sz="3100" dirty="0" smtClean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77888" y="1412776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Fiction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Non-fiction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True stories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Myths and legends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Graphic novels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Classics 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Children choose own 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Children can re-read favourites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Children will be moved on to the next book band when their comprehension at that level is secure. </a:t>
            </a:r>
          </a:p>
        </p:txBody>
      </p:sp>
    </p:spTree>
    <p:extLst>
      <p:ext uri="{BB962C8B-B14F-4D97-AF65-F5344CB8AC3E}">
        <p14:creationId xmlns:p14="http://schemas.microsoft.com/office/powerpoint/2010/main" val="405130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hlinkClick r:id="rId2"/>
              </a:rPr>
              <a:t/>
            </a:r>
            <a:br>
              <a:rPr lang="en-GB" dirty="0" smtClean="0">
                <a:hlinkClick r:id="rId2"/>
              </a:rPr>
            </a:br>
            <a:r>
              <a:rPr lang="en-GB" dirty="0">
                <a:hlinkClick r:id="rId2"/>
              </a:rPr>
              <a:t/>
            </a:r>
            <a:br>
              <a:rPr lang="en-GB" dirty="0">
                <a:hlinkClick r:id="rId2"/>
              </a:rPr>
            </a:br>
            <a:r>
              <a:rPr lang="en-GB" dirty="0" smtClean="0">
                <a:hlinkClick r:id="rId2"/>
              </a:rPr>
              <a:t/>
            </a:r>
            <a:br>
              <a:rPr lang="en-GB" dirty="0" smtClean="0">
                <a:hlinkClick r:id="rId2"/>
              </a:rPr>
            </a:br>
            <a:r>
              <a:rPr lang="en-GB" dirty="0" smtClean="0">
                <a:hlinkClick r:id="rId2"/>
              </a:rPr>
              <a:t>http://www.booktrust.org.uk/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sz="2000" dirty="0" smtClean="0"/>
              <a:t>use the </a:t>
            </a:r>
            <a:r>
              <a:rPr lang="en-GB" sz="2000" dirty="0" err="1" smtClean="0"/>
              <a:t>bookfinder</a:t>
            </a:r>
            <a:r>
              <a:rPr lang="en-GB" sz="2000" dirty="0" smtClean="0"/>
              <a:t> tool on this website to find books for specific ages &amp; genres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hlinkClick r:id="rId3"/>
              </a:rPr>
              <a:t>www.oxfordowl.co.uk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dirty="0" smtClean="0"/>
              <a:t>free </a:t>
            </a:r>
            <a:r>
              <a:rPr lang="en-GB" sz="2200" dirty="0" err="1" smtClean="0"/>
              <a:t>ebooks</a:t>
            </a:r>
            <a:r>
              <a:rPr lang="en-GB" sz="2200" dirty="0" smtClean="0"/>
              <a:t> available on this website</a:t>
            </a:r>
            <a:br>
              <a:rPr lang="en-GB" sz="2200" dirty="0" smtClean="0"/>
            </a:br>
            <a:r>
              <a:rPr lang="en-GB" sz="2200" dirty="0"/>
              <a:t/>
            </a:r>
            <a:br>
              <a:rPr lang="en-GB" sz="2200" dirty="0"/>
            </a:br>
            <a:r>
              <a:rPr lang="en-GB" dirty="0" smtClean="0">
                <a:hlinkClick r:id="rId4"/>
              </a:rPr>
              <a:t>http://www.lovereading4kids.co.uk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/>
              <a:t> </a:t>
            </a:r>
            <a:br>
              <a:rPr lang="en-GB" dirty="0"/>
            </a:br>
            <a:r>
              <a:rPr lang="en-GB" sz="2200" u="sng" dirty="0">
                <a:hlinkClick r:id="rId5"/>
              </a:rPr>
              <a:t>http://</a:t>
            </a:r>
            <a:r>
              <a:rPr lang="en-GB" sz="2200" u="sng" dirty="0" smtClean="0">
                <a:hlinkClick r:id="rId5"/>
              </a:rPr>
              <a:t>www.lovereading4schools.co.uk/viewschool/7138/favourite</a:t>
            </a:r>
            <a:r>
              <a:rPr lang="en-GB" sz="2200" u="sng" dirty="0" smtClean="0"/>
              <a:t> </a:t>
            </a:r>
            <a:br>
              <a:rPr lang="en-GB" sz="2200" u="sng" dirty="0" smtClean="0"/>
            </a:br>
            <a:r>
              <a:rPr lang="en-GB" sz="2200" dirty="0" smtClean="0"/>
              <a:t>password is </a:t>
            </a:r>
            <a:r>
              <a:rPr lang="en-GB" sz="2200" dirty="0" err="1" smtClean="0"/>
              <a:t>brillbooks</a:t>
            </a:r>
            <a:r>
              <a:rPr lang="en-GB" sz="2200" dirty="0"/>
              <a:t/>
            </a:r>
            <a:br>
              <a:rPr lang="en-GB" sz="2200" dirty="0"/>
            </a:b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007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“Reading is the single 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most important thing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you can do with your child.”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7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477</Words>
  <Application>Microsoft Office PowerPoint</Application>
  <PresentationFormat>On-screen Show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Papyrus</vt:lpstr>
      <vt:lpstr>Wingdings</vt:lpstr>
      <vt:lpstr>Office Theme</vt:lpstr>
      <vt:lpstr>READING</vt:lpstr>
      <vt:lpstr>Why is reading so important?</vt:lpstr>
      <vt:lpstr>Reading at Holy Trinity.</vt:lpstr>
      <vt:lpstr>Reading in Y2</vt:lpstr>
      <vt:lpstr>Struggling or Anxious Readers</vt:lpstr>
      <vt:lpstr>Struggling or anxious readers - get the enjoyment back </vt:lpstr>
      <vt:lpstr>PowerPoint Presentation</vt:lpstr>
      <vt:lpstr>Inference and deduction</vt:lpstr>
      <vt:lpstr>Inference</vt:lpstr>
      <vt:lpstr>          Our Reading Scheme           </vt:lpstr>
      <vt:lpstr>   http://www.booktrust.org.uk/  use the bookfinder tool on this website to find books for specific ages &amp; genres  www.oxfordowl.co.uk free ebooks available on this website  http://www.lovereading4kids.co.uk    http://www.lovereading4schools.co.uk/viewschool/7138/favourite  password is brillbooks  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</dc:title>
  <dc:creator>Sarahthorpe</dc:creator>
  <cp:lastModifiedBy>Miss A. Prince</cp:lastModifiedBy>
  <cp:revision>20</cp:revision>
  <dcterms:created xsi:type="dcterms:W3CDTF">2013-04-11T15:27:54Z</dcterms:created>
  <dcterms:modified xsi:type="dcterms:W3CDTF">2020-09-09T20:20:50Z</dcterms:modified>
</cp:coreProperties>
</file>