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67" r:id="rId4"/>
    <p:sldId id="258" r:id="rId5"/>
    <p:sldId id="259" r:id="rId6"/>
    <p:sldId id="260" r:id="rId7"/>
    <p:sldId id="261" r:id="rId8"/>
    <p:sldId id="262" r:id="rId9"/>
    <p:sldId id="263" r:id="rId10"/>
    <p:sldId id="264" r:id="rId11"/>
    <p:sldId id="265"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CA723F-9DCB-46F5-B26D-4A490102B334}"/>
              </a:ext>
            </a:extLst>
          </p:cNvPr>
          <p:cNvSpPr txBox="1"/>
          <p:nvPr/>
        </p:nvSpPr>
        <p:spPr>
          <a:xfrm>
            <a:off x="0" y="4978400"/>
            <a:ext cx="11912600" cy="1631216"/>
          </a:xfrm>
          <a:prstGeom prst="rect">
            <a:avLst/>
          </a:prstGeom>
          <a:noFill/>
        </p:spPr>
        <p:txBody>
          <a:bodyPr wrap="square">
            <a:spAutoFit/>
          </a:bodyPr>
          <a:lstStyle/>
          <a:p>
            <a:pPr algn="ctr"/>
            <a:endParaRPr lang="en-GB" sz="3200" dirty="0">
              <a:solidFill>
                <a:srgbClr val="3CB371"/>
              </a:solidFill>
              <a:latin typeface="CCW Cursive Writing 1" panose="03050602040000000000" pitchFamily="66" charset="0"/>
            </a:endParaRPr>
          </a:p>
          <a:p>
            <a:pPr algn="ctr"/>
            <a:endParaRPr lang="en-GB" sz="3200" dirty="0">
              <a:solidFill>
                <a:srgbClr val="3CB371"/>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Some words will be real words and some words are alien (not real) words.</a:t>
            </a:r>
          </a:p>
        </p:txBody>
      </p:sp>
      <p:sp>
        <p:nvSpPr>
          <p:cNvPr id="5" name="TextBox 4">
            <a:extLst>
              <a:ext uri="{FF2B5EF4-FFF2-40B4-BE49-F238E27FC236}">
                <a16:creationId xmlns:a16="http://schemas.microsoft.com/office/drawing/2014/main" id="{ED0A92C5-E4EC-44FB-A4AC-EF0838C8DC08}"/>
              </a:ext>
            </a:extLst>
          </p:cNvPr>
          <p:cNvSpPr txBox="1"/>
          <p:nvPr/>
        </p:nvSpPr>
        <p:spPr>
          <a:xfrm>
            <a:off x="584200" y="584200"/>
            <a:ext cx="11125200" cy="557075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You will be asked to </a:t>
            </a:r>
            <a:r>
              <a:rPr lang="en-GB" dirty="0">
                <a:solidFill>
                  <a:srgbClr val="000000"/>
                </a:solidFill>
                <a:latin typeface="CCW Cursive Writing 1" panose="03050602040000000000" pitchFamily="66" charset="0"/>
              </a:rPr>
              <a:t>say words out loud.</a:t>
            </a:r>
            <a:r>
              <a:rPr lang="en-GB" sz="1800" dirty="0">
                <a:solidFill>
                  <a:srgbClr val="000000"/>
                </a:solidFill>
                <a:latin typeface="CCW Cursive Writing 1" panose="03050602040000000000" pitchFamily="66" charset="0"/>
              </a:rPr>
              <a:t> </a:t>
            </a:r>
          </a:p>
          <a:p>
            <a:pPr algn="ctr"/>
            <a:r>
              <a:rPr lang="en-GB" dirty="0">
                <a:solidFill>
                  <a:srgbClr val="000000"/>
                </a:solidFill>
                <a:latin typeface="CCW Cursive Writing 1" panose="03050602040000000000" pitchFamily="66" charset="0"/>
              </a:rPr>
              <a:t>Sound talk each sound using your fingers. </a:t>
            </a: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a:t>
            </a:r>
            <a:r>
              <a:rPr lang="en-GB" sz="3200" dirty="0">
                <a:solidFill>
                  <a:srgbClr val="0070C0"/>
                </a:solidFill>
                <a:latin typeface="CCW Cursive Writing 1" panose="03050602040000000000" pitchFamily="66" charset="0"/>
              </a:rPr>
              <a:t>c     a    t</a:t>
            </a:r>
          </a:p>
          <a:p>
            <a:pPr algn="ctr"/>
            <a:endParaRPr lang="en-GB" sz="3200" dirty="0">
              <a:solidFill>
                <a:srgbClr val="FF00FF"/>
              </a:solidFill>
              <a:latin typeface="CCW Cursive Writing 1" panose="03050602040000000000" pitchFamily="66" charset="0"/>
            </a:endParaRPr>
          </a:p>
          <a:p>
            <a:pPr algn="ctr"/>
            <a:r>
              <a:rPr lang="en-GB" sz="3200" dirty="0">
                <a:solidFill>
                  <a:srgbClr val="FF00FF"/>
                </a:solidFill>
                <a:latin typeface="CCW Cursive Writing 1" panose="03050602040000000000" pitchFamily="66" charset="0"/>
              </a:rPr>
              <a:t>        </a:t>
            </a:r>
            <a:r>
              <a:rPr lang="en-GB" sz="3200" dirty="0">
                <a:solidFill>
                  <a:srgbClr val="7030A0"/>
                </a:solidFill>
                <a:latin typeface="CCW Cursive Writing 1" panose="03050602040000000000" pitchFamily="66" charset="0"/>
              </a:rPr>
              <a:t>w     ai   t</a:t>
            </a:r>
          </a:p>
          <a:p>
            <a:pPr algn="ctr"/>
            <a:endParaRPr lang="en-GB" sz="3200" dirty="0">
              <a:solidFill>
                <a:srgbClr val="FF00FF"/>
              </a:solidFill>
              <a:latin typeface="CCW Cursive Writing 1" panose="03050602040000000000" pitchFamily="66" charset="0"/>
            </a:endParaRPr>
          </a:p>
          <a:p>
            <a:pPr algn="ctr"/>
            <a:r>
              <a:rPr lang="en-GB" sz="3200" dirty="0">
                <a:solidFill>
                  <a:srgbClr val="FF00FF"/>
                </a:solidFill>
                <a:latin typeface="CCW Cursive Writing 1" panose="03050602040000000000" pitchFamily="66" charset="0"/>
              </a:rPr>
              <a:t>        </a:t>
            </a:r>
            <a:r>
              <a:rPr lang="en-GB" sz="3200" dirty="0">
                <a:solidFill>
                  <a:srgbClr val="FFC000"/>
                </a:solidFill>
                <a:latin typeface="CCW Cursive Writing 1" panose="03050602040000000000" pitchFamily="66" charset="0"/>
              </a:rPr>
              <a:t>k      </a:t>
            </a:r>
            <a:r>
              <a:rPr lang="en-GB" sz="3200" dirty="0" err="1">
                <a:solidFill>
                  <a:srgbClr val="FFC000"/>
                </a:solidFill>
                <a:latin typeface="CCW Cursive Writing 1" panose="03050602040000000000" pitchFamily="66" charset="0"/>
              </a:rPr>
              <a:t>ee</a:t>
            </a:r>
            <a:r>
              <a:rPr lang="en-GB" sz="3200" dirty="0">
                <a:solidFill>
                  <a:srgbClr val="FFC000"/>
                </a:solidFill>
                <a:latin typeface="CCW Cursive Writing 1" panose="03050602040000000000" pitchFamily="66" charset="0"/>
              </a:rPr>
              <a:t>   p</a:t>
            </a:r>
          </a:p>
          <a:p>
            <a:pPr algn="ctr"/>
            <a:endParaRPr lang="en-GB" sz="3200" dirty="0">
              <a:solidFill>
                <a:srgbClr val="FF00FF"/>
              </a:solidFill>
              <a:latin typeface="CCW Cursive Writing 1" panose="03050602040000000000" pitchFamily="66" charset="0"/>
            </a:endParaRPr>
          </a:p>
          <a:p>
            <a:pPr algn="ctr"/>
            <a:r>
              <a:rPr lang="en-GB" sz="3200" dirty="0">
                <a:solidFill>
                  <a:srgbClr val="FF00FF"/>
                </a:solidFill>
                <a:latin typeface="CCW Cursive Writing 1" panose="03050602040000000000" pitchFamily="66" charset="0"/>
              </a:rPr>
              <a:t>         </a:t>
            </a:r>
            <a:r>
              <a:rPr lang="en-GB" sz="3200" dirty="0" err="1">
                <a:solidFill>
                  <a:srgbClr val="00B050"/>
                </a:solidFill>
                <a:latin typeface="CCW Cursive Writing 1" panose="03050602040000000000" pitchFamily="66" charset="0"/>
              </a:rPr>
              <a:t>ch</a:t>
            </a:r>
            <a:r>
              <a:rPr lang="en-GB" sz="3200" dirty="0">
                <a:solidFill>
                  <a:srgbClr val="00B050"/>
                </a:solidFill>
                <a:latin typeface="CCW Cursive Writing 1" panose="03050602040000000000" pitchFamily="66" charset="0"/>
              </a:rPr>
              <a:t>     ai   n</a:t>
            </a:r>
          </a:p>
          <a:p>
            <a:pPr algn="ctr"/>
            <a:endParaRPr lang="en-GB" sz="3200" dirty="0">
              <a:solidFill>
                <a:srgbClr val="00B050"/>
              </a:solidFill>
              <a:latin typeface="CCW Cursive Writing 1" panose="03050602040000000000" pitchFamily="66" charset="0"/>
            </a:endParaRPr>
          </a:p>
          <a:p>
            <a:pPr algn="ctr"/>
            <a:r>
              <a:rPr lang="en-GB" sz="3200" dirty="0">
                <a:solidFill>
                  <a:srgbClr val="00B050"/>
                </a:solidFill>
                <a:latin typeface="CCW Cursive Writing 1" panose="03050602040000000000" pitchFamily="66" charset="0"/>
              </a:rPr>
              <a:t>         </a:t>
            </a:r>
            <a:r>
              <a:rPr lang="en-GB" sz="3200" dirty="0">
                <a:solidFill>
                  <a:srgbClr val="002060"/>
                </a:solidFill>
                <a:latin typeface="CCW Cursive Writing 1" panose="03050602040000000000" pitchFamily="66" charset="0"/>
              </a:rPr>
              <a:t>n     </a:t>
            </a:r>
            <a:r>
              <a:rPr lang="en-GB" sz="3200" dirty="0" err="1">
                <a:solidFill>
                  <a:srgbClr val="002060"/>
                </a:solidFill>
                <a:latin typeface="CCW Cursive Writing 1" panose="03050602040000000000" pitchFamily="66" charset="0"/>
              </a:rPr>
              <a:t>igh</a:t>
            </a:r>
            <a:r>
              <a:rPr lang="en-GB" sz="3200" dirty="0">
                <a:solidFill>
                  <a:srgbClr val="002060"/>
                </a:solidFill>
                <a:latin typeface="CCW Cursive Writing 1" panose="03050602040000000000" pitchFamily="66" charset="0"/>
              </a:rPr>
              <a:t>   t</a:t>
            </a:r>
          </a:p>
          <a:p>
            <a:pPr algn="ctr"/>
            <a:endParaRPr lang="en-GB" sz="3200" dirty="0">
              <a:solidFill>
                <a:srgbClr val="FF00FF"/>
              </a:solidFill>
              <a:latin typeface="CCW Cursive Writing 1" panose="03050602040000000000" pitchFamily="66" charset="0"/>
            </a:endParaRPr>
          </a:p>
        </p:txBody>
      </p:sp>
    </p:spTree>
    <p:extLst>
      <p:ext uri="{BB962C8B-B14F-4D97-AF65-F5344CB8AC3E}">
        <p14:creationId xmlns:p14="http://schemas.microsoft.com/office/powerpoint/2010/main" val="1881323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477080" y="53589"/>
            <a:ext cx="11714920" cy="2954655"/>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endParaRPr lang="en-GB" sz="4400" dirty="0">
              <a:solidFill>
                <a:srgbClr val="FF0000"/>
              </a:solidFill>
              <a:latin typeface="CCW Cursive Writing 1" panose="03050602040000000000" pitchFamily="66" charset="0"/>
            </a:endParaRPr>
          </a:p>
          <a:p>
            <a:pPr algn="ctr"/>
            <a:r>
              <a:rPr lang="en-GB" sz="4400" dirty="0" err="1">
                <a:solidFill>
                  <a:srgbClr val="FF0000"/>
                </a:solidFill>
                <a:latin typeface="CCW Cursive Writing 1" panose="03050602040000000000" pitchFamily="66" charset="0"/>
              </a:rPr>
              <a:t>oa</a:t>
            </a:r>
            <a:endParaRPr lang="en-GB" sz="4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Practice these words.</a:t>
            </a:r>
          </a:p>
          <a:p>
            <a:pPr algn="ctr"/>
            <a:r>
              <a:rPr lang="en-GB" sz="1800" dirty="0">
                <a:solidFill>
                  <a:srgbClr val="000000"/>
                </a:solidFill>
                <a:latin typeface="CCW Cursive Writing 1" panose="03050602040000000000" pitchFamily="66" charset="0"/>
              </a:rPr>
              <a:t>Say them out loud.</a:t>
            </a:r>
          </a:p>
          <a:p>
            <a:pPr algn="ctr"/>
            <a:r>
              <a:rPr lang="en-GB" sz="1800" dirty="0">
                <a:solidFill>
                  <a:srgbClr val="000000"/>
                </a:solidFill>
                <a:latin typeface="CCW Cursive Writing 1" panose="03050602040000000000" pitchFamily="66" charset="0"/>
              </a:rPr>
              <a:t>Choose 5 to write on your white board</a:t>
            </a:r>
          </a:p>
        </p:txBody>
      </p:sp>
      <p:sp>
        <p:nvSpPr>
          <p:cNvPr id="5" name="TextBox 4">
            <a:extLst>
              <a:ext uri="{FF2B5EF4-FFF2-40B4-BE49-F238E27FC236}">
                <a16:creationId xmlns:a16="http://schemas.microsoft.com/office/drawing/2014/main" id="{173D1294-2768-4821-BA22-4044A21AC044}"/>
              </a:ext>
            </a:extLst>
          </p:cNvPr>
          <p:cNvSpPr txBox="1"/>
          <p:nvPr/>
        </p:nvSpPr>
        <p:spPr>
          <a:xfrm rot="10800000" flipV="1">
            <a:off x="1577008" y="4065201"/>
            <a:ext cx="8680174" cy="2246769"/>
          </a:xfrm>
          <a:prstGeom prst="rect">
            <a:avLst/>
          </a:prstGeom>
          <a:noFill/>
        </p:spPr>
        <p:txBody>
          <a:bodyPr wrap="square">
            <a:spAutoFit/>
          </a:bodyPr>
          <a:lstStyle/>
          <a:p>
            <a:pPr algn="ctr"/>
            <a:r>
              <a:rPr lang="en-GB" sz="2800" dirty="0">
                <a:solidFill>
                  <a:srgbClr val="3CB371"/>
                </a:solidFill>
                <a:latin typeface="CCW Cursive Writing 1" panose="03050602040000000000" pitchFamily="66" charset="0"/>
              </a:rPr>
              <a:t>goat        foal        boat       </a:t>
            </a:r>
          </a:p>
          <a:p>
            <a:pPr algn="ctr"/>
            <a:endParaRPr lang="en-GB" sz="2800" dirty="0">
              <a:solidFill>
                <a:srgbClr val="3CB371"/>
              </a:solidFill>
              <a:latin typeface="CCW Cursive Writing 1" panose="03050602040000000000" pitchFamily="66" charset="0"/>
            </a:endParaRPr>
          </a:p>
          <a:p>
            <a:pPr algn="ctr"/>
            <a:r>
              <a:rPr lang="en-GB" sz="2800" dirty="0">
                <a:solidFill>
                  <a:srgbClr val="3CB371"/>
                </a:solidFill>
                <a:latin typeface="CCW Cursive Writing 1" panose="03050602040000000000" pitchFamily="66" charset="0"/>
              </a:rPr>
              <a:t>dog      rat      fox</a:t>
            </a:r>
          </a:p>
          <a:p>
            <a:pPr algn="ctr"/>
            <a:endParaRPr lang="en-GB" sz="2800" dirty="0">
              <a:solidFill>
                <a:srgbClr val="3CB371"/>
              </a:solidFill>
              <a:latin typeface="CCW Cursive Writing 1" panose="03050602040000000000" pitchFamily="66" charset="0"/>
            </a:endParaRPr>
          </a:p>
          <a:p>
            <a:pPr algn="ctr"/>
            <a:r>
              <a:rPr lang="en-GB" sz="2800" dirty="0">
                <a:solidFill>
                  <a:srgbClr val="3CB371"/>
                </a:solidFill>
                <a:latin typeface="CCW Cursive Writing 1" panose="03050602040000000000" pitchFamily="66" charset="0"/>
              </a:rPr>
              <a:t>Rat     sheep    vet</a:t>
            </a:r>
          </a:p>
        </p:txBody>
      </p:sp>
    </p:spTree>
    <p:extLst>
      <p:ext uri="{BB962C8B-B14F-4D97-AF65-F5344CB8AC3E}">
        <p14:creationId xmlns:p14="http://schemas.microsoft.com/office/powerpoint/2010/main" val="3011676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1" y="996950"/>
            <a:ext cx="11350487" cy="2046714"/>
          </a:xfrm>
          <a:prstGeom prst="rect">
            <a:avLst/>
          </a:prstGeom>
          <a:noFill/>
        </p:spPr>
        <p:txBody>
          <a:bodyPr wrap="square">
            <a:spAutoFit/>
          </a:bodyPr>
          <a:lstStyle/>
          <a:p>
            <a:pPr algn="ctr"/>
            <a:endParaRPr lang="en-GB" sz="1100" dirty="0">
              <a:solidFill>
                <a:srgbClr val="000000"/>
              </a:solidFill>
              <a:latin typeface="CCW Cursive Writing 1" panose="03050602040000000000" pitchFamily="66" charset="0"/>
            </a:endParaRPr>
          </a:p>
          <a:p>
            <a:pPr algn="ctr"/>
            <a:r>
              <a:rPr lang="en-GB" sz="1100" dirty="0">
                <a:solidFill>
                  <a:srgbClr val="000000"/>
                </a:solidFill>
                <a:latin typeface="CCW Cursive Writing 1" panose="03050602040000000000" pitchFamily="66" charset="0"/>
              </a:rPr>
              <a:t>.</a:t>
            </a:r>
            <a:r>
              <a:rPr lang="en-GB" sz="1600" dirty="0">
                <a:latin typeface="CCW Cursive Writing 1" panose="03050602040000000000" pitchFamily="66" charset="0"/>
              </a:rPr>
              <a:t>Practice writing 3 sentences of your own using the words from the previous page:</a:t>
            </a:r>
          </a:p>
          <a:p>
            <a:pPr algn="ctr"/>
            <a:endParaRPr lang="en-GB" sz="2800" dirty="0">
              <a:solidFill>
                <a:srgbClr val="0070C0"/>
              </a:solidFill>
              <a:latin typeface="CCW Cursive Writing 1" panose="03050602040000000000" pitchFamily="66" charset="0"/>
            </a:endParaRPr>
          </a:p>
          <a:p>
            <a:pPr algn="ctr"/>
            <a:endParaRPr lang="en-GB" sz="2800" dirty="0">
              <a:solidFill>
                <a:srgbClr val="0070C0"/>
              </a:solidFill>
              <a:latin typeface="CCW Cursive Writing 1" panose="03050602040000000000" pitchFamily="66" charset="0"/>
            </a:endParaRPr>
          </a:p>
          <a:p>
            <a:pPr algn="ctr"/>
            <a:r>
              <a:rPr lang="en-GB" sz="2800" dirty="0">
                <a:solidFill>
                  <a:srgbClr val="0070C0"/>
                </a:solidFill>
                <a:latin typeface="CCW Cursive Writing 1" panose="03050602040000000000" pitchFamily="66" charset="0"/>
              </a:rPr>
              <a:t>Can the vet see my ………………………?</a:t>
            </a: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399111"/>
            <a:ext cx="8746434" cy="175432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a:t>
            </a:r>
            <a:r>
              <a:rPr lang="en-GB" sz="1800" dirty="0" err="1">
                <a:solidFill>
                  <a:srgbClr val="000000"/>
                </a:solidFill>
                <a:latin typeface="CCW Cursive Writing 1" panose="03050602040000000000" pitchFamily="66" charset="0"/>
              </a:rPr>
              <a:t>oa</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a:p>
            <a:pPr algn="ctr"/>
            <a:r>
              <a:rPr lang="en-GB" dirty="0">
                <a:solidFill>
                  <a:srgbClr val="000000"/>
                </a:solidFill>
                <a:latin typeface="CCW Cursive Writing 1" panose="03050602040000000000" pitchFamily="66" charset="0"/>
              </a:rPr>
              <a:t>Play Flash card Speed Trial – phase 3</a:t>
            </a: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3257005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431800" y="1386340"/>
            <a:ext cx="11226800" cy="1200329"/>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sz="1800" dirty="0">
              <a:solidFill>
                <a:srgbClr val="00000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BA9CD6A2-A8F4-43E3-A203-6F91151075E7}"/>
              </a:ext>
            </a:extLst>
          </p:cNvPr>
          <p:cNvSpPr txBox="1"/>
          <p:nvPr/>
        </p:nvSpPr>
        <p:spPr>
          <a:xfrm>
            <a:off x="1058517" y="3154568"/>
            <a:ext cx="9597888" cy="4555093"/>
          </a:xfrm>
          <a:prstGeom prst="rect">
            <a:avLst/>
          </a:prstGeom>
          <a:noFill/>
        </p:spPr>
        <p:txBody>
          <a:bodyPr wrap="square">
            <a:spAutoFit/>
          </a:bodyPr>
          <a:lstStyle/>
          <a:p>
            <a:r>
              <a:rPr lang="en-GB" sz="4400" dirty="0" err="1">
                <a:solidFill>
                  <a:srgbClr val="FF0000"/>
                </a:solidFill>
                <a:latin typeface="CCW Cursive Writing 1" panose="03050602040000000000" pitchFamily="66" charset="0"/>
              </a:rPr>
              <a:t>oo</a:t>
            </a:r>
            <a:r>
              <a:rPr lang="en-GB" sz="4400" dirty="0">
                <a:solidFill>
                  <a:srgbClr val="FF0000"/>
                </a:solidFill>
                <a:latin typeface="CCW Cursive Writing 1" panose="03050602040000000000" pitchFamily="66" charset="0"/>
              </a:rPr>
              <a:t>  </a:t>
            </a:r>
            <a:r>
              <a:rPr lang="en-GB" dirty="0">
                <a:solidFill>
                  <a:srgbClr val="FF0000"/>
                </a:solidFill>
                <a:latin typeface="CCW Cursive Writing 1" panose="03050602040000000000" pitchFamily="66" charset="0"/>
              </a:rPr>
              <a:t>as in book           </a:t>
            </a:r>
            <a:r>
              <a:rPr lang="en-GB" sz="4400" dirty="0">
                <a:solidFill>
                  <a:srgbClr val="FF0000"/>
                </a:solidFill>
                <a:latin typeface="CCW Cursive Writing 1" panose="03050602040000000000" pitchFamily="66" charset="0"/>
              </a:rPr>
              <a:t>and   </a:t>
            </a:r>
          </a:p>
          <a:p>
            <a:r>
              <a:rPr lang="en-GB" sz="4400" dirty="0" err="1">
                <a:solidFill>
                  <a:srgbClr val="0070C0"/>
                </a:solidFill>
                <a:latin typeface="CCW Cursive Writing 1" panose="03050602040000000000" pitchFamily="66" charset="0"/>
              </a:rPr>
              <a:t>oo</a:t>
            </a:r>
            <a:r>
              <a:rPr lang="en-GB" sz="4400" dirty="0">
                <a:solidFill>
                  <a:srgbClr val="0070C0"/>
                </a:solidFill>
                <a:latin typeface="CCW Cursive Writing 1" panose="03050602040000000000" pitchFamily="66" charset="0"/>
              </a:rPr>
              <a:t>  </a:t>
            </a:r>
            <a:r>
              <a:rPr lang="en-GB" dirty="0">
                <a:solidFill>
                  <a:srgbClr val="0070C0"/>
                </a:solidFill>
                <a:latin typeface="CCW Cursive Writing 1" panose="03050602040000000000" pitchFamily="66" charset="0"/>
              </a:rPr>
              <a:t>as in moon</a:t>
            </a:r>
          </a:p>
          <a:p>
            <a:endParaRPr lang="en-GB" dirty="0">
              <a:solidFill>
                <a:srgbClr val="0070C0"/>
              </a:solidFill>
              <a:latin typeface="CCW Cursive Writing 1" panose="03050602040000000000" pitchFamily="66" charset="0"/>
            </a:endParaRPr>
          </a:p>
          <a:p>
            <a:r>
              <a:rPr lang="en-GB" sz="3200" dirty="0">
                <a:latin typeface="CCW Cursive Writing 1" panose="03050602040000000000" pitchFamily="66" charset="0"/>
              </a:rPr>
              <a:t>look      foot       book</a:t>
            </a:r>
          </a:p>
          <a:p>
            <a:r>
              <a:rPr lang="en-GB" sz="3200" dirty="0">
                <a:latin typeface="CCW Cursive Writing 1" panose="03050602040000000000" pitchFamily="66" charset="0"/>
              </a:rPr>
              <a:t>good      took      too </a:t>
            </a:r>
          </a:p>
          <a:p>
            <a:r>
              <a:rPr lang="en-GB" sz="3200" dirty="0">
                <a:latin typeface="CCW Cursive Writing 1" panose="03050602040000000000" pitchFamily="66" charset="0"/>
              </a:rPr>
              <a:t>zoo       boot       hoof</a:t>
            </a:r>
          </a:p>
          <a:p>
            <a:r>
              <a:rPr lang="en-GB" sz="3200" dirty="0">
                <a:latin typeface="CCW Cursive Writing 1" panose="03050602040000000000" pitchFamily="66" charset="0"/>
              </a:rPr>
              <a:t>food        moon</a:t>
            </a:r>
          </a:p>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 </a:t>
            </a:r>
          </a:p>
        </p:txBody>
      </p:sp>
    </p:spTree>
    <p:extLst>
      <p:ext uri="{BB962C8B-B14F-4D97-AF65-F5344CB8AC3E}">
        <p14:creationId xmlns:p14="http://schemas.microsoft.com/office/powerpoint/2010/main" val="1399417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318053" y="1669775"/>
            <a:ext cx="10451547" cy="2246769"/>
          </a:xfrm>
          <a:prstGeom prst="rect">
            <a:avLst/>
          </a:prstGeom>
          <a:noFill/>
        </p:spPr>
        <p:txBody>
          <a:bodyPr wrap="square">
            <a:spAutoFit/>
          </a:bodyPr>
          <a:lstStyle/>
          <a:p>
            <a:r>
              <a:rPr lang="en-GB" sz="2800" dirty="0">
                <a:solidFill>
                  <a:srgbClr val="3CB371"/>
                </a:solidFill>
                <a:latin typeface="CCW Cursive Writing 1" panose="03050602040000000000" pitchFamily="66" charset="0"/>
              </a:rPr>
              <a:t>I go to the moon in a boat.</a:t>
            </a:r>
          </a:p>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It is fun to go to the zoo.</a:t>
            </a:r>
          </a:p>
          <a:p>
            <a:endParaRPr lang="en-GB" sz="2800" dirty="0">
              <a:solidFill>
                <a:srgbClr val="3CB371"/>
              </a:solidFill>
              <a:latin typeface="CCW Cursive Writing 1" panose="03050602040000000000" pitchFamily="66" charset="0"/>
            </a:endParaRPr>
          </a:p>
          <a:p>
            <a:r>
              <a:rPr lang="en-GB" sz="2800" dirty="0">
                <a:solidFill>
                  <a:srgbClr val="3CB371"/>
                </a:solidFill>
                <a:latin typeface="CCW Cursive Writing 1" panose="03050602040000000000" pitchFamily="66" charset="0"/>
              </a:rPr>
              <a:t>The foal has pain in his hoof.</a:t>
            </a:r>
          </a:p>
        </p:txBody>
      </p:sp>
      <p:sp>
        <p:nvSpPr>
          <p:cNvPr id="5" name="TextBox 4">
            <a:extLst>
              <a:ext uri="{FF2B5EF4-FFF2-40B4-BE49-F238E27FC236}">
                <a16:creationId xmlns:a16="http://schemas.microsoft.com/office/drawing/2014/main" id="{CA3C9016-2A28-473D-B01F-874EDF2AAAA6}"/>
              </a:ext>
            </a:extLst>
          </p:cNvPr>
          <p:cNvSpPr txBox="1"/>
          <p:nvPr/>
        </p:nvSpPr>
        <p:spPr>
          <a:xfrm>
            <a:off x="318052" y="915265"/>
            <a:ext cx="11327848"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a:p>
            <a:pPr algn="ctr"/>
            <a:r>
              <a:rPr lang="en-GB" dirty="0">
                <a:solidFill>
                  <a:srgbClr val="000000"/>
                </a:solidFill>
                <a:latin typeface="CCW Cursive Writing 1" panose="03050602040000000000" pitchFamily="66" charset="0"/>
              </a:rPr>
              <a:t>Practice writing one of these sentences on your white board.</a:t>
            </a: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025AB05-DB93-403B-89A2-66CCB157DA7B}"/>
              </a:ext>
            </a:extLst>
          </p:cNvPr>
          <p:cNvSpPr txBox="1"/>
          <p:nvPr/>
        </p:nvSpPr>
        <p:spPr>
          <a:xfrm>
            <a:off x="675861" y="4240696"/>
            <a:ext cx="10548730"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a:t>
            </a:r>
            <a:r>
              <a:rPr lang="en-GB" dirty="0" err="1">
                <a:solidFill>
                  <a:srgbClr val="000000"/>
                </a:solidFill>
                <a:latin typeface="CCW Cursive Writing 1" panose="03050602040000000000" pitchFamily="66" charset="0"/>
              </a:rPr>
              <a:t>oo</a:t>
            </a:r>
            <a:r>
              <a:rPr lang="en-GB" dirty="0">
                <a:solidFill>
                  <a:srgbClr val="000000"/>
                </a:solidFill>
                <a:latin typeface="CCW Cursive Writing 1" panose="03050602040000000000" pitchFamily="66" charset="0"/>
              </a:rPr>
              <a:t> and </a:t>
            </a:r>
            <a:r>
              <a:rPr lang="en-GB" dirty="0" err="1">
                <a:solidFill>
                  <a:srgbClr val="000000"/>
                </a:solidFill>
                <a:latin typeface="CCW Cursive Writing 1" panose="03050602040000000000" pitchFamily="66" charset="0"/>
              </a:rPr>
              <a:t>oo</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a:p>
            <a:pPr algn="ctr"/>
            <a:r>
              <a:rPr lang="en-GB" dirty="0">
                <a:solidFill>
                  <a:srgbClr val="000000"/>
                </a:solidFill>
                <a:latin typeface="CCW Cursive Writing 1" panose="03050602040000000000" pitchFamily="66" charset="0"/>
              </a:rPr>
              <a:t>Play Flash card Time Challenge – phase 3</a:t>
            </a: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4251108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68626" y="1736035"/>
            <a:ext cx="8375374" cy="923330"/>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C779E2EF-3039-491A-97C1-959BF3062A61}"/>
              </a:ext>
            </a:extLst>
          </p:cNvPr>
          <p:cNvSpPr txBox="1"/>
          <p:nvPr/>
        </p:nvSpPr>
        <p:spPr>
          <a:xfrm>
            <a:off x="596348" y="2662872"/>
            <a:ext cx="11039061" cy="5447645"/>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r>
              <a:rPr lang="en-GB" sz="4400" dirty="0">
                <a:solidFill>
                  <a:srgbClr val="FF0000"/>
                </a:solidFill>
                <a:latin typeface="CCW Cursive Writing 1" panose="03050602040000000000" pitchFamily="66" charset="0"/>
              </a:rPr>
              <a:t>        </a:t>
            </a:r>
            <a:r>
              <a:rPr lang="en-GB" sz="4400" dirty="0" err="1">
                <a:solidFill>
                  <a:srgbClr val="FF0000"/>
                </a:solidFill>
                <a:latin typeface="CCW Cursive Writing 1" panose="03050602040000000000" pitchFamily="66" charset="0"/>
              </a:rPr>
              <a:t>ar</a:t>
            </a:r>
            <a:endParaRPr lang="en-GB" sz="4400" dirty="0">
              <a:solidFill>
                <a:srgbClr val="FF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car   bark    hard   zoom</a:t>
            </a:r>
          </a:p>
          <a:p>
            <a:endParaRPr lang="en-GB" sz="3600" dirty="0">
              <a:solidFill>
                <a:srgbClr val="0070C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wool     root     lar   </a:t>
            </a:r>
            <a:r>
              <a:rPr lang="en-GB" sz="3600" dirty="0" err="1">
                <a:solidFill>
                  <a:srgbClr val="0070C0"/>
                </a:solidFill>
                <a:latin typeface="CCW Cursive Writing 1" panose="03050602040000000000" pitchFamily="66" charset="0"/>
              </a:rPr>
              <a:t>tark</a:t>
            </a:r>
            <a:endParaRPr lang="en-GB" sz="3600" dirty="0">
              <a:solidFill>
                <a:srgbClr val="0070C0"/>
              </a:solidFill>
              <a:latin typeface="CCW Cursive Writing 1" panose="03050602040000000000" pitchFamily="66" charset="0"/>
            </a:endParaRPr>
          </a:p>
          <a:p>
            <a:endParaRPr lang="en-GB" sz="3600" dirty="0">
              <a:solidFill>
                <a:srgbClr val="0070C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pard     </a:t>
            </a:r>
            <a:r>
              <a:rPr lang="en-GB" sz="3600" dirty="0" err="1">
                <a:solidFill>
                  <a:srgbClr val="0070C0"/>
                </a:solidFill>
                <a:latin typeface="CCW Cursive Writing 1" panose="03050602040000000000" pitchFamily="66" charset="0"/>
              </a:rPr>
              <a:t>noom</a:t>
            </a:r>
            <a:r>
              <a:rPr lang="en-GB" sz="3600" dirty="0">
                <a:solidFill>
                  <a:srgbClr val="0070C0"/>
                </a:solidFill>
                <a:latin typeface="CCW Cursive Writing 1" panose="03050602040000000000" pitchFamily="66" charset="0"/>
              </a:rPr>
              <a:t>    </a:t>
            </a:r>
            <a:r>
              <a:rPr lang="en-GB" sz="3600" dirty="0" err="1">
                <a:solidFill>
                  <a:srgbClr val="0070C0"/>
                </a:solidFill>
                <a:latin typeface="CCW Cursive Writing 1" panose="03050602040000000000" pitchFamily="66" charset="0"/>
              </a:rPr>
              <a:t>goot</a:t>
            </a:r>
            <a:endParaRPr lang="en-GB" sz="3600" dirty="0">
              <a:solidFill>
                <a:srgbClr val="0070C0"/>
              </a:solidFill>
              <a:latin typeface="CCW Cursive Writing 1" panose="03050602040000000000" pitchFamily="66" charset="0"/>
            </a:endParaRPr>
          </a:p>
          <a:p>
            <a:endParaRPr lang="en-GB" sz="4400" dirty="0">
              <a:solidFill>
                <a:srgbClr val="000000"/>
              </a:solidFill>
              <a:latin typeface="CCW Cursive Writing 1" panose="03050602040000000000" pitchFamily="66" charset="0"/>
            </a:endParaRPr>
          </a:p>
          <a:p>
            <a:r>
              <a:rPr lang="en-GB" sz="4400" dirty="0">
                <a:solidFill>
                  <a:srgbClr val="000000"/>
                </a:solidFill>
                <a:latin typeface="CCW Cursive Writing 1" panose="03050602040000000000" pitchFamily="66" charset="0"/>
              </a:rPr>
              <a:t>                    </a:t>
            </a:r>
            <a:endParaRPr lang="en-GB" sz="4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1256136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291548" y="477078"/>
            <a:ext cx="10986052" cy="923330"/>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a:p>
            <a:pPr algn="ctr"/>
            <a:r>
              <a:rPr lang="en-GB" dirty="0">
                <a:solidFill>
                  <a:srgbClr val="000000"/>
                </a:solidFill>
                <a:latin typeface="CCW Cursive Writing 1" panose="03050602040000000000" pitchFamily="66" charset="0"/>
              </a:rPr>
              <a:t>Practice writing one of these sentences on your whit board. Don’t forget the question mark.</a:t>
            </a:r>
            <a:endParaRPr lang="en-GB" sz="1800" dirty="0">
              <a:solidFill>
                <a:srgbClr val="00000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78340C39-D2E1-4FD1-96EB-F52AE73C824E}"/>
              </a:ext>
            </a:extLst>
          </p:cNvPr>
          <p:cNvSpPr txBox="1"/>
          <p:nvPr/>
        </p:nvSpPr>
        <p:spPr>
          <a:xfrm>
            <a:off x="940903" y="1790700"/>
            <a:ext cx="10986053" cy="2677656"/>
          </a:xfrm>
          <a:prstGeom prst="rect">
            <a:avLst/>
          </a:prstGeom>
          <a:noFill/>
        </p:spPr>
        <p:txBody>
          <a:bodyPr wrap="square">
            <a:spAutoFit/>
          </a:bodyPr>
          <a:lstStyle/>
          <a:p>
            <a:r>
              <a:rPr lang="en-GB" sz="2800" dirty="0">
                <a:solidFill>
                  <a:srgbClr val="FF00FF"/>
                </a:solidFill>
                <a:latin typeface="CCW Cursive Writing 1" panose="03050602040000000000" pitchFamily="66" charset="0"/>
              </a:rPr>
              <a:t>Will it be hard to park my car on this road?</a:t>
            </a:r>
          </a:p>
          <a:p>
            <a:endParaRPr lang="en-GB" sz="2800" dirty="0">
              <a:solidFill>
                <a:srgbClr val="FF00FF"/>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Will a dog bark if he sees a shark?</a:t>
            </a:r>
          </a:p>
          <a:p>
            <a:endParaRPr lang="en-GB" sz="2800" dirty="0">
              <a:solidFill>
                <a:srgbClr val="FF00FF"/>
              </a:solidFill>
              <a:latin typeface="CCW Cursive Writing 1" panose="03050602040000000000" pitchFamily="66" charset="0"/>
            </a:endParaRPr>
          </a:p>
          <a:p>
            <a:r>
              <a:rPr lang="en-GB" sz="2800" dirty="0">
                <a:solidFill>
                  <a:srgbClr val="FF00FF"/>
                </a:solidFill>
                <a:latin typeface="CCW Cursive Writing 1" panose="03050602040000000000" pitchFamily="66" charset="0"/>
              </a:rPr>
              <a:t>Is it dark on the moon?</a:t>
            </a:r>
          </a:p>
        </p:txBody>
      </p:sp>
      <p:sp>
        <p:nvSpPr>
          <p:cNvPr id="7" name="TextBox 6">
            <a:extLst>
              <a:ext uri="{FF2B5EF4-FFF2-40B4-BE49-F238E27FC236}">
                <a16:creationId xmlns:a16="http://schemas.microsoft.com/office/drawing/2014/main" id="{99B42984-A4FA-40BC-A78E-54E541575062}"/>
              </a:ext>
            </a:extLst>
          </p:cNvPr>
          <p:cNvSpPr txBox="1"/>
          <p:nvPr/>
        </p:nvSpPr>
        <p:spPr>
          <a:xfrm>
            <a:off x="1073427" y="4267199"/>
            <a:ext cx="10853530" cy="2031325"/>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a:t>
            </a:r>
            <a:r>
              <a:rPr lang="en-GB" sz="1800" dirty="0" err="1">
                <a:solidFill>
                  <a:srgbClr val="000000"/>
                </a:solidFill>
                <a:latin typeface="CCW Cursive Writing 1" panose="03050602040000000000" pitchFamily="66" charset="0"/>
              </a:rPr>
              <a:t>ar</a:t>
            </a:r>
            <a:r>
              <a:rPr lang="en-GB" sz="1800" dirty="0">
                <a:solidFill>
                  <a:srgbClr val="000000"/>
                </a:solidFill>
                <a:latin typeface="CCW Cursive Writing 1" panose="03050602040000000000" pitchFamily="66" charset="0"/>
              </a:rPr>
              <a:t>, </a:t>
            </a:r>
            <a:r>
              <a:rPr lang="en-GB" sz="1800" dirty="0" err="1">
                <a:solidFill>
                  <a:srgbClr val="000000"/>
                </a:solidFill>
                <a:latin typeface="CCW Cursive Writing 1" panose="03050602040000000000" pitchFamily="66" charset="0"/>
              </a:rPr>
              <a:t>oo</a:t>
            </a:r>
            <a:r>
              <a:rPr lang="en-GB" sz="1800" dirty="0">
                <a:solidFill>
                  <a:srgbClr val="000000"/>
                </a:solidFill>
                <a:latin typeface="CCW Cursive Writing 1" panose="03050602040000000000" pitchFamily="66" charset="0"/>
              </a:rPr>
              <a:t>,</a:t>
            </a:r>
            <a:r>
              <a:rPr lang="en-GB" dirty="0">
                <a:solidFill>
                  <a:srgbClr val="000000"/>
                </a:solidFill>
                <a:latin typeface="CCW Cursive Writing 1" panose="03050602040000000000" pitchFamily="66" charset="0"/>
              </a:rPr>
              <a:t> </a:t>
            </a:r>
            <a:r>
              <a:rPr lang="en-GB" dirty="0" err="1">
                <a:solidFill>
                  <a:srgbClr val="000000"/>
                </a:solidFill>
                <a:latin typeface="CCW Cursive Writing 1" panose="03050602040000000000" pitchFamily="66" charset="0"/>
              </a:rPr>
              <a:t>oo</a:t>
            </a:r>
            <a:r>
              <a:rPr lang="en-GB" sz="1800" dirty="0">
                <a:solidFill>
                  <a:srgbClr val="00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Play the game.</a:t>
            </a:r>
          </a:p>
          <a:p>
            <a:pPr algn="ct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2661491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800100" y="3516051"/>
            <a:ext cx="10000421" cy="3785652"/>
          </a:xfrm>
          <a:prstGeom prst="rect">
            <a:avLst/>
          </a:prstGeom>
          <a:noFill/>
        </p:spPr>
        <p:txBody>
          <a:bodyPr wrap="square">
            <a:spAutoFit/>
          </a:bodyPr>
          <a:lstStyle/>
          <a:p>
            <a:r>
              <a:rPr lang="en-GB" sz="4400" dirty="0">
                <a:solidFill>
                  <a:srgbClr val="0000FF"/>
                </a:solidFill>
                <a:latin typeface="CCW Cursive Writing 1" panose="03050602040000000000" pitchFamily="66" charset="0"/>
              </a:rPr>
              <a:t>no           go</a:t>
            </a:r>
          </a:p>
          <a:p>
            <a:endParaRPr lang="en-GB" sz="4400" dirty="0">
              <a:solidFill>
                <a:srgbClr val="0000FF"/>
              </a:solidFill>
              <a:latin typeface="CCW Cursive Writing 1" panose="03050602040000000000" pitchFamily="66" charset="0"/>
            </a:endParaRPr>
          </a:p>
          <a:p>
            <a:r>
              <a:rPr lang="en-GB" sz="2000" dirty="0">
                <a:latin typeface="CCW Cursive Writing 1" panose="03050602040000000000" pitchFamily="66" charset="0"/>
              </a:rPr>
              <a:t>Practice writing these words:</a:t>
            </a:r>
          </a:p>
          <a:p>
            <a:endParaRPr lang="en-GB" sz="2000" dirty="0">
              <a:latin typeface="CCW Cursive Writing 1" panose="03050602040000000000" pitchFamily="66" charset="0"/>
            </a:endParaRPr>
          </a:p>
          <a:p>
            <a:r>
              <a:rPr lang="en-GB" sz="2400" dirty="0">
                <a:solidFill>
                  <a:srgbClr val="0070C0"/>
                </a:solidFill>
                <a:latin typeface="CCW Cursive Writing 1" panose="03050602040000000000" pitchFamily="66" charset="0"/>
              </a:rPr>
              <a:t>look     foot     too      zoom       food</a:t>
            </a:r>
          </a:p>
          <a:p>
            <a:endParaRPr lang="en-GB" sz="2400" dirty="0">
              <a:solidFill>
                <a:srgbClr val="0070C0"/>
              </a:solidFill>
              <a:latin typeface="CCW Cursive Writing 1" panose="03050602040000000000" pitchFamily="66" charset="0"/>
            </a:endParaRPr>
          </a:p>
          <a:p>
            <a:r>
              <a:rPr lang="en-GB" sz="2400" dirty="0">
                <a:solidFill>
                  <a:srgbClr val="0070C0"/>
                </a:solidFill>
                <a:latin typeface="CCW Cursive Writing 1" panose="03050602040000000000" pitchFamily="66" charset="0"/>
              </a:rPr>
              <a:t>card      cart     hard      jar      park      </a:t>
            </a:r>
          </a:p>
          <a:p>
            <a:endParaRPr lang="en-GB" sz="2000" dirty="0">
              <a:latin typeface="CCW Cursive Writing 1" panose="03050602040000000000" pitchFamily="66" charset="0"/>
            </a:endParaRPr>
          </a:p>
          <a:p>
            <a:endParaRPr lang="en-GB" sz="2000" dirty="0">
              <a:latin typeface="CCW Cursive Writing 1" panose="03050602040000000000" pitchFamily="66" charset="0"/>
            </a:endParaRPr>
          </a:p>
        </p:txBody>
      </p:sp>
    </p:spTree>
    <p:extLst>
      <p:ext uri="{BB962C8B-B14F-4D97-AF65-F5344CB8AC3E}">
        <p14:creationId xmlns:p14="http://schemas.microsoft.com/office/powerpoint/2010/main" val="3946735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10137913"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 Then practice writing one of these sentences on your white board.</a:t>
            </a:r>
          </a:p>
        </p:txBody>
      </p:sp>
      <p:sp>
        <p:nvSpPr>
          <p:cNvPr id="5" name="TextBox 4">
            <a:extLst>
              <a:ext uri="{FF2B5EF4-FFF2-40B4-BE49-F238E27FC236}">
                <a16:creationId xmlns:a16="http://schemas.microsoft.com/office/drawing/2014/main" id="{A786E848-96D0-4197-A4BD-5D75301A695E}"/>
              </a:ext>
            </a:extLst>
          </p:cNvPr>
          <p:cNvSpPr txBox="1"/>
          <p:nvPr/>
        </p:nvSpPr>
        <p:spPr>
          <a:xfrm>
            <a:off x="662609" y="1086679"/>
            <a:ext cx="11012556" cy="2554545"/>
          </a:xfrm>
          <a:prstGeom prst="rect">
            <a:avLst/>
          </a:prstGeom>
          <a:noFill/>
        </p:spPr>
        <p:txBody>
          <a:bodyPr wrap="square">
            <a:spAutoFit/>
          </a:bodyPr>
          <a:lstStyle/>
          <a:p>
            <a:r>
              <a:rPr lang="en-GB" sz="3200" dirty="0">
                <a:solidFill>
                  <a:srgbClr val="00008B"/>
                </a:solidFill>
                <a:latin typeface="CCW Cursive Writing 1" panose="03050602040000000000" pitchFamily="66" charset="0"/>
              </a:rPr>
              <a:t>This book is cool.</a:t>
            </a:r>
          </a:p>
          <a:p>
            <a:endParaRPr lang="en-GB" sz="3200" dirty="0">
              <a:solidFill>
                <a:srgbClr val="FFC000"/>
              </a:solidFill>
              <a:latin typeface="CCW Cursive Writing 1" panose="03050602040000000000" pitchFamily="66" charset="0"/>
            </a:endParaRPr>
          </a:p>
          <a:p>
            <a:r>
              <a:rPr lang="en-GB" sz="3200" dirty="0">
                <a:solidFill>
                  <a:srgbClr val="FFC000"/>
                </a:solidFill>
                <a:latin typeface="CCW Cursive Writing 1" panose="03050602040000000000" pitchFamily="66" charset="0"/>
              </a:rPr>
              <a:t>This book is fun.</a:t>
            </a:r>
          </a:p>
          <a:p>
            <a:endParaRPr lang="en-GB" sz="3200" dirty="0">
              <a:solidFill>
                <a:srgbClr val="00008B"/>
              </a:solidFill>
              <a:latin typeface="CCW Cursive Writing 1" panose="03050602040000000000" pitchFamily="66" charset="0"/>
            </a:endParaRPr>
          </a:p>
          <a:p>
            <a:r>
              <a:rPr lang="en-GB" sz="3200" dirty="0">
                <a:solidFill>
                  <a:srgbClr val="00008B"/>
                </a:solidFill>
                <a:latin typeface="CCW Cursive Writing 1" panose="03050602040000000000" pitchFamily="66" charset="0"/>
              </a:rPr>
              <a:t>This book is good.</a:t>
            </a:r>
          </a:p>
        </p:txBody>
      </p:sp>
      <p:sp>
        <p:nvSpPr>
          <p:cNvPr id="7" name="TextBox 6">
            <a:extLst>
              <a:ext uri="{FF2B5EF4-FFF2-40B4-BE49-F238E27FC236}">
                <a16:creationId xmlns:a16="http://schemas.microsoft.com/office/drawing/2014/main" id="{F08DE4FE-677B-4778-AB08-26EBFF1D0A2B}"/>
              </a:ext>
            </a:extLst>
          </p:cNvPr>
          <p:cNvSpPr txBox="1"/>
          <p:nvPr/>
        </p:nvSpPr>
        <p:spPr>
          <a:xfrm>
            <a:off x="662609" y="4757530"/>
            <a:ext cx="9872869"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Buried Treasure, Dragon's Den or Picnic on Pluto.</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revision of all phase 3. </a:t>
            </a:r>
          </a:p>
          <a:p>
            <a:pPr algn="ctr"/>
            <a:r>
              <a:rPr lang="en-GB" sz="1800" dirty="0">
                <a:solidFill>
                  <a:srgbClr val="000000"/>
                </a:solidFill>
                <a:latin typeface="CCW Cursive Writing 1" panose="03050602040000000000" pitchFamily="66" charset="0"/>
              </a:rPr>
              <a:t>Play the game.</a:t>
            </a:r>
          </a:p>
          <a:p>
            <a:pPr algn="ctr"/>
            <a:r>
              <a:rPr lang="en-GB" dirty="0">
                <a:solidFill>
                  <a:srgbClr val="000000"/>
                </a:solidFill>
                <a:latin typeface="CCW Cursive Writing 1" panose="03050602040000000000" pitchFamily="66" charset="0"/>
              </a:rPr>
              <a:t>Play Tricky Word Trucks – phase 3</a:t>
            </a: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529614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TotalTime>
  <Words>795</Words>
  <Application>Microsoft Office PowerPoint</Application>
  <PresentationFormat>Widescreen</PresentationFormat>
  <Paragraphs>148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1</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20</cp:revision>
  <dcterms:created xsi:type="dcterms:W3CDTF">2021-01-21T18:48:34Z</dcterms:created>
  <dcterms:modified xsi:type="dcterms:W3CDTF">2021-01-31T18:21:50Z</dcterms:modified>
</cp:coreProperties>
</file>