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9"/>
  </p:notesMasterIdLst>
  <p:sldIdLst>
    <p:sldId id="256" r:id="rId2"/>
    <p:sldId id="260" r:id="rId3"/>
    <p:sldId id="257" r:id="rId4"/>
    <p:sldId id="258" r:id="rId5"/>
    <p:sldId id="259" r:id="rId6"/>
    <p:sldId id="261" r:id="rId7"/>
    <p:sldId id="262" r:id="rId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9C2CC81-37E4-4FE4-8D7F-9919B1C0F53D}" type="datetimeFigureOut">
              <a:rPr lang="en-GB" smtClean="0"/>
              <a:t>12/09/2019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27F44EE7-392D-4265-BB9A-9410E898FA32}" type="slidenum">
              <a:rPr lang="en-GB" smtClean="0"/>
              <a:t>‹#›</a:t>
            </a:fld>
            <a:endParaRPr lang="en-GB"/>
          </a:p>
        </p:txBody>
      </p:sp>
    </p:spTree>
    <p:extLst>
      <p:ext uri="{BB962C8B-B14F-4D97-AF65-F5344CB8AC3E}">
        <p14:creationId xmlns:p14="http://schemas.microsoft.com/office/powerpoint/2010/main" val="4186564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7F44EE7-392D-4265-BB9A-9410E898FA32}" type="slidenum">
              <a:rPr lang="en-GB" smtClean="0"/>
              <a:t>3</a:t>
            </a:fld>
            <a:endParaRPr lang="en-GB"/>
          </a:p>
        </p:txBody>
      </p:sp>
    </p:spTree>
    <p:extLst>
      <p:ext uri="{BB962C8B-B14F-4D97-AF65-F5344CB8AC3E}">
        <p14:creationId xmlns:p14="http://schemas.microsoft.com/office/powerpoint/2010/main" val="1037559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11" name="Slide Number Placeholder 10"/>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A728BE9-8147-4491-AC63-B3631BC6714A}" type="slidenum">
              <a:rPr lang="en-GB" smtClean="0"/>
              <a:t>‹#›</a:t>
            </a:fld>
            <a:endParaRPr lang="en-GB"/>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AA74404-21C9-4842-9D42-876999494F86}" type="datetimeFigureOut">
              <a:rPr lang="en-GB" smtClean="0"/>
              <a:t>12/09/2019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A728BE9-8147-4491-AC63-B3631BC6714A}"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AAA74404-21C9-4842-9D42-876999494F86}" type="datetimeFigureOut">
              <a:rPr lang="en-GB" smtClean="0"/>
              <a:t>12/09/2019</a:t>
            </a:fld>
            <a:endParaRPr lang="en-GB"/>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GB"/>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EA728BE9-8147-4491-AC63-B3631BC6714A}"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620688"/>
            <a:ext cx="7920880" cy="2448272"/>
          </a:xfrm>
        </p:spPr>
        <p:txBody>
          <a:bodyPr>
            <a:normAutofit fontScale="90000"/>
          </a:bodyPr>
          <a:lstStyle/>
          <a:p>
            <a:r>
              <a:rPr lang="en-GB" dirty="0" smtClean="0">
                <a:latin typeface="Arial Narrow" panose="020B0606020202030204" pitchFamily="34" charset="0"/>
              </a:rPr>
              <a:t/>
            </a:r>
            <a:br>
              <a:rPr lang="en-GB" dirty="0" smtClean="0">
                <a:latin typeface="Arial Narrow" panose="020B0606020202030204" pitchFamily="34" charset="0"/>
              </a:rPr>
            </a:br>
            <a:r>
              <a:rPr lang="en-GB" dirty="0">
                <a:latin typeface="Arial Narrow" panose="020B0606020202030204" pitchFamily="34" charset="0"/>
              </a:rPr>
              <a:t/>
            </a:r>
            <a:br>
              <a:rPr lang="en-GB" dirty="0">
                <a:latin typeface="Arial Narrow" panose="020B0606020202030204" pitchFamily="34" charset="0"/>
              </a:rPr>
            </a:br>
            <a:r>
              <a:rPr lang="en-GB" dirty="0">
                <a:latin typeface="Arial Narrow" panose="020B0606020202030204" pitchFamily="34" charset="0"/>
              </a:rPr>
              <a:t>Holy Trinity C.E. Primary School,</a:t>
            </a:r>
            <a:br>
              <a:rPr lang="en-GB" dirty="0">
                <a:latin typeface="Arial Narrow" panose="020B0606020202030204" pitchFamily="34" charset="0"/>
              </a:rPr>
            </a:br>
            <a:r>
              <a:rPr lang="en-GB" dirty="0">
                <a:latin typeface="Arial Narrow" panose="020B0606020202030204" pitchFamily="34" charset="0"/>
              </a:rPr>
              <a:t> Sunningdale</a:t>
            </a:r>
            <a:r>
              <a:rPr lang="en-GB" dirty="0" smtClean="0">
                <a:latin typeface="Arial Narrow" panose="020B0606020202030204" pitchFamily="34" charset="0"/>
              </a:rPr>
              <a:t>.</a:t>
            </a:r>
            <a:br>
              <a:rPr lang="en-GB" dirty="0" smtClean="0">
                <a:latin typeface="Arial Narrow" panose="020B0606020202030204" pitchFamily="34" charset="0"/>
              </a:rPr>
            </a:br>
            <a:endParaRPr lang="en-GB" dirty="0">
              <a:latin typeface="Arial Narrow" panose="020B0606020202030204" pitchFamily="34" charset="0"/>
            </a:endParaRPr>
          </a:p>
        </p:txBody>
      </p:sp>
      <p:sp>
        <p:nvSpPr>
          <p:cNvPr id="3" name="Subtitle 2"/>
          <p:cNvSpPr>
            <a:spLocks noGrp="1"/>
          </p:cNvSpPr>
          <p:nvPr>
            <p:ph type="subTitle" idx="1"/>
          </p:nvPr>
        </p:nvSpPr>
        <p:spPr>
          <a:xfrm>
            <a:off x="722376" y="3685032"/>
            <a:ext cx="7772400" cy="608064"/>
          </a:xfrm>
        </p:spPr>
        <p:txBody>
          <a:bodyPr>
            <a:normAutofit fontScale="77500" lnSpcReduction="20000"/>
          </a:bodyPr>
          <a:lstStyle/>
          <a:p>
            <a:r>
              <a:rPr lang="en-GB" sz="2800" dirty="0"/>
              <a:t>Planned Pupil Premium </a:t>
            </a:r>
            <a:r>
              <a:rPr lang="en-GB" sz="2800" dirty="0" smtClean="0"/>
              <a:t>Spend and Impact</a:t>
            </a:r>
          </a:p>
          <a:p>
            <a:r>
              <a:rPr lang="en-GB" sz="2800" dirty="0" smtClean="0"/>
              <a:t> </a:t>
            </a:r>
            <a:r>
              <a:rPr lang="en-GB" sz="2800" dirty="0" smtClean="0"/>
              <a:t>2018-2019</a:t>
            </a:r>
            <a:endParaRPr lang="en-GB" sz="2800" dirty="0"/>
          </a:p>
        </p:txBody>
      </p:sp>
      <p:sp>
        <p:nvSpPr>
          <p:cNvPr id="5" name="TextBox 4"/>
          <p:cNvSpPr txBox="1"/>
          <p:nvPr/>
        </p:nvSpPr>
        <p:spPr>
          <a:xfrm>
            <a:off x="3419872" y="5723852"/>
            <a:ext cx="2520280" cy="369332"/>
          </a:xfrm>
          <a:prstGeom prst="rect">
            <a:avLst/>
          </a:prstGeom>
          <a:noFill/>
        </p:spPr>
        <p:txBody>
          <a:bodyPr wrap="square" rtlCol="0">
            <a:spAutoFit/>
          </a:bodyPr>
          <a:lstStyle/>
          <a:p>
            <a:r>
              <a:rPr lang="en-GB" b="1" i="1" dirty="0" smtClean="0">
                <a:latin typeface="Arial Narrow" panose="020B0606020202030204" pitchFamily="34" charset="0"/>
              </a:rPr>
              <a:t>Believe. Achieve. Inspire.</a:t>
            </a:r>
            <a:endParaRPr lang="en-GB" b="1" i="1" dirty="0">
              <a:latin typeface="Arial Narrow" panose="020B0606020202030204" pitchFamily="34" charset="0"/>
            </a:endParaRPr>
          </a:p>
        </p:txBody>
      </p:sp>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03948" y="4505500"/>
            <a:ext cx="1152128" cy="1218352"/>
          </a:xfrm>
          <a:prstGeom prst="rect">
            <a:avLst/>
          </a:prstGeom>
          <a:noFill/>
        </p:spPr>
      </p:pic>
    </p:spTree>
    <p:extLst>
      <p:ext uri="{BB962C8B-B14F-4D97-AF65-F5344CB8AC3E}">
        <p14:creationId xmlns:p14="http://schemas.microsoft.com/office/powerpoint/2010/main" val="2104452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183880" cy="1051560"/>
          </a:xfrm>
        </p:spPr>
        <p:txBody>
          <a:bodyPr/>
          <a:lstStyle/>
          <a:p>
            <a:r>
              <a:rPr lang="en-GB" b="1" dirty="0" smtClean="0">
                <a:latin typeface="Arial Narrow" panose="020B0606020202030204" pitchFamily="34" charset="0"/>
              </a:rPr>
              <a:t>PUPIL PREMIUM FUNDING</a:t>
            </a:r>
            <a:endParaRPr lang="en-GB" b="1" dirty="0">
              <a:latin typeface="Arial Narrow" panose="020B0606020202030204" pitchFamily="34" charset="0"/>
            </a:endParaRPr>
          </a:p>
        </p:txBody>
      </p:sp>
      <p:sp>
        <p:nvSpPr>
          <p:cNvPr id="3" name="Content Placeholder 2"/>
          <p:cNvSpPr>
            <a:spLocks noGrp="1"/>
          </p:cNvSpPr>
          <p:nvPr>
            <p:ph idx="1"/>
          </p:nvPr>
        </p:nvSpPr>
        <p:spPr>
          <a:xfrm>
            <a:off x="683568" y="1556792"/>
            <a:ext cx="7848872" cy="4124672"/>
          </a:xfrm>
        </p:spPr>
        <p:txBody>
          <a:bodyPr>
            <a:normAutofit fontScale="40000" lnSpcReduction="20000"/>
          </a:bodyPr>
          <a:lstStyle/>
          <a:p>
            <a:endParaRPr lang="en-GB" dirty="0"/>
          </a:p>
          <a:p>
            <a:pPr marL="114300" indent="0">
              <a:buNone/>
            </a:pPr>
            <a:r>
              <a:rPr lang="en-GB" sz="2500" b="1" dirty="0" smtClean="0">
                <a:latin typeface="Arial Narrow" panose="020B0606020202030204" pitchFamily="34" charset="0"/>
              </a:rPr>
              <a:t>What </a:t>
            </a:r>
            <a:r>
              <a:rPr lang="en-GB" sz="2500" b="1" dirty="0">
                <a:latin typeface="Arial Narrow" panose="020B0606020202030204" pitchFamily="34" charset="0"/>
              </a:rPr>
              <a:t>is the Pupil Premium? </a:t>
            </a:r>
            <a:endParaRPr lang="en-GB" sz="2500" b="1" dirty="0" smtClean="0">
              <a:latin typeface="Arial Narrow" panose="020B0606020202030204" pitchFamily="34" charset="0"/>
            </a:endParaRPr>
          </a:p>
          <a:p>
            <a:pPr marL="114300" indent="0">
              <a:buNone/>
            </a:pPr>
            <a:r>
              <a:rPr lang="en-GB" sz="2500" dirty="0" smtClean="0">
                <a:latin typeface="Arial Narrow" panose="020B0606020202030204" pitchFamily="34" charset="0"/>
              </a:rPr>
              <a:t>The </a:t>
            </a:r>
            <a:r>
              <a:rPr lang="en-GB" sz="2500" dirty="0">
                <a:latin typeface="Arial Narrow" panose="020B0606020202030204" pitchFamily="34" charset="0"/>
              </a:rPr>
              <a:t>Pupil Premium was introduced by the Government in April 2011. It was designed to give additional money to support schools in raising the attainment of children who receive free school meals, children whose parents serve in the Armed Forces and those children in local authority care. These groups of children have been identified nationally as achieving at a lower level than children from other backgrounds. For example, national figures show that 11 year olds who are eligible for Free School Meals are around twice as likely not to achieve </a:t>
            </a:r>
            <a:r>
              <a:rPr lang="en-GB" sz="2500" dirty="0" smtClean="0">
                <a:latin typeface="Arial Narrow" panose="020B0606020202030204" pitchFamily="34" charset="0"/>
              </a:rPr>
              <a:t>their  Age </a:t>
            </a:r>
            <a:r>
              <a:rPr lang="en-GB" sz="2500" dirty="0">
                <a:latin typeface="Arial Narrow" panose="020B0606020202030204" pitchFamily="34" charset="0"/>
              </a:rPr>
              <a:t>R</a:t>
            </a:r>
            <a:r>
              <a:rPr lang="en-GB" sz="2500" dirty="0" smtClean="0">
                <a:latin typeface="Arial Narrow" panose="020B0606020202030204" pitchFamily="34" charset="0"/>
              </a:rPr>
              <a:t>elated Expectation (ARE) </a:t>
            </a:r>
            <a:r>
              <a:rPr lang="en-GB" sz="2500" dirty="0">
                <a:latin typeface="Arial Narrow" panose="020B0606020202030204" pitchFamily="34" charset="0"/>
              </a:rPr>
              <a:t>in math and English as other 11 year olds. The pupil premium is additional funding for publicly funded schools in England to raise the attainment of disadvantaged pupils of all abilities and to close the gaps between them and their peers.</a:t>
            </a:r>
          </a:p>
          <a:p>
            <a:pPr marL="0" indent="0">
              <a:buNone/>
            </a:pPr>
            <a:endParaRPr lang="en-GB" sz="2500" dirty="0" smtClean="0">
              <a:latin typeface="Arial Narrow" panose="020B0606020202030204" pitchFamily="34" charset="0"/>
            </a:endParaRPr>
          </a:p>
          <a:p>
            <a:pPr marL="114300" indent="0">
              <a:buNone/>
            </a:pPr>
            <a:r>
              <a:rPr lang="en-GB" sz="2500" b="1" dirty="0" smtClean="0">
                <a:latin typeface="Arial Narrow" panose="020B0606020202030204" pitchFamily="34" charset="0"/>
              </a:rPr>
              <a:t>Where </a:t>
            </a:r>
            <a:r>
              <a:rPr lang="en-GB" sz="2500" b="1" dirty="0">
                <a:latin typeface="Arial Narrow" panose="020B0606020202030204" pitchFamily="34" charset="0"/>
              </a:rPr>
              <a:t>does the money come from? </a:t>
            </a:r>
            <a:endParaRPr lang="en-GB" sz="2500" b="1" dirty="0" smtClean="0">
              <a:latin typeface="Arial Narrow" panose="020B0606020202030204" pitchFamily="34" charset="0"/>
            </a:endParaRPr>
          </a:p>
          <a:p>
            <a:pPr marL="114300" indent="0">
              <a:buNone/>
            </a:pPr>
            <a:r>
              <a:rPr lang="en-GB" sz="2500" dirty="0" smtClean="0">
                <a:latin typeface="Arial Narrow" panose="020B0606020202030204" pitchFamily="34" charset="0"/>
              </a:rPr>
              <a:t>Pupil </a:t>
            </a:r>
            <a:r>
              <a:rPr lang="en-GB" sz="2500" dirty="0">
                <a:latin typeface="Arial Narrow" panose="020B0606020202030204" pitchFamily="34" charset="0"/>
              </a:rPr>
              <a:t>Premium is an additional fund to the school main budget and is allocated to schools from the national government based on the number of children who are currently known to be or have been eligible for Free School Meals within the last 6 years (ever 6), whose parents serve in the Armed Forces and children who have been looked after in local authority care continuously for more than six months. </a:t>
            </a:r>
          </a:p>
          <a:p>
            <a:endParaRPr lang="en-GB" sz="2500" dirty="0" smtClean="0">
              <a:latin typeface="Arial Narrow" panose="020B0606020202030204" pitchFamily="34" charset="0"/>
            </a:endParaRPr>
          </a:p>
          <a:p>
            <a:pPr marL="114300" indent="0">
              <a:buNone/>
            </a:pPr>
            <a:r>
              <a:rPr lang="en-GB" sz="2500" b="1" dirty="0" smtClean="0">
                <a:latin typeface="Arial Narrow" panose="020B0606020202030204" pitchFamily="34" charset="0"/>
              </a:rPr>
              <a:t>How </a:t>
            </a:r>
            <a:r>
              <a:rPr lang="en-GB" sz="2500" b="1" dirty="0">
                <a:latin typeface="Arial Narrow" panose="020B0606020202030204" pitchFamily="34" charset="0"/>
              </a:rPr>
              <a:t>the money is best spent? </a:t>
            </a:r>
          </a:p>
          <a:p>
            <a:pPr marL="114300" indent="0">
              <a:buNone/>
            </a:pPr>
            <a:r>
              <a:rPr lang="en-GB" sz="2500" dirty="0">
                <a:latin typeface="Arial Narrow" panose="020B0606020202030204" pitchFamily="34" charset="0"/>
              </a:rPr>
              <a:t>The purpose of the Pupil Premium is to help schools to provide targeted support for vulnerable children- not necessarily just children who qualify for FSM. </a:t>
            </a:r>
          </a:p>
          <a:p>
            <a:endParaRPr lang="en-GB" sz="2500" dirty="0" smtClean="0">
              <a:latin typeface="Arial Narrow" panose="020B0606020202030204" pitchFamily="34" charset="0"/>
            </a:endParaRPr>
          </a:p>
          <a:p>
            <a:pPr marL="114300" indent="0">
              <a:buNone/>
            </a:pPr>
            <a:r>
              <a:rPr lang="en-GB" sz="2500" dirty="0" smtClean="0">
                <a:latin typeface="Arial Narrow" panose="020B0606020202030204" pitchFamily="34" charset="0"/>
              </a:rPr>
              <a:t>“</a:t>
            </a:r>
            <a:r>
              <a:rPr lang="en-GB" sz="2500" dirty="0">
                <a:latin typeface="Arial Narrow" panose="020B0606020202030204" pitchFamily="34" charset="0"/>
              </a:rPr>
              <a:t>It is for schools to decide how the Pupil Premium, allocated to schools is spent, since they are best placed to assess what additional provision should be made for the individual pupils within their responsibility.” (Source – DfE website) </a:t>
            </a:r>
          </a:p>
          <a:p>
            <a:endParaRPr lang="en-GB" sz="2500" dirty="0" smtClean="0">
              <a:latin typeface="Arial Narrow" panose="020B0606020202030204" pitchFamily="34" charset="0"/>
            </a:endParaRPr>
          </a:p>
          <a:p>
            <a:pPr marL="114300" indent="0">
              <a:buNone/>
            </a:pPr>
            <a:r>
              <a:rPr lang="en-GB" sz="2500" dirty="0" smtClean="0">
                <a:latin typeface="Arial Narrow" panose="020B0606020202030204" pitchFamily="34" charset="0"/>
              </a:rPr>
              <a:t>The </a:t>
            </a:r>
            <a:r>
              <a:rPr lang="en-GB" sz="2500" dirty="0">
                <a:latin typeface="Arial Narrow" panose="020B0606020202030204" pitchFamily="34" charset="0"/>
              </a:rPr>
              <a:t>funding is therefore given to schools to spend as they think best, although there is a requirement to publish online how this money is spent. For more details on the Pupil Premium please visit: http://www.education.gov.uk/schools/pupilsupport/premium </a:t>
            </a:r>
            <a:endParaRPr lang="en-GB" sz="2500" dirty="0" smtClean="0">
              <a:latin typeface="Arial Narrow" panose="020B0606020202030204" pitchFamily="34" charset="0"/>
            </a:endParaRPr>
          </a:p>
          <a:p>
            <a:pPr marL="114300" indent="0">
              <a:buNone/>
            </a:pPr>
            <a:endParaRPr lang="en-GB" sz="2500" dirty="0">
              <a:latin typeface="Arial Narrow" panose="020B0606020202030204" pitchFamily="34" charset="0"/>
            </a:endParaRPr>
          </a:p>
        </p:txBody>
      </p:sp>
    </p:spTree>
    <p:extLst>
      <p:ext uri="{BB962C8B-B14F-4D97-AF65-F5344CB8AC3E}">
        <p14:creationId xmlns:p14="http://schemas.microsoft.com/office/powerpoint/2010/main" val="314891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183880" cy="720080"/>
          </a:xfrm>
        </p:spPr>
        <p:txBody>
          <a:bodyPr>
            <a:normAutofit/>
          </a:bodyPr>
          <a:lstStyle/>
          <a:p>
            <a:r>
              <a:rPr lang="en-GB" b="1" dirty="0" smtClean="0">
                <a:latin typeface="Arial Narrow" panose="020B0606020202030204" pitchFamily="34" charset="0"/>
              </a:rPr>
              <a:t>Finance and Funding </a:t>
            </a:r>
            <a:r>
              <a:rPr lang="en-GB" sz="2800" b="1" dirty="0" smtClean="0">
                <a:latin typeface="Arial Narrow" panose="020B0606020202030204" pitchFamily="34" charset="0"/>
              </a:rPr>
              <a:t>(April 2018-March 2019)</a:t>
            </a:r>
            <a:endParaRPr lang="en-GB" sz="2800" b="1" dirty="0">
              <a:latin typeface="Arial Narrow" panose="020B060602020203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26977678"/>
              </p:ext>
            </p:extLst>
          </p:nvPr>
        </p:nvGraphicFramePr>
        <p:xfrm>
          <a:off x="1638300" y="1268760"/>
          <a:ext cx="6246068" cy="2506218"/>
        </p:xfrm>
        <a:graphic>
          <a:graphicData uri="http://schemas.openxmlformats.org/drawingml/2006/table">
            <a:tbl>
              <a:tblPr firstRow="1" firstCol="1" bandRow="1">
                <a:tableStyleId>{5C22544A-7EE6-4342-B048-85BDC9FD1C3A}</a:tableStyleId>
              </a:tblPr>
              <a:tblGrid>
                <a:gridCol w="5150539"/>
                <a:gridCol w="1095529"/>
              </a:tblGrid>
              <a:tr h="0">
                <a:tc>
                  <a:txBody>
                    <a:bodyPr/>
                    <a:lstStyle/>
                    <a:p>
                      <a:pPr algn="ctr">
                        <a:lnSpc>
                          <a:spcPct val="115000"/>
                        </a:lnSpc>
                        <a:spcAft>
                          <a:spcPts val="0"/>
                        </a:spcAft>
                      </a:pPr>
                      <a:r>
                        <a:rPr lang="en-GB" sz="1100" dirty="0">
                          <a:effectLst/>
                        </a:rPr>
                        <a:t>Disadvantaged pupils</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a:effectLst/>
                        </a:rPr>
                        <a:t>Pupil premium per pupil</a:t>
                      </a:r>
                      <a:endParaRPr lang="en-GB" sz="1100">
                        <a:effectLst/>
                        <a:latin typeface="Calibri"/>
                        <a:ea typeface="Calibri"/>
                        <a:cs typeface="Times New Roman"/>
                      </a:endParaRPr>
                    </a:p>
                  </a:txBody>
                  <a:tcPr marL="68580" marR="68580" marT="0" marB="0"/>
                </a:tc>
              </a:tr>
              <a:tr h="0">
                <a:tc>
                  <a:txBody>
                    <a:bodyPr/>
                    <a:lstStyle/>
                    <a:p>
                      <a:pPr algn="l">
                        <a:lnSpc>
                          <a:spcPct val="115000"/>
                        </a:lnSpc>
                        <a:spcAft>
                          <a:spcPts val="0"/>
                        </a:spcAft>
                      </a:pPr>
                      <a:r>
                        <a:rPr lang="en-GB" sz="1100" dirty="0">
                          <a:effectLst/>
                        </a:rPr>
                        <a:t>Pupils in year groups reception to year 6 recorded as </a:t>
                      </a:r>
                      <a:r>
                        <a:rPr lang="en-GB" sz="1100" dirty="0" smtClean="0">
                          <a:effectLst/>
                        </a:rPr>
                        <a:t>Ever</a:t>
                      </a:r>
                      <a:r>
                        <a:rPr lang="en-GB" sz="1100" baseline="0" dirty="0" smtClean="0">
                          <a:effectLst/>
                        </a:rPr>
                        <a:t> 6 or receive </a:t>
                      </a:r>
                      <a:r>
                        <a:rPr lang="en-GB" sz="1100" dirty="0" smtClean="0">
                          <a:effectLst/>
                        </a:rPr>
                        <a:t>FSM</a:t>
                      </a:r>
                      <a:endParaRPr lang="en-GB" sz="1100" dirty="0">
                        <a:effectLst/>
                        <a:latin typeface="Calibri"/>
                        <a:ea typeface="Calibri"/>
                        <a:cs typeface="Times New Roman"/>
                      </a:endParaRPr>
                    </a:p>
                  </a:txBody>
                  <a:tcPr marL="68580" marR="68580" marT="0" marB="0"/>
                </a:tc>
                <a:tc>
                  <a:txBody>
                    <a:bodyPr/>
                    <a:lstStyle/>
                    <a:p>
                      <a:pPr algn="l">
                        <a:lnSpc>
                          <a:spcPct val="115000"/>
                        </a:lnSpc>
                        <a:spcAft>
                          <a:spcPts val="0"/>
                        </a:spcAft>
                      </a:pPr>
                      <a:r>
                        <a:rPr lang="en-GB" sz="1100">
                          <a:effectLst/>
                        </a:rPr>
                        <a:t>£1,320</a:t>
                      </a:r>
                      <a:endParaRPr lang="en-GB" sz="1100">
                        <a:effectLst/>
                        <a:latin typeface="Calibri"/>
                        <a:ea typeface="Calibri"/>
                        <a:cs typeface="Times New Roman"/>
                      </a:endParaRPr>
                    </a:p>
                  </a:txBody>
                  <a:tcPr marL="68580" marR="68580" marT="0" marB="0"/>
                </a:tc>
              </a:tr>
              <a:tr h="0">
                <a:tc>
                  <a:txBody>
                    <a:bodyPr/>
                    <a:lstStyle/>
                    <a:p>
                      <a:pPr algn="l">
                        <a:lnSpc>
                          <a:spcPct val="115000"/>
                        </a:lnSpc>
                        <a:spcAft>
                          <a:spcPts val="0"/>
                        </a:spcAft>
                      </a:pPr>
                      <a:r>
                        <a:rPr lang="en-GB" sz="1100">
                          <a:effectLst/>
                        </a:rPr>
                        <a:t>Pupils in years 7 to 11 recorded as Ever 6 FSM</a:t>
                      </a:r>
                      <a:endParaRPr lang="en-GB" sz="1100">
                        <a:effectLst/>
                        <a:latin typeface="Calibri"/>
                        <a:ea typeface="Calibri"/>
                        <a:cs typeface="Times New Roman"/>
                      </a:endParaRPr>
                    </a:p>
                  </a:txBody>
                  <a:tcPr marL="68580" marR="68580" marT="0" marB="0"/>
                </a:tc>
                <a:tc>
                  <a:txBody>
                    <a:bodyPr/>
                    <a:lstStyle/>
                    <a:p>
                      <a:pPr algn="l">
                        <a:lnSpc>
                          <a:spcPct val="115000"/>
                        </a:lnSpc>
                        <a:spcAft>
                          <a:spcPts val="0"/>
                        </a:spcAft>
                      </a:pPr>
                      <a:r>
                        <a:rPr lang="en-GB" sz="1100">
                          <a:effectLst/>
                        </a:rPr>
                        <a:t>£935</a:t>
                      </a:r>
                      <a:endParaRPr lang="en-GB" sz="1100">
                        <a:effectLst/>
                        <a:latin typeface="Calibri"/>
                        <a:ea typeface="Calibri"/>
                        <a:cs typeface="Times New Roman"/>
                      </a:endParaRPr>
                    </a:p>
                  </a:txBody>
                  <a:tcPr marL="68580" marR="68580" marT="0" marB="0"/>
                </a:tc>
              </a:tr>
              <a:tr h="0">
                <a:tc>
                  <a:txBody>
                    <a:bodyPr/>
                    <a:lstStyle/>
                    <a:p>
                      <a:pPr algn="l">
                        <a:lnSpc>
                          <a:spcPct val="115000"/>
                        </a:lnSpc>
                        <a:spcAft>
                          <a:spcPts val="0"/>
                        </a:spcAft>
                      </a:pPr>
                      <a:r>
                        <a:rPr lang="en-GB" sz="1100">
                          <a:effectLst/>
                        </a:rPr>
                        <a:t>Looked-after children (LAC) defined in the Children Act 1989 as one who is in the care of, or provided with accommodation by, an English local authority</a:t>
                      </a:r>
                      <a:endParaRPr lang="en-GB" sz="1100">
                        <a:effectLst/>
                        <a:latin typeface="Calibri"/>
                        <a:ea typeface="Calibri"/>
                        <a:cs typeface="Times New Roman"/>
                      </a:endParaRPr>
                    </a:p>
                  </a:txBody>
                  <a:tcPr marL="68580" marR="68580" marT="0" marB="0"/>
                </a:tc>
                <a:tc>
                  <a:txBody>
                    <a:bodyPr/>
                    <a:lstStyle/>
                    <a:p>
                      <a:pPr algn="l">
                        <a:lnSpc>
                          <a:spcPct val="115000"/>
                        </a:lnSpc>
                        <a:spcAft>
                          <a:spcPts val="0"/>
                        </a:spcAft>
                      </a:pPr>
                      <a:r>
                        <a:rPr lang="en-GB" sz="1100">
                          <a:effectLst/>
                        </a:rPr>
                        <a:t>£1,900</a:t>
                      </a:r>
                      <a:endParaRPr lang="en-GB" sz="1100">
                        <a:effectLst/>
                        <a:latin typeface="Calibri"/>
                        <a:ea typeface="Calibri"/>
                        <a:cs typeface="Times New Roman"/>
                      </a:endParaRPr>
                    </a:p>
                  </a:txBody>
                  <a:tcPr marL="68580" marR="68580" marT="0" marB="0"/>
                </a:tc>
              </a:tr>
              <a:tr h="0">
                <a:tc>
                  <a:txBody>
                    <a:bodyPr/>
                    <a:lstStyle/>
                    <a:p>
                      <a:pPr algn="l">
                        <a:lnSpc>
                          <a:spcPct val="115000"/>
                        </a:lnSpc>
                        <a:spcAft>
                          <a:spcPts val="0"/>
                        </a:spcAft>
                      </a:pPr>
                      <a:r>
                        <a:rPr lang="en-GB" sz="1100" dirty="0">
                          <a:effectLst/>
                        </a:rPr>
                        <a:t>Children who have ceased to be looked after by a local authority in England and Wales because of adoption, a special guardianship order, a child arrangements order or a residence order</a:t>
                      </a:r>
                      <a:endParaRPr lang="en-GB" sz="1100" dirty="0">
                        <a:effectLst/>
                        <a:latin typeface="Calibri"/>
                        <a:ea typeface="Calibri"/>
                        <a:cs typeface="Times New Roman"/>
                      </a:endParaRPr>
                    </a:p>
                  </a:txBody>
                  <a:tcPr marL="68580" marR="68580" marT="0" marB="0"/>
                </a:tc>
                <a:tc>
                  <a:txBody>
                    <a:bodyPr/>
                    <a:lstStyle/>
                    <a:p>
                      <a:pPr algn="l">
                        <a:lnSpc>
                          <a:spcPct val="115000"/>
                        </a:lnSpc>
                        <a:spcAft>
                          <a:spcPts val="0"/>
                        </a:spcAft>
                      </a:pPr>
                      <a:r>
                        <a:rPr lang="en-GB" sz="1100" dirty="0" smtClean="0">
                          <a:effectLst/>
                        </a:rPr>
                        <a:t>£2,300</a:t>
                      </a:r>
                      <a:endParaRPr lang="en-GB" sz="1100" dirty="0">
                        <a:effectLst/>
                        <a:latin typeface="Calibri"/>
                        <a:ea typeface="Calibri"/>
                        <a:cs typeface="Times New Roman"/>
                      </a:endParaRPr>
                    </a:p>
                  </a:txBody>
                  <a:tcPr marL="68580" marR="68580" marT="0" marB="0"/>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00379889"/>
              </p:ext>
            </p:extLst>
          </p:nvPr>
        </p:nvGraphicFramePr>
        <p:xfrm>
          <a:off x="1638300" y="3810473"/>
          <a:ext cx="6246068" cy="788670"/>
        </p:xfrm>
        <a:graphic>
          <a:graphicData uri="http://schemas.openxmlformats.org/drawingml/2006/table">
            <a:tbl>
              <a:tblPr firstRow="1" firstCol="1" bandRow="1">
                <a:tableStyleId>{5C22544A-7EE6-4342-B048-85BDC9FD1C3A}</a:tableStyleId>
              </a:tblPr>
              <a:tblGrid>
                <a:gridCol w="5150539"/>
                <a:gridCol w="1095529"/>
              </a:tblGrid>
              <a:tr h="0">
                <a:tc>
                  <a:txBody>
                    <a:bodyPr/>
                    <a:lstStyle/>
                    <a:p>
                      <a:pPr algn="ctr">
                        <a:lnSpc>
                          <a:spcPct val="115000"/>
                        </a:lnSpc>
                        <a:spcAft>
                          <a:spcPts val="0"/>
                        </a:spcAft>
                      </a:pPr>
                      <a:r>
                        <a:rPr lang="en-GB" sz="1200" dirty="0">
                          <a:effectLst/>
                        </a:rPr>
                        <a:t>Service children</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200">
                          <a:effectLst/>
                        </a:rPr>
                        <a:t>-</a:t>
                      </a:r>
                      <a:endParaRPr lang="en-GB" sz="1100">
                        <a:effectLst/>
                        <a:latin typeface="Calibri"/>
                        <a:ea typeface="Calibri"/>
                        <a:cs typeface="Times New Roman"/>
                      </a:endParaRPr>
                    </a:p>
                  </a:txBody>
                  <a:tcPr marL="68580" marR="68580" marT="0" marB="0"/>
                </a:tc>
              </a:tr>
              <a:tr h="0">
                <a:tc>
                  <a:txBody>
                    <a:bodyPr/>
                    <a:lstStyle/>
                    <a:p>
                      <a:pPr>
                        <a:lnSpc>
                          <a:spcPct val="115000"/>
                        </a:lnSpc>
                        <a:spcAft>
                          <a:spcPts val="0"/>
                        </a:spcAft>
                      </a:pPr>
                      <a:r>
                        <a:rPr lang="en-GB" sz="1100" dirty="0">
                          <a:effectLst/>
                        </a:rPr>
                        <a:t>Pupils in year groups reception to year 11 recorded as Ever 5 Service Child or in receipt of a child pension from the Ministry of Defence</a:t>
                      </a:r>
                      <a:endParaRPr lang="en-GB" sz="105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200" dirty="0">
                          <a:effectLst/>
                        </a:rPr>
                        <a:t>£300</a:t>
                      </a:r>
                      <a:endParaRPr lang="en-GB" sz="1100" dirty="0">
                        <a:effectLst/>
                        <a:latin typeface="Calibri"/>
                        <a:ea typeface="Calibri"/>
                        <a:cs typeface="Times New Roman"/>
                      </a:endParaRPr>
                    </a:p>
                  </a:txBody>
                  <a:tcPr marL="68580" marR="68580" marT="0" marB="0"/>
                </a:tc>
              </a:tr>
            </a:tbl>
          </a:graphicData>
        </a:graphic>
      </p:graphicFrame>
      <p:sp>
        <p:nvSpPr>
          <p:cNvPr id="6" name="Rectangle 1"/>
          <p:cNvSpPr>
            <a:spLocks noChangeArrowheads="1"/>
          </p:cNvSpPr>
          <p:nvPr/>
        </p:nvSpPr>
        <p:spPr bwMode="auto">
          <a:xfrm>
            <a:off x="1638300" y="36242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69205824"/>
              </p:ext>
            </p:extLst>
          </p:nvPr>
        </p:nvGraphicFramePr>
        <p:xfrm>
          <a:off x="2051720" y="4725144"/>
          <a:ext cx="4958715" cy="1261872"/>
        </p:xfrm>
        <a:graphic>
          <a:graphicData uri="http://schemas.openxmlformats.org/drawingml/2006/table">
            <a:tbl>
              <a:tblPr>
                <a:tableStyleId>{5C22544A-7EE6-4342-B048-85BDC9FD1C3A}</a:tableStyleId>
              </a:tblPr>
              <a:tblGrid>
                <a:gridCol w="2479040"/>
                <a:gridCol w="2479675"/>
              </a:tblGrid>
              <a:tr h="97155">
                <a:tc gridSpan="2">
                  <a:txBody>
                    <a:bodyPr/>
                    <a:lstStyle/>
                    <a:p>
                      <a:pPr algn="l">
                        <a:lnSpc>
                          <a:spcPct val="115000"/>
                        </a:lnSpc>
                        <a:spcAft>
                          <a:spcPts val="0"/>
                        </a:spcAft>
                      </a:pPr>
                      <a:r>
                        <a:rPr lang="en-GB" sz="1200" b="1" dirty="0">
                          <a:effectLst/>
                        </a:rPr>
                        <a:t>Overview of the school Number of pupils and pupil premium fund (PPF) received for </a:t>
                      </a:r>
                      <a:r>
                        <a:rPr lang="en-GB" sz="1200" b="1" dirty="0" smtClean="0">
                          <a:effectLst/>
                        </a:rPr>
                        <a:t>2018-2019</a:t>
                      </a:r>
                      <a:endParaRPr lang="en-GB" sz="1200" b="1" dirty="0">
                        <a:solidFill>
                          <a:srgbClr val="000000"/>
                        </a:solidFill>
                        <a:effectLst/>
                        <a:latin typeface="Comic Sans MS"/>
                        <a:ea typeface="Calibri"/>
                        <a:cs typeface="Comic Sans MS"/>
                      </a:endParaRPr>
                    </a:p>
                  </a:txBody>
                  <a:tcPr marL="68580" marR="68580" marT="0" marB="0"/>
                </a:tc>
                <a:tc hMerge="1">
                  <a:txBody>
                    <a:bodyPr/>
                    <a:lstStyle/>
                    <a:p>
                      <a:endParaRPr lang="en-GB"/>
                    </a:p>
                  </a:txBody>
                  <a:tcPr/>
                </a:tc>
              </a:tr>
              <a:tr h="97155">
                <a:tc>
                  <a:txBody>
                    <a:bodyPr/>
                    <a:lstStyle/>
                    <a:p>
                      <a:pPr algn="l">
                        <a:lnSpc>
                          <a:spcPct val="115000"/>
                        </a:lnSpc>
                        <a:spcAft>
                          <a:spcPts val="0"/>
                        </a:spcAft>
                      </a:pPr>
                      <a:r>
                        <a:rPr lang="en-GB" sz="1200" dirty="0">
                          <a:effectLst/>
                        </a:rPr>
                        <a:t>Total number of pupils on roll </a:t>
                      </a:r>
                      <a:endParaRPr lang="en-GB" sz="1200" dirty="0">
                        <a:solidFill>
                          <a:srgbClr val="000000"/>
                        </a:solidFill>
                        <a:effectLst/>
                        <a:latin typeface="Comic Sans MS"/>
                        <a:ea typeface="Calibri"/>
                        <a:cs typeface="Comic Sans MS"/>
                      </a:endParaRPr>
                    </a:p>
                  </a:txBody>
                  <a:tcPr marL="68580" marR="68580" marT="0" marB="0"/>
                </a:tc>
                <a:tc>
                  <a:txBody>
                    <a:bodyPr/>
                    <a:lstStyle/>
                    <a:p>
                      <a:pPr algn="l">
                        <a:lnSpc>
                          <a:spcPct val="115000"/>
                        </a:lnSpc>
                        <a:spcAft>
                          <a:spcPts val="0"/>
                        </a:spcAft>
                      </a:pPr>
                      <a:r>
                        <a:rPr lang="en-GB" sz="1200" dirty="0" smtClean="0">
                          <a:solidFill>
                            <a:srgbClr val="000000"/>
                          </a:solidFill>
                          <a:effectLst/>
                          <a:latin typeface="Comic Sans MS"/>
                          <a:ea typeface="Calibri"/>
                          <a:cs typeface="Comic Sans MS"/>
                        </a:rPr>
                        <a:t>232</a:t>
                      </a:r>
                      <a:endParaRPr lang="en-GB" sz="1200" dirty="0">
                        <a:solidFill>
                          <a:srgbClr val="000000"/>
                        </a:solidFill>
                        <a:effectLst/>
                        <a:latin typeface="Comic Sans MS"/>
                        <a:ea typeface="Calibri"/>
                        <a:cs typeface="Comic Sans MS"/>
                      </a:endParaRPr>
                    </a:p>
                  </a:txBody>
                  <a:tcPr marL="68580" marR="68580" marT="0" marB="0"/>
                </a:tc>
              </a:tr>
              <a:tr h="97155">
                <a:tc>
                  <a:txBody>
                    <a:bodyPr/>
                    <a:lstStyle/>
                    <a:p>
                      <a:pPr algn="l">
                        <a:lnSpc>
                          <a:spcPct val="115000"/>
                        </a:lnSpc>
                        <a:spcAft>
                          <a:spcPts val="0"/>
                        </a:spcAft>
                      </a:pPr>
                      <a:r>
                        <a:rPr lang="en-GB" sz="1200">
                          <a:effectLst/>
                        </a:rPr>
                        <a:t>Total number of pupils eligible for PPF </a:t>
                      </a:r>
                      <a:endParaRPr lang="en-GB" sz="1200">
                        <a:solidFill>
                          <a:srgbClr val="000000"/>
                        </a:solidFill>
                        <a:effectLst/>
                        <a:latin typeface="Comic Sans MS"/>
                        <a:ea typeface="Calibri"/>
                        <a:cs typeface="Comic Sans MS"/>
                      </a:endParaRPr>
                    </a:p>
                  </a:txBody>
                  <a:tcPr marL="68580" marR="68580" marT="0" marB="0"/>
                </a:tc>
                <a:tc>
                  <a:txBody>
                    <a:bodyPr/>
                    <a:lstStyle/>
                    <a:p>
                      <a:pPr algn="l">
                        <a:lnSpc>
                          <a:spcPct val="115000"/>
                        </a:lnSpc>
                        <a:spcAft>
                          <a:spcPts val="0"/>
                        </a:spcAft>
                      </a:pPr>
                      <a:r>
                        <a:rPr lang="en-GB" sz="1200" dirty="0" smtClean="0">
                          <a:solidFill>
                            <a:srgbClr val="000000"/>
                          </a:solidFill>
                          <a:effectLst/>
                          <a:latin typeface="Comic Sans MS"/>
                          <a:ea typeface="Calibri"/>
                          <a:cs typeface="Comic Sans MS"/>
                        </a:rPr>
                        <a:t>25</a:t>
                      </a:r>
                      <a:endParaRPr lang="en-GB" sz="1200" dirty="0">
                        <a:solidFill>
                          <a:srgbClr val="000000"/>
                        </a:solidFill>
                        <a:effectLst/>
                        <a:latin typeface="Comic Sans MS"/>
                        <a:ea typeface="Calibri"/>
                        <a:cs typeface="Comic Sans MS"/>
                      </a:endParaRPr>
                    </a:p>
                  </a:txBody>
                  <a:tcPr marL="68580" marR="68580" marT="0" marB="0"/>
                </a:tc>
              </a:tr>
              <a:tr h="97155">
                <a:tc>
                  <a:txBody>
                    <a:bodyPr/>
                    <a:lstStyle/>
                    <a:p>
                      <a:pPr algn="l">
                        <a:lnSpc>
                          <a:spcPct val="115000"/>
                        </a:lnSpc>
                        <a:spcAft>
                          <a:spcPts val="0"/>
                        </a:spcAft>
                      </a:pPr>
                      <a:r>
                        <a:rPr lang="en-GB" sz="1200" dirty="0">
                          <a:effectLst/>
                        </a:rPr>
                        <a:t>Total amount of PPF expected</a:t>
                      </a:r>
                      <a:endParaRPr lang="en-GB" sz="1200" dirty="0">
                        <a:solidFill>
                          <a:srgbClr val="000000"/>
                        </a:solidFill>
                        <a:effectLst/>
                        <a:latin typeface="Comic Sans MS"/>
                        <a:ea typeface="Calibri"/>
                        <a:cs typeface="Comic Sans MS"/>
                      </a:endParaRPr>
                    </a:p>
                  </a:txBody>
                  <a:tcPr marL="68580" marR="68580" marT="0" marB="0"/>
                </a:tc>
                <a:tc>
                  <a:txBody>
                    <a:bodyPr/>
                    <a:lstStyle/>
                    <a:p>
                      <a:pPr algn="l">
                        <a:lnSpc>
                          <a:spcPct val="115000"/>
                        </a:lnSpc>
                        <a:spcAft>
                          <a:spcPts val="0"/>
                        </a:spcAft>
                      </a:pPr>
                      <a:r>
                        <a:rPr lang="en-GB" sz="1200" dirty="0" smtClean="0">
                          <a:solidFill>
                            <a:srgbClr val="000000"/>
                          </a:solidFill>
                          <a:effectLst/>
                          <a:latin typeface="Comic Sans MS"/>
                          <a:ea typeface="Calibri"/>
                          <a:cs typeface="Comic Sans MS"/>
                        </a:rPr>
                        <a:t>35,940</a:t>
                      </a:r>
                      <a:endParaRPr lang="en-GB" sz="1200" dirty="0">
                        <a:solidFill>
                          <a:srgbClr val="000000"/>
                        </a:solidFill>
                        <a:effectLst/>
                        <a:latin typeface="Comic Sans MS"/>
                        <a:ea typeface="Calibri"/>
                        <a:cs typeface="Comic Sans MS"/>
                      </a:endParaRPr>
                    </a:p>
                  </a:txBody>
                  <a:tcPr marL="68580" marR="68580" marT="0" marB="0"/>
                </a:tc>
              </a:tr>
            </a:tbl>
          </a:graphicData>
        </a:graphic>
      </p:graphicFrame>
    </p:spTree>
    <p:extLst>
      <p:ext uri="{BB962C8B-B14F-4D97-AF65-F5344CB8AC3E}">
        <p14:creationId xmlns:p14="http://schemas.microsoft.com/office/powerpoint/2010/main" val="2998555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60672" cy="864529"/>
          </a:xfrm>
        </p:spPr>
        <p:txBody>
          <a:bodyPr>
            <a:normAutofit/>
          </a:bodyPr>
          <a:lstStyle/>
          <a:p>
            <a:r>
              <a:rPr lang="en-GB" b="1" dirty="0" smtClean="0">
                <a:latin typeface="Arial Narrow" panose="020B0606020202030204" pitchFamily="34" charset="0"/>
              </a:rPr>
              <a:t>SCHOOL &amp; PUPIL NEED</a:t>
            </a:r>
            <a:endParaRPr lang="en-GB" b="1" dirty="0">
              <a:latin typeface="Arial Narrow" panose="020B0606020202030204" pitchFamily="34" charset="0"/>
            </a:endParaRPr>
          </a:p>
        </p:txBody>
      </p:sp>
      <p:sp>
        <p:nvSpPr>
          <p:cNvPr id="3" name="Content Placeholder 2"/>
          <p:cNvSpPr>
            <a:spLocks noGrp="1"/>
          </p:cNvSpPr>
          <p:nvPr>
            <p:ph idx="1"/>
          </p:nvPr>
        </p:nvSpPr>
        <p:spPr>
          <a:xfrm>
            <a:off x="467544" y="1484784"/>
            <a:ext cx="8136904" cy="4281339"/>
          </a:xfrm>
        </p:spPr>
        <p:txBody>
          <a:bodyPr>
            <a:normAutofit fontScale="85000" lnSpcReduction="20000"/>
          </a:bodyPr>
          <a:lstStyle/>
          <a:p>
            <a:pPr marL="114300" indent="0">
              <a:buNone/>
            </a:pPr>
            <a:r>
              <a:rPr lang="en-GB" b="1" dirty="0" smtClean="0"/>
              <a:t>The teaching staff and school leaders have explored barriers to learning for specific groups who attract the pupil premium funding.  The four areas below will form the planning of our pupil premium spend for 2018-2019.  Some areas will continue to be a focus from the previous year to reinforce what is working well and where there continues to be a need.</a:t>
            </a:r>
          </a:p>
          <a:p>
            <a:endParaRPr lang="en-GB" b="1" dirty="0"/>
          </a:p>
          <a:p>
            <a:r>
              <a:rPr lang="en-GB" sz="2000" b="1" dirty="0" smtClean="0"/>
              <a:t>Pastoral support </a:t>
            </a:r>
            <a:r>
              <a:rPr lang="en-GB" sz="1900" dirty="0" smtClean="0"/>
              <a:t>(self esteem, behaviour, attitudes)</a:t>
            </a:r>
          </a:p>
          <a:p>
            <a:r>
              <a:rPr lang="en-GB" sz="2000" b="1" dirty="0" smtClean="0"/>
              <a:t>Family support </a:t>
            </a:r>
            <a:r>
              <a:rPr lang="en-GB" sz="1900" dirty="0" smtClean="0"/>
              <a:t>(financial, pastoral, attendance)</a:t>
            </a:r>
          </a:p>
          <a:p>
            <a:r>
              <a:rPr lang="en-GB" sz="2000" b="1" dirty="0" smtClean="0"/>
              <a:t>Inclusion</a:t>
            </a:r>
            <a:r>
              <a:rPr lang="en-GB" sz="2000" dirty="0" smtClean="0"/>
              <a:t> </a:t>
            </a:r>
            <a:r>
              <a:rPr lang="en-GB" sz="1900" dirty="0" smtClean="0"/>
              <a:t>(roles and responsibilities, clubs, skill development)</a:t>
            </a:r>
          </a:p>
          <a:p>
            <a:r>
              <a:rPr lang="en-GB" sz="2000" b="1" dirty="0" smtClean="0"/>
              <a:t>Academic</a:t>
            </a:r>
            <a:r>
              <a:rPr lang="en-GB" sz="2000" dirty="0" smtClean="0"/>
              <a:t> </a:t>
            </a:r>
            <a:r>
              <a:rPr lang="en-GB" sz="1900" dirty="0" smtClean="0"/>
              <a:t>(reading, maths, meta-cognition, feedback)</a:t>
            </a:r>
            <a:endParaRPr lang="en-GB" sz="2000" dirty="0" smtClean="0"/>
          </a:p>
          <a:p>
            <a:pPr marL="114300" indent="0">
              <a:buNone/>
            </a:pPr>
            <a:endParaRPr lang="en-GB" dirty="0" smtClean="0"/>
          </a:p>
        </p:txBody>
      </p:sp>
    </p:spTree>
    <p:extLst>
      <p:ext uri="{BB962C8B-B14F-4D97-AF65-F5344CB8AC3E}">
        <p14:creationId xmlns:p14="http://schemas.microsoft.com/office/powerpoint/2010/main" val="796894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3"/>
            <a:ext cx="8260672" cy="572355"/>
          </a:xfrm>
        </p:spPr>
        <p:txBody>
          <a:bodyPr>
            <a:normAutofit fontScale="90000"/>
          </a:bodyPr>
          <a:lstStyle/>
          <a:p>
            <a:r>
              <a:rPr lang="en-GB" b="1" dirty="0" smtClean="0">
                <a:latin typeface="Arial Narrow" panose="020B0606020202030204" pitchFamily="34" charset="0"/>
              </a:rPr>
              <a:t>Planned Spending 2018-2019</a:t>
            </a:r>
            <a:endParaRPr lang="en-GB" b="1" dirty="0">
              <a:latin typeface="Arial Narrow" panose="020B060602020203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42208762"/>
              </p:ext>
            </p:extLst>
          </p:nvPr>
        </p:nvGraphicFramePr>
        <p:xfrm>
          <a:off x="395535" y="1000527"/>
          <a:ext cx="8280922" cy="5221585"/>
        </p:xfrm>
        <a:graphic>
          <a:graphicData uri="http://schemas.openxmlformats.org/drawingml/2006/table">
            <a:tbl>
              <a:tblPr firstRow="1" bandRow="1">
                <a:tableStyleId>{5C22544A-7EE6-4342-B048-85BDC9FD1C3A}</a:tableStyleId>
              </a:tblPr>
              <a:tblGrid>
                <a:gridCol w="1598072"/>
                <a:gridCol w="1803021"/>
                <a:gridCol w="3354396"/>
                <a:gridCol w="1525433"/>
              </a:tblGrid>
              <a:tr h="357043">
                <a:tc>
                  <a:txBody>
                    <a:bodyPr/>
                    <a:lstStyle/>
                    <a:p>
                      <a:pPr algn="ctr"/>
                      <a:r>
                        <a:rPr lang="en-GB" dirty="0" smtClean="0"/>
                        <a:t>BARRIER</a:t>
                      </a:r>
                      <a:endParaRPr lang="en-GB" dirty="0"/>
                    </a:p>
                  </a:txBody>
                  <a:tcPr/>
                </a:tc>
                <a:tc>
                  <a:txBody>
                    <a:bodyPr/>
                    <a:lstStyle/>
                    <a:p>
                      <a:pPr algn="ctr"/>
                      <a:r>
                        <a:rPr lang="en-GB" dirty="0" smtClean="0"/>
                        <a:t>IMPLEMENT</a:t>
                      </a:r>
                      <a:endParaRPr lang="en-GB" dirty="0"/>
                    </a:p>
                  </a:txBody>
                  <a:tcPr/>
                </a:tc>
                <a:tc>
                  <a:txBody>
                    <a:bodyPr/>
                    <a:lstStyle/>
                    <a:p>
                      <a:pPr algn="ctr"/>
                      <a:r>
                        <a:rPr lang="en-GB" dirty="0" smtClean="0"/>
                        <a:t>IMPACT/OUTCOME</a:t>
                      </a:r>
                      <a:endParaRPr lang="en-GB" dirty="0"/>
                    </a:p>
                  </a:txBody>
                  <a:tcPr/>
                </a:tc>
                <a:tc>
                  <a:txBody>
                    <a:bodyPr/>
                    <a:lstStyle/>
                    <a:p>
                      <a:pPr algn="ctr"/>
                      <a:r>
                        <a:rPr lang="en-GB" dirty="0" smtClean="0"/>
                        <a:t>Budget</a:t>
                      </a:r>
                      <a:endParaRPr lang="en-GB" dirty="0"/>
                    </a:p>
                  </a:txBody>
                  <a:tcPr/>
                </a:tc>
              </a:tr>
              <a:tr h="1160390">
                <a:tc>
                  <a:txBody>
                    <a:bodyPr/>
                    <a:lstStyle/>
                    <a:p>
                      <a:r>
                        <a:rPr lang="en-GB" sz="1200" b="1" dirty="0" smtClean="0">
                          <a:latin typeface="Arial Narrow" panose="020B0606020202030204" pitchFamily="34" charset="0"/>
                        </a:rPr>
                        <a:t>Pastoral support</a:t>
                      </a:r>
                    </a:p>
                    <a:p>
                      <a:r>
                        <a:rPr lang="en-GB" sz="1200" dirty="0" smtClean="0">
                          <a:latin typeface="Arial Narrow" panose="020B0606020202030204" pitchFamily="34" charset="0"/>
                        </a:rPr>
                        <a:t>self esteem, confidence, behaviour, attitudes</a:t>
                      </a:r>
                    </a:p>
                  </a:txBody>
                  <a:tcPr/>
                </a:tc>
                <a:tc>
                  <a:txBody>
                    <a:bodyPr/>
                    <a:lstStyle/>
                    <a:p>
                      <a:pPr marL="171450" indent="-171450">
                        <a:buFont typeface="Arial" panose="020B0604020202020204" pitchFamily="34" charset="0"/>
                        <a:buChar char="•"/>
                      </a:pPr>
                      <a:r>
                        <a:rPr lang="en-GB" sz="1100" dirty="0" smtClean="0">
                          <a:latin typeface="Arial Narrow" panose="020B0606020202030204" pitchFamily="34" charset="0"/>
                        </a:rPr>
                        <a:t>Maintain pastoral support hub in school for all pupils, particularly disadvantaged </a:t>
                      </a:r>
                      <a:r>
                        <a:rPr lang="en-GB" sz="1100" baseline="0" dirty="0" smtClean="0">
                          <a:latin typeface="Arial Narrow" panose="020B0606020202030204" pitchFamily="34" charset="0"/>
                        </a:rPr>
                        <a:t>and vulnerable</a:t>
                      </a:r>
                    </a:p>
                    <a:p>
                      <a:pPr marL="171450" indent="-171450">
                        <a:buFont typeface="Arial" panose="020B0604020202020204" pitchFamily="34" charset="0"/>
                        <a:buChar char="•"/>
                      </a:pPr>
                      <a:r>
                        <a:rPr lang="en-GB" sz="1100" baseline="0" dirty="0" smtClean="0">
                          <a:latin typeface="Arial Narrow" panose="020B0606020202030204" pitchFamily="34" charset="0"/>
                        </a:rPr>
                        <a:t>Staff training</a:t>
                      </a:r>
                    </a:p>
                    <a:p>
                      <a:pPr marL="171450" indent="-171450">
                        <a:buFont typeface="Arial" panose="020B0604020202020204" pitchFamily="34" charset="0"/>
                        <a:buChar char="•"/>
                      </a:pPr>
                      <a:r>
                        <a:rPr lang="en-GB" sz="1100" baseline="0" dirty="0" smtClean="0">
                          <a:latin typeface="Arial Narrow" panose="020B0606020202030204" pitchFamily="34" charset="0"/>
                        </a:rPr>
                        <a:t>Growth Mind set to continue</a:t>
                      </a:r>
                      <a:endParaRPr lang="en-GB" sz="1100" dirty="0" smtClean="0">
                        <a:latin typeface="Arial Narrow" panose="020B0606020202030204" pitchFamily="34" charset="0"/>
                      </a:endParaRPr>
                    </a:p>
                  </a:txBody>
                  <a:tcPr/>
                </a:tc>
                <a:tc>
                  <a:txBody>
                    <a:bodyPr/>
                    <a:lstStyle/>
                    <a:p>
                      <a:pPr marL="171450" indent="-171450">
                        <a:buFont typeface="Arial" panose="020B0604020202020204" pitchFamily="34" charset="0"/>
                        <a:buChar char="•"/>
                      </a:pPr>
                      <a:r>
                        <a:rPr lang="en-GB" sz="1100" dirty="0" smtClean="0">
                          <a:latin typeface="Arial Narrow" panose="020B0606020202030204" pitchFamily="34" charset="0"/>
                        </a:rPr>
                        <a:t>Children will have a positive mind set for learning</a:t>
                      </a:r>
                    </a:p>
                    <a:p>
                      <a:pPr marL="171450" indent="-171450">
                        <a:buFont typeface="Arial" panose="020B0604020202020204" pitchFamily="34" charset="0"/>
                        <a:buChar char="•"/>
                      </a:pPr>
                      <a:r>
                        <a:rPr lang="en-GB" sz="1100" dirty="0" smtClean="0">
                          <a:latin typeface="Arial Narrow" panose="020B0606020202030204" pitchFamily="34" charset="0"/>
                        </a:rPr>
                        <a:t>Children will have an adult that can be relied upon for emotional support</a:t>
                      </a:r>
                    </a:p>
                    <a:p>
                      <a:pPr marL="171450" indent="-171450">
                        <a:buFont typeface="Arial" panose="020B0604020202020204" pitchFamily="34" charset="0"/>
                        <a:buChar char="•"/>
                      </a:pPr>
                      <a:r>
                        <a:rPr lang="en-GB" sz="1100" dirty="0" smtClean="0">
                          <a:latin typeface="Arial Narrow" panose="020B0606020202030204" pitchFamily="34" charset="0"/>
                        </a:rPr>
                        <a:t>Staff will be confident to support individuals</a:t>
                      </a:r>
                      <a:r>
                        <a:rPr lang="en-GB" sz="1100" baseline="0" dirty="0" smtClean="0">
                          <a:latin typeface="Arial Narrow" panose="020B0606020202030204" pitchFamily="34" charset="0"/>
                        </a:rPr>
                        <a:t> so they are ready to learn</a:t>
                      </a:r>
                    </a:p>
                    <a:p>
                      <a:pPr marL="171450" indent="-171450">
                        <a:buFont typeface="Arial" panose="020B0604020202020204" pitchFamily="34" charset="0"/>
                        <a:buChar char="•"/>
                      </a:pPr>
                      <a:r>
                        <a:rPr lang="en-GB" sz="1100" baseline="0" dirty="0" smtClean="0">
                          <a:latin typeface="Arial Narrow" panose="020B0606020202030204" pitchFamily="34" charset="0"/>
                        </a:rPr>
                        <a:t>Learning behaviours and confidence will improve</a:t>
                      </a:r>
                      <a:endParaRPr lang="en-GB" sz="1100" dirty="0" smtClean="0">
                        <a:latin typeface="Arial Narrow" panose="020B0606020202030204" pitchFamily="34" charset="0"/>
                      </a:endParaRPr>
                    </a:p>
                  </a:txBody>
                  <a:tcPr/>
                </a:tc>
                <a:tc>
                  <a:txBody>
                    <a:bodyPr/>
                    <a:lstStyle/>
                    <a:p>
                      <a:r>
                        <a:rPr lang="en-GB" sz="1100" dirty="0" smtClean="0">
                          <a:latin typeface="Arial Narrow" panose="020B0606020202030204" pitchFamily="34" charset="0"/>
                        </a:rPr>
                        <a:t>TA                £22,500</a:t>
                      </a:r>
                    </a:p>
                    <a:p>
                      <a:r>
                        <a:rPr lang="en-GB" sz="1100" dirty="0" smtClean="0">
                          <a:latin typeface="Arial Narrow" panose="020B0606020202030204" pitchFamily="34" charset="0"/>
                        </a:rPr>
                        <a:t>training           </a:t>
                      </a:r>
                      <a:r>
                        <a:rPr lang="en-GB" sz="1100" baseline="0" dirty="0" smtClean="0">
                          <a:latin typeface="Arial Narrow" panose="020B0606020202030204" pitchFamily="34" charset="0"/>
                        </a:rPr>
                        <a:t>£2,000</a:t>
                      </a:r>
                    </a:p>
                    <a:p>
                      <a:r>
                        <a:rPr lang="en-GB" sz="1100" baseline="0" dirty="0" smtClean="0">
                          <a:latin typeface="Arial Narrow" panose="020B0606020202030204" pitchFamily="34" charset="0"/>
                        </a:rPr>
                        <a:t>Resources     £2,000</a:t>
                      </a:r>
                    </a:p>
                    <a:p>
                      <a:endParaRPr lang="en-GB" sz="1100" baseline="0" dirty="0" smtClean="0">
                        <a:latin typeface="Arial Narrow" panose="020B0606020202030204" pitchFamily="34" charset="0"/>
                      </a:endParaRPr>
                    </a:p>
                    <a:p>
                      <a:r>
                        <a:rPr lang="en-GB" sz="1100" baseline="0" dirty="0" smtClean="0">
                          <a:latin typeface="Arial Narrow" panose="020B0606020202030204" pitchFamily="34" charset="0"/>
                        </a:rPr>
                        <a:t>Total:            £26,500</a:t>
                      </a:r>
                      <a:endParaRPr lang="en-GB" sz="1100" dirty="0" smtClean="0">
                        <a:latin typeface="Arial Narrow" panose="020B0606020202030204" pitchFamily="34" charset="0"/>
                      </a:endParaRPr>
                    </a:p>
                    <a:p>
                      <a:endParaRPr lang="en-GB" sz="1100" dirty="0">
                        <a:latin typeface="Arial Narrow" panose="020B0606020202030204" pitchFamily="34" charset="0"/>
                      </a:endParaRPr>
                    </a:p>
                  </a:txBody>
                  <a:tcPr/>
                </a:tc>
              </a:tr>
              <a:tr h="830315">
                <a:tc>
                  <a:txBody>
                    <a:bodyPr/>
                    <a:lstStyle/>
                    <a:p>
                      <a:r>
                        <a:rPr lang="en-GB" sz="1200" b="1" dirty="0" smtClean="0">
                          <a:latin typeface="Arial Narrow" panose="020B0606020202030204" pitchFamily="34" charset="0"/>
                        </a:rPr>
                        <a:t>Family support </a:t>
                      </a:r>
                      <a:r>
                        <a:rPr lang="en-GB" sz="1200" dirty="0" smtClean="0">
                          <a:latin typeface="Arial Narrow" panose="020B0606020202030204" pitchFamily="34" charset="0"/>
                        </a:rPr>
                        <a:t>financial, pastoral, attendance, engagement, </a:t>
                      </a:r>
                    </a:p>
                  </a:txBody>
                  <a:tcPr/>
                </a:tc>
                <a:tc>
                  <a:txBody>
                    <a:bodyPr/>
                    <a:lstStyle/>
                    <a:p>
                      <a:pPr marL="171450" indent="-171450">
                        <a:buFont typeface="Arial" panose="020B0604020202020204" pitchFamily="34" charset="0"/>
                        <a:buChar char="•"/>
                      </a:pPr>
                      <a:r>
                        <a:rPr lang="en-GB" sz="1100" dirty="0" smtClean="0">
                          <a:latin typeface="Arial Narrow" panose="020B0606020202030204" pitchFamily="34" charset="0"/>
                        </a:rPr>
                        <a:t>EWO service</a:t>
                      </a:r>
                    </a:p>
                    <a:p>
                      <a:pPr marL="171450" indent="-171450">
                        <a:buFont typeface="Arial" panose="020B0604020202020204" pitchFamily="34" charset="0"/>
                        <a:buChar char="•"/>
                      </a:pPr>
                      <a:r>
                        <a:rPr lang="en-GB" sz="1100" dirty="0" smtClean="0">
                          <a:latin typeface="Arial Narrow" panose="020B0606020202030204" pitchFamily="34" charset="0"/>
                        </a:rPr>
                        <a:t>Attendance monitoring and family relationships</a:t>
                      </a:r>
                    </a:p>
                  </a:txBody>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smtClean="0">
                          <a:latin typeface="Arial Narrow" panose="020B0606020202030204" pitchFamily="34" charset="0"/>
                        </a:rPr>
                        <a:t>Children will attend school regularly and their</a:t>
                      </a:r>
                      <a:r>
                        <a:rPr lang="en-GB" sz="1100" baseline="0" dirty="0" smtClean="0">
                          <a:latin typeface="Arial Narrow" panose="020B0606020202030204" pitchFamily="34" charset="0"/>
                        </a:rPr>
                        <a:t> attendance will improve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smtClean="0">
                          <a:latin typeface="Arial Narrow" panose="020B0606020202030204" pitchFamily="34" charset="0"/>
                        </a:rPr>
                        <a:t>Pupils whose family are on low income will be supported to engage in all aspects of class events and opportunities </a:t>
                      </a:r>
                      <a:endParaRPr lang="en-GB" sz="1100" dirty="0" smtClean="0">
                        <a:latin typeface="Arial Narrow" panose="020B0606020202030204" pitchFamily="34" charset="0"/>
                      </a:endParaRPr>
                    </a:p>
                  </a:txBody>
                  <a:tcPr/>
                </a:tc>
                <a:tc>
                  <a:txBody>
                    <a:bodyPr/>
                    <a:lstStyle/>
                    <a:p>
                      <a:endParaRPr lang="en-GB" sz="1100" dirty="0" smtClean="0">
                        <a:latin typeface="Arial Narrow" panose="020B0606020202030204" pitchFamily="34" charset="0"/>
                      </a:endParaRPr>
                    </a:p>
                    <a:p>
                      <a:endParaRPr lang="en-GB" sz="1100" dirty="0" smtClean="0">
                        <a:latin typeface="Arial Narrow" panose="020B0606020202030204" pitchFamily="34" charset="0"/>
                      </a:endParaRPr>
                    </a:p>
                    <a:p>
                      <a:r>
                        <a:rPr lang="en-GB" sz="1100" dirty="0" smtClean="0">
                          <a:latin typeface="Arial Narrow" panose="020B0606020202030204" pitchFamily="34" charset="0"/>
                        </a:rPr>
                        <a:t>Total: £0.00 see inclusion</a:t>
                      </a:r>
                      <a:r>
                        <a:rPr lang="en-GB" sz="1100" baseline="0" dirty="0" smtClean="0">
                          <a:latin typeface="Arial Narrow" panose="020B0606020202030204" pitchFamily="34" charset="0"/>
                        </a:rPr>
                        <a:t> and pastoral</a:t>
                      </a:r>
                      <a:endParaRPr lang="en-GB" sz="1100" dirty="0">
                        <a:latin typeface="Arial Narrow" panose="020B0606020202030204" pitchFamily="34" charset="0"/>
                      </a:endParaRPr>
                    </a:p>
                  </a:txBody>
                  <a:tcPr/>
                </a:tc>
              </a:tr>
              <a:tr h="981868">
                <a:tc>
                  <a:txBody>
                    <a:bodyPr/>
                    <a:lstStyle/>
                    <a:p>
                      <a:r>
                        <a:rPr lang="en-GB" sz="1200" b="1" dirty="0" smtClean="0">
                          <a:latin typeface="Arial Narrow" panose="020B0606020202030204" pitchFamily="34" charset="0"/>
                        </a:rPr>
                        <a:t>Inclusion</a:t>
                      </a:r>
                    </a:p>
                    <a:p>
                      <a:r>
                        <a:rPr lang="en-GB" sz="1200" dirty="0" smtClean="0">
                          <a:latin typeface="Arial Narrow" panose="020B0606020202030204" pitchFamily="34" charset="0"/>
                        </a:rPr>
                        <a:t>clubs, roles and responsibilities</a:t>
                      </a:r>
                    </a:p>
                  </a:txBody>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smtClean="0">
                          <a:latin typeface="Arial Narrow" panose="020B0606020202030204" pitchFamily="34" charset="0"/>
                        </a:rPr>
                        <a:t>Uniform, trips, visits, breakfast club, swimming, key resources for learning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smtClean="0">
                          <a:latin typeface="Arial Narrow" panose="020B0606020202030204" pitchFamily="34" charset="0"/>
                        </a:rPr>
                        <a:t>School links for individuals</a:t>
                      </a:r>
                    </a:p>
                    <a:p>
                      <a:pPr marL="0" indent="0">
                        <a:buFont typeface="Arial" panose="020B0604020202020204" pitchFamily="34" charset="0"/>
                        <a:buNone/>
                      </a:pPr>
                      <a:endParaRPr lang="en-GB" sz="1100" dirty="0">
                        <a:latin typeface="Arial Narrow" panose="020B0606020202030204" pitchFamily="34" charset="0"/>
                      </a:endParaRPr>
                    </a:p>
                  </a:txBody>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smtClean="0">
                          <a:latin typeface="Arial Narrow" panose="020B0606020202030204" pitchFamily="34" charset="0"/>
                        </a:rPr>
                        <a:t>Children will be equipped with the tools and materials to engage in the wider curriculum and school opportunities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smtClean="0">
                          <a:latin typeface="Arial Narrow" panose="020B0606020202030204" pitchFamily="34" charset="0"/>
                        </a:rPr>
                        <a:t>Children will have a responsibility within the school through a key role (e.g. school council, head boy/girl, sport ambassadors) so they feel valued and make a</a:t>
                      </a:r>
                      <a:r>
                        <a:rPr lang="en-GB" sz="1100" baseline="0" dirty="0" smtClean="0">
                          <a:latin typeface="Arial Narrow" panose="020B0606020202030204" pitchFamily="34" charset="0"/>
                        </a:rPr>
                        <a:t> positive contribution to the life of the school</a:t>
                      </a:r>
                      <a:endParaRPr lang="en-GB" sz="1100" dirty="0" smtClean="0">
                        <a:latin typeface="Arial Narrow" panose="020B0606020202030204" pitchFamily="34"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smtClean="0">
                          <a:latin typeface="Arial Narrow" panose="020B0606020202030204" pitchFamily="34" charset="0"/>
                        </a:rPr>
                        <a:t>Children will have equal opportunities and access to all learning as their peers </a:t>
                      </a:r>
                    </a:p>
                  </a:txBody>
                  <a:tcPr/>
                </a:tc>
                <a:tc>
                  <a:txBody>
                    <a:bodyPr/>
                    <a:lstStyle/>
                    <a:p>
                      <a:endParaRPr lang="en-GB" sz="1100" dirty="0" smtClean="0">
                        <a:latin typeface="Arial Narrow" panose="020B0606020202030204" pitchFamily="34" charset="0"/>
                      </a:endParaRPr>
                    </a:p>
                    <a:p>
                      <a:endParaRPr lang="en-GB" sz="1100" dirty="0" smtClean="0">
                        <a:latin typeface="Arial Narrow" panose="020B0606020202030204" pitchFamily="34" charset="0"/>
                      </a:endParaRPr>
                    </a:p>
                    <a:p>
                      <a:endParaRPr lang="en-GB" sz="1100" dirty="0" smtClean="0">
                        <a:latin typeface="Arial Narrow" panose="020B0606020202030204" pitchFamily="34" charset="0"/>
                      </a:endParaRPr>
                    </a:p>
                    <a:p>
                      <a:r>
                        <a:rPr lang="en-GB" sz="1100" dirty="0" smtClean="0">
                          <a:latin typeface="Arial Narrow" panose="020B0606020202030204" pitchFamily="34" charset="0"/>
                        </a:rPr>
                        <a:t>Total: £5,000</a:t>
                      </a:r>
                      <a:endParaRPr lang="en-GB" sz="1100" dirty="0">
                        <a:latin typeface="Arial Narrow" panose="020B0606020202030204" pitchFamily="34" charset="0"/>
                      </a:endParaRPr>
                    </a:p>
                  </a:txBody>
                  <a:tcPr/>
                </a:tc>
              </a:tr>
              <a:tr h="922361">
                <a:tc>
                  <a:txBody>
                    <a:bodyPr/>
                    <a:lstStyle/>
                    <a:p>
                      <a:r>
                        <a:rPr lang="en-GB" sz="1200" b="1" dirty="0" smtClean="0">
                          <a:latin typeface="Arial Narrow" panose="020B0606020202030204" pitchFamily="34" charset="0"/>
                        </a:rPr>
                        <a:t>Academic</a:t>
                      </a:r>
                    </a:p>
                    <a:p>
                      <a:r>
                        <a:rPr lang="en-GB" sz="1200" dirty="0" smtClean="0">
                          <a:latin typeface="Arial Narrow" panose="020B0606020202030204" pitchFamily="34" charset="0"/>
                        </a:rPr>
                        <a:t>Reading, maths, meta-cognition and feedback</a:t>
                      </a:r>
                    </a:p>
                  </a:txBody>
                  <a:tcPr/>
                </a:tc>
                <a:tc>
                  <a:txBody>
                    <a:bodyPr/>
                    <a:lstStyle/>
                    <a:p>
                      <a:pPr marL="171450" indent="-171450">
                        <a:buFont typeface="Arial" panose="020B0604020202020204" pitchFamily="34" charset="0"/>
                        <a:buChar char="•"/>
                      </a:pPr>
                      <a:r>
                        <a:rPr lang="en-GB" sz="1100" dirty="0" smtClean="0">
                          <a:latin typeface="Arial Narrow" panose="020B0606020202030204" pitchFamily="34" charset="0"/>
                        </a:rPr>
                        <a:t>Adult support and time to feedback</a:t>
                      </a:r>
                    </a:p>
                    <a:p>
                      <a:pPr marL="171450" indent="-171450">
                        <a:buFont typeface="Arial" panose="020B0604020202020204" pitchFamily="34" charset="0"/>
                        <a:buChar char="•"/>
                      </a:pPr>
                      <a:r>
                        <a:rPr lang="en-GB" sz="1100" dirty="0" smtClean="0">
                          <a:latin typeface="Arial Narrow" panose="020B0606020202030204" pitchFamily="34" charset="0"/>
                        </a:rPr>
                        <a:t>Intervention programmes</a:t>
                      </a:r>
                    </a:p>
                    <a:p>
                      <a:pPr marL="171450" indent="-171450">
                        <a:buFont typeface="Arial" panose="020B0604020202020204" pitchFamily="34" charset="0"/>
                        <a:buChar char="•"/>
                      </a:pPr>
                      <a:r>
                        <a:rPr lang="en-GB" sz="1100" dirty="0" smtClean="0">
                          <a:latin typeface="Arial Narrow" panose="020B0606020202030204" pitchFamily="34" charset="0"/>
                        </a:rPr>
                        <a:t>Reading </a:t>
                      </a:r>
                      <a:r>
                        <a:rPr lang="en-GB" sz="1100" baseline="0" dirty="0" smtClean="0">
                          <a:latin typeface="Arial Narrow" panose="020B0606020202030204" pitchFamily="34" charset="0"/>
                        </a:rPr>
                        <a:t>and SP&amp;G as core focus areas</a:t>
                      </a:r>
                    </a:p>
                    <a:p>
                      <a:pPr marL="171450" indent="-171450">
                        <a:buFont typeface="Arial" panose="020B0604020202020204" pitchFamily="34" charset="0"/>
                        <a:buChar char="•"/>
                      </a:pPr>
                      <a:r>
                        <a:rPr lang="en-GB" sz="1100" baseline="0" dirty="0" smtClean="0">
                          <a:latin typeface="Arial Narrow" panose="020B0606020202030204" pitchFamily="34" charset="0"/>
                        </a:rPr>
                        <a:t>Growth mind set approach</a:t>
                      </a:r>
                      <a:endParaRPr lang="en-GB" sz="1100" dirty="0">
                        <a:latin typeface="Arial Narrow" panose="020B0606020202030204" pitchFamily="34" charset="0"/>
                      </a:endParaRPr>
                    </a:p>
                  </a:txBody>
                  <a:tcPr/>
                </a:tc>
                <a:tc>
                  <a:txBody>
                    <a:bodyPr/>
                    <a:lstStyle/>
                    <a:p>
                      <a:pPr marL="171450" indent="-171450">
                        <a:buFont typeface="Arial" panose="020B0604020202020204" pitchFamily="34" charset="0"/>
                        <a:buChar char="•"/>
                      </a:pPr>
                      <a:r>
                        <a:rPr lang="en-GB" sz="1100" dirty="0" smtClean="0">
                          <a:latin typeface="Arial Narrow" panose="020B0606020202030204" pitchFamily="34" charset="0"/>
                        </a:rPr>
                        <a:t>Children will receive feedback</a:t>
                      </a:r>
                      <a:r>
                        <a:rPr lang="en-GB" sz="1100" baseline="0" dirty="0" smtClean="0">
                          <a:latin typeface="Arial Narrow" panose="020B0606020202030204" pitchFamily="34" charset="0"/>
                        </a:rPr>
                        <a:t> about their learning and work on gaps and misconceptions to improve</a:t>
                      </a:r>
                    </a:p>
                    <a:p>
                      <a:pPr marL="171450" indent="-171450">
                        <a:buFont typeface="Arial" panose="020B0604020202020204" pitchFamily="34" charset="0"/>
                        <a:buChar char="•"/>
                      </a:pPr>
                      <a:r>
                        <a:rPr lang="en-GB" sz="1100" baseline="0" dirty="0" smtClean="0">
                          <a:latin typeface="Arial Narrow" panose="020B0606020202030204" pitchFamily="34" charset="0"/>
                        </a:rPr>
                        <a:t>Children who are targeted will make at least good progress from their start points</a:t>
                      </a:r>
                    </a:p>
                    <a:p>
                      <a:pPr marL="171450" indent="-171450">
                        <a:buFont typeface="Arial" panose="020B0604020202020204" pitchFamily="34" charset="0"/>
                        <a:buChar char="•"/>
                      </a:pPr>
                      <a:r>
                        <a:rPr lang="en-GB" sz="1100" baseline="0" dirty="0" smtClean="0">
                          <a:latin typeface="Arial Narrow" panose="020B0606020202030204" pitchFamily="34" charset="0"/>
                        </a:rPr>
                        <a:t>Reading and number concepts to improve outcomes for learners</a:t>
                      </a:r>
                    </a:p>
                  </a:txBody>
                  <a:tcPr/>
                </a:tc>
                <a:tc>
                  <a:txBody>
                    <a:bodyPr/>
                    <a:lstStyle/>
                    <a:p>
                      <a:endParaRPr lang="en-GB" sz="1100" dirty="0" smtClean="0">
                        <a:latin typeface="Arial Narrow" panose="020B0606020202030204" pitchFamily="34" charset="0"/>
                      </a:endParaRPr>
                    </a:p>
                    <a:p>
                      <a:endParaRPr lang="en-GB" sz="1100" dirty="0" smtClean="0">
                        <a:latin typeface="Arial Narrow" panose="020B0606020202030204" pitchFamily="34" charset="0"/>
                      </a:endParaRPr>
                    </a:p>
                    <a:p>
                      <a:endParaRPr lang="en-GB" sz="1100" dirty="0" smtClean="0">
                        <a:latin typeface="Arial Narrow" panose="020B0606020202030204" pitchFamily="34" charset="0"/>
                      </a:endParaRPr>
                    </a:p>
                    <a:p>
                      <a:r>
                        <a:rPr lang="en-GB" sz="1100" dirty="0" smtClean="0">
                          <a:latin typeface="Arial Narrow" panose="020B0606020202030204" pitchFamily="34" charset="0"/>
                        </a:rPr>
                        <a:t>Total: £4,500</a:t>
                      </a:r>
                      <a:endParaRPr lang="en-GB" sz="1100" dirty="0">
                        <a:latin typeface="Arial Narrow" panose="020B0606020202030204" pitchFamily="34" charset="0"/>
                      </a:endParaRPr>
                    </a:p>
                  </a:txBody>
                  <a:tcPr/>
                </a:tc>
              </a:tr>
              <a:tr h="327289">
                <a:tc>
                  <a:txBody>
                    <a:bodyPr/>
                    <a:lstStyle/>
                    <a:p>
                      <a:endParaRPr lang="en-GB" sz="1400" dirty="0" smtClean="0"/>
                    </a:p>
                  </a:txBody>
                  <a:tcPr/>
                </a:tc>
                <a:tc>
                  <a:txBody>
                    <a:bodyPr/>
                    <a:lstStyle/>
                    <a:p>
                      <a:endParaRPr lang="en-GB" sz="1200" dirty="0">
                        <a:latin typeface="Arial Narrow" panose="020B0606020202030204" pitchFamily="34" charset="0"/>
                      </a:endParaRPr>
                    </a:p>
                  </a:txBody>
                  <a:tcPr/>
                </a:tc>
                <a:tc>
                  <a:txBody>
                    <a:bodyPr/>
                    <a:lstStyle/>
                    <a:p>
                      <a:r>
                        <a:rPr lang="en-GB" sz="1600" dirty="0" smtClean="0">
                          <a:latin typeface="Arial Narrow" panose="020B0606020202030204" pitchFamily="34" charset="0"/>
                        </a:rPr>
                        <a:t>Total</a:t>
                      </a:r>
                      <a:r>
                        <a:rPr lang="en-GB" sz="1600" baseline="0" dirty="0" smtClean="0">
                          <a:latin typeface="Arial Narrow" panose="020B0606020202030204" pitchFamily="34" charset="0"/>
                        </a:rPr>
                        <a:t> Spend Predicted (rounded up)</a:t>
                      </a:r>
                      <a:endParaRPr lang="en-GB" sz="1600" dirty="0">
                        <a:latin typeface="Arial Narrow" panose="020B0606020202030204" pitchFamily="34" charset="0"/>
                      </a:endParaRPr>
                    </a:p>
                  </a:txBody>
                  <a:tcPr/>
                </a:tc>
                <a:tc>
                  <a:txBody>
                    <a:bodyPr/>
                    <a:lstStyle/>
                    <a:p>
                      <a:r>
                        <a:rPr lang="en-GB" sz="1050" b="1" dirty="0" smtClean="0">
                          <a:latin typeface="Arial Narrow" panose="020B0606020202030204" pitchFamily="34" charset="0"/>
                        </a:rPr>
                        <a:t>£36,000</a:t>
                      </a:r>
                      <a:endParaRPr lang="en-GB" sz="1050" b="1" dirty="0">
                        <a:latin typeface="Arial Narrow" panose="020B0606020202030204" pitchFamily="34" charset="0"/>
                      </a:endParaRPr>
                    </a:p>
                  </a:txBody>
                  <a:tcPr/>
                </a:tc>
              </a:tr>
            </a:tbl>
          </a:graphicData>
        </a:graphic>
      </p:graphicFrame>
    </p:spTree>
    <p:extLst>
      <p:ext uri="{BB962C8B-B14F-4D97-AF65-F5344CB8AC3E}">
        <p14:creationId xmlns:p14="http://schemas.microsoft.com/office/powerpoint/2010/main" val="1331812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704856" cy="648072"/>
          </a:xfrm>
        </p:spPr>
        <p:txBody>
          <a:bodyPr/>
          <a:lstStyle/>
          <a:p>
            <a:pPr algn="ctr"/>
            <a:r>
              <a:rPr lang="en-GB" dirty="0" smtClean="0"/>
              <a:t> Spend </a:t>
            </a:r>
            <a:r>
              <a:rPr lang="en-GB" dirty="0"/>
              <a:t>review and Impact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6205148"/>
              </p:ext>
            </p:extLst>
          </p:nvPr>
        </p:nvGraphicFramePr>
        <p:xfrm>
          <a:off x="899592" y="3356992"/>
          <a:ext cx="7344817" cy="2246503"/>
        </p:xfrm>
        <a:graphic>
          <a:graphicData uri="http://schemas.openxmlformats.org/drawingml/2006/table">
            <a:tbl>
              <a:tblPr>
                <a:tableStyleId>{5C22544A-7EE6-4342-B048-85BDC9FD1C3A}</a:tableStyleId>
              </a:tblPr>
              <a:tblGrid>
                <a:gridCol w="2721097"/>
                <a:gridCol w="1541240"/>
                <a:gridCol w="1541240"/>
                <a:gridCol w="1541240"/>
              </a:tblGrid>
              <a:tr h="201295">
                <a:tc>
                  <a:txBody>
                    <a:bodyPr/>
                    <a:lstStyle/>
                    <a:p>
                      <a:pPr algn="ctr">
                        <a:lnSpc>
                          <a:spcPct val="115000"/>
                        </a:lnSpc>
                        <a:spcAft>
                          <a:spcPts val="1000"/>
                        </a:spcAft>
                      </a:pPr>
                      <a:r>
                        <a:rPr lang="en-GB" sz="1100" dirty="0">
                          <a:effectLst/>
                        </a:rPr>
                        <a:t> </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1000"/>
                        </a:spcAft>
                      </a:pPr>
                      <a:r>
                        <a:rPr lang="en-GB" sz="1100">
                          <a:effectLst/>
                        </a:rPr>
                        <a:t>Reading</a:t>
                      </a:r>
                      <a:endParaRPr lang="en-GB"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en-GB" sz="1100">
                          <a:effectLst/>
                        </a:rPr>
                        <a:t>Writing</a:t>
                      </a:r>
                      <a:endParaRPr lang="en-GB"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en-GB" sz="1100" dirty="0">
                          <a:effectLst/>
                        </a:rPr>
                        <a:t>Maths</a:t>
                      </a:r>
                      <a:endParaRPr lang="en-GB" sz="1100" dirty="0">
                        <a:effectLst/>
                        <a:latin typeface="Calibri"/>
                        <a:ea typeface="Calibri"/>
                        <a:cs typeface="Times New Roman"/>
                      </a:endParaRPr>
                    </a:p>
                  </a:txBody>
                  <a:tcPr marL="68580" marR="68580" marT="0" marB="0"/>
                </a:tc>
              </a:tr>
              <a:tr h="370205">
                <a:tc>
                  <a:txBody>
                    <a:bodyPr/>
                    <a:lstStyle/>
                    <a:p>
                      <a:pPr algn="ctr">
                        <a:lnSpc>
                          <a:spcPct val="115000"/>
                        </a:lnSpc>
                        <a:spcAft>
                          <a:spcPts val="0"/>
                        </a:spcAft>
                      </a:pPr>
                      <a:r>
                        <a:rPr lang="en-GB" sz="1100">
                          <a:effectLst/>
                        </a:rPr>
                        <a:t>% making at least expected progress(In year progress)</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22/27</a:t>
                      </a:r>
                    </a:p>
                    <a:p>
                      <a:pPr algn="ctr">
                        <a:lnSpc>
                          <a:spcPct val="115000"/>
                        </a:lnSpc>
                        <a:spcBef>
                          <a:spcPts val="1200"/>
                        </a:spcBef>
                        <a:spcAft>
                          <a:spcPts val="0"/>
                        </a:spcAft>
                      </a:pPr>
                      <a:r>
                        <a:rPr lang="en-GB" sz="1100">
                          <a:effectLst/>
                        </a:rPr>
                        <a:t>81%</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23/27</a:t>
                      </a:r>
                    </a:p>
                    <a:p>
                      <a:pPr algn="ctr">
                        <a:lnSpc>
                          <a:spcPct val="115000"/>
                        </a:lnSpc>
                        <a:spcBef>
                          <a:spcPts val="1200"/>
                        </a:spcBef>
                        <a:spcAft>
                          <a:spcPts val="0"/>
                        </a:spcAft>
                      </a:pPr>
                      <a:r>
                        <a:rPr lang="en-GB" sz="1100">
                          <a:effectLst/>
                        </a:rPr>
                        <a:t>85%</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dirty="0">
                          <a:effectLst/>
                        </a:rPr>
                        <a:t>2527</a:t>
                      </a:r>
                    </a:p>
                    <a:p>
                      <a:pPr algn="ctr">
                        <a:lnSpc>
                          <a:spcPct val="115000"/>
                        </a:lnSpc>
                        <a:spcBef>
                          <a:spcPts val="1200"/>
                        </a:spcBef>
                        <a:spcAft>
                          <a:spcPts val="0"/>
                        </a:spcAft>
                      </a:pPr>
                      <a:r>
                        <a:rPr lang="en-GB" sz="1100" dirty="0">
                          <a:effectLst/>
                        </a:rPr>
                        <a:t>93%</a:t>
                      </a:r>
                      <a:endParaRPr lang="en-GB" sz="1100" dirty="0">
                        <a:effectLst/>
                        <a:latin typeface="Calibri"/>
                        <a:ea typeface="Calibri"/>
                        <a:cs typeface="Times New Roman"/>
                      </a:endParaRPr>
                    </a:p>
                  </a:txBody>
                  <a:tcPr marL="68580" marR="68580" marT="0" marB="0"/>
                </a:tc>
              </a:tr>
              <a:tr h="370205">
                <a:tc>
                  <a:txBody>
                    <a:bodyPr/>
                    <a:lstStyle/>
                    <a:p>
                      <a:pPr algn="ctr">
                        <a:lnSpc>
                          <a:spcPct val="115000"/>
                        </a:lnSpc>
                        <a:spcAft>
                          <a:spcPts val="0"/>
                        </a:spcAft>
                      </a:pPr>
                      <a:r>
                        <a:rPr lang="en-GB" sz="1100">
                          <a:effectLst/>
                        </a:rPr>
                        <a:t>% making more than expected progress (In year progress)</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7/27</a:t>
                      </a:r>
                    </a:p>
                    <a:p>
                      <a:pPr algn="ctr">
                        <a:lnSpc>
                          <a:spcPct val="115000"/>
                        </a:lnSpc>
                        <a:spcAft>
                          <a:spcPts val="0"/>
                        </a:spcAft>
                      </a:pPr>
                      <a:r>
                        <a:rPr lang="en-GB" sz="1100">
                          <a:effectLst/>
                        </a:rPr>
                        <a:t>26%</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9/27</a:t>
                      </a:r>
                    </a:p>
                    <a:p>
                      <a:pPr algn="ctr">
                        <a:lnSpc>
                          <a:spcPct val="115000"/>
                        </a:lnSpc>
                        <a:spcAft>
                          <a:spcPts val="0"/>
                        </a:spcAft>
                      </a:pPr>
                      <a:r>
                        <a:rPr lang="en-GB" sz="1100">
                          <a:effectLst/>
                        </a:rPr>
                        <a:t>33%</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dirty="0">
                          <a:effectLst/>
                        </a:rPr>
                        <a:t>9/27</a:t>
                      </a:r>
                    </a:p>
                    <a:p>
                      <a:pPr algn="ctr">
                        <a:lnSpc>
                          <a:spcPct val="115000"/>
                        </a:lnSpc>
                        <a:spcAft>
                          <a:spcPts val="0"/>
                        </a:spcAft>
                      </a:pPr>
                      <a:r>
                        <a:rPr lang="en-GB" sz="1100" dirty="0">
                          <a:effectLst/>
                        </a:rPr>
                        <a:t>33%</a:t>
                      </a:r>
                      <a:endParaRPr lang="en-GB" sz="1100" dirty="0">
                        <a:effectLst/>
                        <a:latin typeface="Calibri"/>
                        <a:ea typeface="Calibri"/>
                        <a:cs typeface="Times New Roman"/>
                      </a:endParaRPr>
                    </a:p>
                  </a:txBody>
                  <a:tcPr marL="68580" marR="68580" marT="0" marB="0"/>
                </a:tc>
              </a:tr>
              <a:tr h="495300">
                <a:tc>
                  <a:txBody>
                    <a:bodyPr/>
                    <a:lstStyle/>
                    <a:p>
                      <a:pPr algn="ctr">
                        <a:lnSpc>
                          <a:spcPct val="115000"/>
                        </a:lnSpc>
                        <a:spcAft>
                          <a:spcPts val="0"/>
                        </a:spcAft>
                      </a:pPr>
                      <a:r>
                        <a:rPr lang="en-GB" sz="1100">
                          <a:effectLst/>
                        </a:rPr>
                        <a:t>% meeting at least Age Related Expectations (ARE) (Attainment)</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19/27</a:t>
                      </a:r>
                    </a:p>
                    <a:p>
                      <a:pPr algn="ctr">
                        <a:lnSpc>
                          <a:spcPct val="115000"/>
                        </a:lnSpc>
                        <a:spcAft>
                          <a:spcPts val="0"/>
                        </a:spcAft>
                      </a:pPr>
                      <a:r>
                        <a:rPr lang="en-GB" sz="1100">
                          <a:effectLst/>
                        </a:rPr>
                        <a:t>70%</a:t>
                      </a:r>
                    </a:p>
                    <a:p>
                      <a:pPr algn="ctr">
                        <a:lnSpc>
                          <a:spcPct val="115000"/>
                        </a:lnSpc>
                        <a:spcAft>
                          <a:spcPts val="0"/>
                        </a:spcAft>
                      </a:pPr>
                      <a:r>
                        <a:rPr lang="en-GB" sz="1000">
                          <a:effectLst/>
                        </a:rPr>
                        <a:t>whole sch: 87%</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14/27</a:t>
                      </a:r>
                    </a:p>
                    <a:p>
                      <a:pPr algn="ctr">
                        <a:lnSpc>
                          <a:spcPct val="115000"/>
                        </a:lnSpc>
                        <a:spcAft>
                          <a:spcPts val="0"/>
                        </a:spcAft>
                      </a:pPr>
                      <a:r>
                        <a:rPr lang="en-GB" sz="1100">
                          <a:effectLst/>
                        </a:rPr>
                        <a:t>52%</a:t>
                      </a:r>
                    </a:p>
                    <a:p>
                      <a:pPr algn="ctr">
                        <a:lnSpc>
                          <a:spcPct val="115000"/>
                        </a:lnSpc>
                        <a:spcAft>
                          <a:spcPts val="0"/>
                        </a:spcAft>
                      </a:pPr>
                      <a:r>
                        <a:rPr lang="en-GB" sz="1000">
                          <a:effectLst/>
                        </a:rPr>
                        <a:t>whole sch: 79%</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17/27</a:t>
                      </a:r>
                    </a:p>
                    <a:p>
                      <a:pPr algn="ctr">
                        <a:lnSpc>
                          <a:spcPct val="115000"/>
                        </a:lnSpc>
                        <a:spcAft>
                          <a:spcPts val="0"/>
                        </a:spcAft>
                      </a:pPr>
                      <a:r>
                        <a:rPr lang="en-GB" sz="1100">
                          <a:effectLst/>
                        </a:rPr>
                        <a:t>63%</a:t>
                      </a:r>
                    </a:p>
                    <a:p>
                      <a:pPr algn="ctr">
                        <a:lnSpc>
                          <a:spcPct val="115000"/>
                        </a:lnSpc>
                        <a:spcAft>
                          <a:spcPts val="0"/>
                        </a:spcAft>
                      </a:pPr>
                      <a:r>
                        <a:rPr lang="en-GB" sz="1000">
                          <a:effectLst/>
                        </a:rPr>
                        <a:t>whole sch: 83%</a:t>
                      </a:r>
                      <a:endParaRPr lang="en-GB" sz="1100">
                        <a:effectLst/>
                        <a:latin typeface="Calibri"/>
                        <a:ea typeface="Calibri"/>
                        <a:cs typeface="Times New Roman"/>
                      </a:endParaRPr>
                    </a:p>
                  </a:txBody>
                  <a:tcPr marL="68580" marR="68580" marT="0" marB="0"/>
                </a:tc>
              </a:tr>
              <a:tr h="495300">
                <a:tc>
                  <a:txBody>
                    <a:bodyPr/>
                    <a:lstStyle/>
                    <a:p>
                      <a:pPr algn="ctr">
                        <a:lnSpc>
                          <a:spcPct val="115000"/>
                        </a:lnSpc>
                        <a:spcAft>
                          <a:spcPts val="0"/>
                        </a:spcAft>
                      </a:pPr>
                      <a:r>
                        <a:rPr lang="en-GB" sz="1100">
                          <a:effectLst/>
                        </a:rPr>
                        <a:t>% achieving ARE+ (Attainment)</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dirty="0">
                          <a:effectLst/>
                        </a:rPr>
                        <a:t>4/27</a:t>
                      </a:r>
                    </a:p>
                    <a:p>
                      <a:pPr algn="ctr">
                        <a:lnSpc>
                          <a:spcPct val="115000"/>
                        </a:lnSpc>
                        <a:spcAft>
                          <a:spcPts val="0"/>
                        </a:spcAft>
                      </a:pPr>
                      <a:r>
                        <a:rPr lang="en-GB" sz="1100" dirty="0">
                          <a:effectLst/>
                        </a:rPr>
                        <a:t>15%</a:t>
                      </a:r>
                    </a:p>
                    <a:p>
                      <a:pPr algn="ctr">
                        <a:lnSpc>
                          <a:spcPct val="115000"/>
                        </a:lnSpc>
                        <a:spcAft>
                          <a:spcPts val="0"/>
                        </a:spcAft>
                      </a:pPr>
                      <a:r>
                        <a:rPr lang="en-GB" sz="1000" dirty="0">
                          <a:effectLst/>
                        </a:rPr>
                        <a:t>whole </a:t>
                      </a:r>
                      <a:r>
                        <a:rPr lang="en-GB" sz="1000" dirty="0" err="1">
                          <a:effectLst/>
                        </a:rPr>
                        <a:t>sch</a:t>
                      </a:r>
                      <a:r>
                        <a:rPr lang="en-GB" sz="1000" dirty="0">
                          <a:effectLst/>
                        </a:rPr>
                        <a:t>: 36%</a:t>
                      </a:r>
                      <a:endParaRPr lang="en-GB" sz="1100" dirty="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a:effectLst/>
                        </a:rPr>
                        <a:t>2/27</a:t>
                      </a:r>
                    </a:p>
                    <a:p>
                      <a:pPr algn="ctr">
                        <a:lnSpc>
                          <a:spcPct val="115000"/>
                        </a:lnSpc>
                        <a:spcAft>
                          <a:spcPts val="0"/>
                        </a:spcAft>
                      </a:pPr>
                      <a:r>
                        <a:rPr lang="en-GB" sz="1100">
                          <a:effectLst/>
                        </a:rPr>
                        <a:t>7%</a:t>
                      </a:r>
                    </a:p>
                    <a:p>
                      <a:pPr algn="ctr">
                        <a:lnSpc>
                          <a:spcPct val="115000"/>
                        </a:lnSpc>
                        <a:spcAft>
                          <a:spcPts val="0"/>
                        </a:spcAft>
                      </a:pPr>
                      <a:r>
                        <a:rPr lang="en-GB" sz="1000">
                          <a:effectLst/>
                        </a:rPr>
                        <a:t>whole sch: 22%</a:t>
                      </a:r>
                      <a:endParaRPr lang="en-GB" sz="1100">
                        <a:effectLst/>
                        <a:latin typeface="Calibri"/>
                        <a:ea typeface="Calibri"/>
                        <a:cs typeface="Times New Roman"/>
                      </a:endParaRPr>
                    </a:p>
                  </a:txBody>
                  <a:tcPr marL="68580" marR="68580" marT="0" marB="0"/>
                </a:tc>
                <a:tc>
                  <a:txBody>
                    <a:bodyPr/>
                    <a:lstStyle/>
                    <a:p>
                      <a:pPr algn="ctr">
                        <a:lnSpc>
                          <a:spcPct val="115000"/>
                        </a:lnSpc>
                        <a:spcBef>
                          <a:spcPts val="1200"/>
                        </a:spcBef>
                        <a:spcAft>
                          <a:spcPts val="0"/>
                        </a:spcAft>
                      </a:pPr>
                      <a:r>
                        <a:rPr lang="en-GB" sz="1100" dirty="0">
                          <a:effectLst/>
                        </a:rPr>
                        <a:t>4/27</a:t>
                      </a:r>
                    </a:p>
                    <a:p>
                      <a:pPr algn="ctr">
                        <a:lnSpc>
                          <a:spcPct val="115000"/>
                        </a:lnSpc>
                        <a:spcAft>
                          <a:spcPts val="0"/>
                        </a:spcAft>
                      </a:pPr>
                      <a:r>
                        <a:rPr lang="en-GB" sz="1100" dirty="0">
                          <a:effectLst/>
                        </a:rPr>
                        <a:t>15%</a:t>
                      </a:r>
                    </a:p>
                    <a:p>
                      <a:pPr algn="ctr">
                        <a:lnSpc>
                          <a:spcPct val="115000"/>
                        </a:lnSpc>
                        <a:spcAft>
                          <a:spcPts val="0"/>
                        </a:spcAft>
                      </a:pPr>
                      <a:r>
                        <a:rPr lang="en-GB" sz="1000" dirty="0">
                          <a:effectLst/>
                        </a:rPr>
                        <a:t>whole </a:t>
                      </a:r>
                      <a:r>
                        <a:rPr lang="en-GB" sz="1000" dirty="0" err="1">
                          <a:effectLst/>
                        </a:rPr>
                        <a:t>sch</a:t>
                      </a:r>
                      <a:r>
                        <a:rPr lang="en-GB" sz="1000" dirty="0">
                          <a:effectLst/>
                        </a:rPr>
                        <a:t>: 34%</a:t>
                      </a:r>
                      <a:endParaRPr lang="en-GB" sz="1100" dirty="0">
                        <a:effectLst/>
                        <a:latin typeface="Calibri"/>
                        <a:ea typeface="Calibri"/>
                        <a:cs typeface="Times New Roman"/>
                      </a:endParaRPr>
                    </a:p>
                  </a:txBody>
                  <a:tcPr marL="68580" marR="68580" marT="0" marB="0"/>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97429013"/>
              </p:ext>
            </p:extLst>
          </p:nvPr>
        </p:nvGraphicFramePr>
        <p:xfrm>
          <a:off x="899592" y="1124745"/>
          <a:ext cx="7344816" cy="2005579"/>
        </p:xfrm>
        <a:graphic>
          <a:graphicData uri="http://schemas.openxmlformats.org/drawingml/2006/table">
            <a:tbl>
              <a:tblPr firstRow="1" firstCol="1" bandRow="1">
                <a:tableStyleId>{5C22544A-7EE6-4342-B048-85BDC9FD1C3A}</a:tableStyleId>
              </a:tblPr>
              <a:tblGrid>
                <a:gridCol w="2431080"/>
                <a:gridCol w="916637"/>
                <a:gridCol w="540370"/>
                <a:gridCol w="528649"/>
                <a:gridCol w="668136"/>
                <a:gridCol w="528649"/>
                <a:gridCol w="528649"/>
                <a:gridCol w="668136"/>
                <a:gridCol w="534510"/>
              </a:tblGrid>
              <a:tr h="288031">
                <a:tc>
                  <a:txBody>
                    <a:bodyPr/>
                    <a:lstStyle/>
                    <a:p>
                      <a:pPr>
                        <a:lnSpc>
                          <a:spcPct val="115000"/>
                        </a:lnSpc>
                        <a:spcAft>
                          <a:spcPts val="0"/>
                        </a:spcAft>
                      </a:pPr>
                      <a:r>
                        <a:rPr lang="en-GB" sz="1400" dirty="0">
                          <a:effectLst/>
                        </a:rPr>
                        <a:t> </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all</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R</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3</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4</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5</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6</a:t>
                      </a:r>
                      <a:endParaRPr lang="en-GB" sz="1100">
                        <a:effectLst/>
                        <a:latin typeface="Calibri"/>
                        <a:ea typeface="Calibri"/>
                        <a:cs typeface="Times New Roman"/>
                      </a:endParaRPr>
                    </a:p>
                  </a:txBody>
                  <a:tcPr marL="68580" marR="68580" marT="0" marB="0"/>
                </a:tc>
              </a:tr>
              <a:tr h="191135">
                <a:tc>
                  <a:txBody>
                    <a:bodyPr/>
                    <a:lstStyle/>
                    <a:p>
                      <a:pPr>
                        <a:lnSpc>
                          <a:spcPct val="115000"/>
                        </a:lnSpc>
                        <a:spcAft>
                          <a:spcPts val="0"/>
                        </a:spcAft>
                      </a:pPr>
                      <a:r>
                        <a:rPr lang="en-GB" sz="1400">
                          <a:effectLst/>
                        </a:rPr>
                        <a:t>FSM</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b="1" dirty="0">
                          <a:effectLst/>
                        </a:rPr>
                        <a:t>13</a:t>
                      </a:r>
                      <a:endParaRPr lang="en-GB" sz="1100" b="1"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4</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r>
              <a:tr h="191135">
                <a:tc>
                  <a:txBody>
                    <a:bodyPr/>
                    <a:lstStyle/>
                    <a:p>
                      <a:pPr>
                        <a:lnSpc>
                          <a:spcPct val="115000"/>
                        </a:lnSpc>
                        <a:spcAft>
                          <a:spcPts val="0"/>
                        </a:spcAft>
                      </a:pPr>
                      <a:r>
                        <a:rPr lang="en-GB" sz="1400" dirty="0">
                          <a:effectLst/>
                        </a:rPr>
                        <a:t>Ever 6</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b="1" dirty="0">
                          <a:effectLst/>
                        </a:rPr>
                        <a:t>11</a:t>
                      </a:r>
                      <a:endParaRPr lang="en-GB" sz="1100" b="1"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4</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4</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r>
              <a:tr h="191135">
                <a:tc>
                  <a:txBody>
                    <a:bodyPr/>
                    <a:lstStyle/>
                    <a:p>
                      <a:pPr>
                        <a:lnSpc>
                          <a:spcPct val="115000"/>
                        </a:lnSpc>
                        <a:spcAft>
                          <a:spcPts val="0"/>
                        </a:spcAft>
                      </a:pPr>
                      <a:r>
                        <a:rPr lang="en-GB" sz="1400" dirty="0">
                          <a:effectLst/>
                        </a:rPr>
                        <a:t>LAC</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b="1" dirty="0">
                          <a:effectLst/>
                        </a:rPr>
                        <a:t>1</a:t>
                      </a:r>
                      <a:endParaRPr lang="en-GB" sz="1100" b="1"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r>
              <a:tr h="191135">
                <a:tc>
                  <a:txBody>
                    <a:bodyPr/>
                    <a:lstStyle/>
                    <a:p>
                      <a:pPr>
                        <a:lnSpc>
                          <a:spcPct val="115000"/>
                        </a:lnSpc>
                        <a:spcAft>
                          <a:spcPts val="0"/>
                        </a:spcAft>
                      </a:pPr>
                      <a:r>
                        <a:rPr lang="en-GB" sz="1400" dirty="0">
                          <a:effectLst/>
                        </a:rPr>
                        <a:t>Adopted</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b="1" dirty="0">
                          <a:effectLst/>
                        </a:rPr>
                        <a:t>2</a:t>
                      </a:r>
                      <a:endParaRPr lang="en-GB" sz="1100" b="1"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0</a:t>
                      </a:r>
                      <a:endParaRPr lang="en-GB" sz="1100">
                        <a:effectLst/>
                        <a:latin typeface="Calibri"/>
                        <a:ea typeface="Calibri"/>
                        <a:cs typeface="Times New Roman"/>
                      </a:endParaRPr>
                    </a:p>
                  </a:txBody>
                  <a:tcPr marL="68580" marR="68580" marT="0" marB="0"/>
                </a:tc>
              </a:tr>
              <a:tr h="178435">
                <a:tc>
                  <a:txBody>
                    <a:bodyPr/>
                    <a:lstStyle/>
                    <a:p>
                      <a:pPr>
                        <a:lnSpc>
                          <a:spcPct val="115000"/>
                        </a:lnSpc>
                        <a:spcAft>
                          <a:spcPts val="0"/>
                        </a:spcAft>
                      </a:pPr>
                      <a:r>
                        <a:rPr lang="en-GB" sz="1400" dirty="0">
                          <a:effectLst/>
                        </a:rPr>
                        <a:t>EAL (declared)</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14</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4</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1</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3</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a:effectLst/>
                        </a:rPr>
                        <a:t>2</a:t>
                      </a:r>
                      <a:endParaRPr lang="en-GB" sz="110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1</a:t>
                      </a:r>
                      <a:endParaRPr lang="en-GB" sz="1100" dirty="0">
                        <a:effectLst/>
                        <a:latin typeface="Calibri"/>
                        <a:ea typeface="Calibri"/>
                        <a:cs typeface="Times New Roman"/>
                      </a:endParaRPr>
                    </a:p>
                  </a:txBody>
                  <a:tcPr marL="68580" marR="68580" marT="0" marB="0"/>
                </a:tc>
              </a:tr>
              <a:tr h="178435">
                <a:tc>
                  <a:txBody>
                    <a:bodyPr/>
                    <a:lstStyle/>
                    <a:p>
                      <a:pPr>
                        <a:lnSpc>
                          <a:spcPct val="115000"/>
                        </a:lnSpc>
                        <a:spcAft>
                          <a:spcPts val="0"/>
                        </a:spcAft>
                      </a:pPr>
                      <a:r>
                        <a:rPr lang="en-GB" sz="1400" dirty="0">
                          <a:effectLst/>
                        </a:rPr>
                        <a:t>SEN</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40</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2</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2</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11</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7</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4</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6</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8</a:t>
                      </a:r>
                      <a:endParaRPr lang="en-GB" sz="1100" dirty="0">
                        <a:effectLst/>
                        <a:latin typeface="Calibri"/>
                        <a:ea typeface="Calibri"/>
                        <a:cs typeface="Times New Roman"/>
                      </a:endParaRPr>
                    </a:p>
                  </a:txBody>
                  <a:tcPr marL="68580" marR="68580" marT="0" marB="0"/>
                </a:tc>
              </a:tr>
              <a:tr h="178435">
                <a:tc>
                  <a:txBody>
                    <a:bodyPr/>
                    <a:lstStyle/>
                    <a:p>
                      <a:pPr>
                        <a:lnSpc>
                          <a:spcPct val="115000"/>
                        </a:lnSpc>
                        <a:spcAft>
                          <a:spcPts val="0"/>
                        </a:spcAft>
                      </a:pPr>
                      <a:r>
                        <a:rPr lang="en-GB" sz="1400" dirty="0">
                          <a:effectLst/>
                        </a:rPr>
                        <a:t>Vulnerable</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49</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1</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3</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8</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8</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8</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12</a:t>
                      </a:r>
                      <a:endParaRPr lang="en-GB"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400" dirty="0">
                          <a:effectLst/>
                        </a:rPr>
                        <a:t>9</a:t>
                      </a:r>
                      <a:endParaRPr lang="en-GB"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94725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8183880" cy="720080"/>
          </a:xfrm>
        </p:spPr>
        <p:txBody>
          <a:bodyPr/>
          <a:lstStyle/>
          <a:p>
            <a:r>
              <a:rPr lang="en-GB" dirty="0" smtClean="0"/>
              <a:t>Positive Outcomes/Impact</a:t>
            </a:r>
            <a:endParaRPr lang="en-GB" dirty="0"/>
          </a:p>
        </p:txBody>
      </p:sp>
      <p:sp>
        <p:nvSpPr>
          <p:cNvPr id="3" name="Content Placeholder 2"/>
          <p:cNvSpPr>
            <a:spLocks noGrp="1"/>
          </p:cNvSpPr>
          <p:nvPr>
            <p:ph idx="1"/>
          </p:nvPr>
        </p:nvSpPr>
        <p:spPr>
          <a:xfrm>
            <a:off x="467544" y="1340768"/>
            <a:ext cx="8183880" cy="4320480"/>
          </a:xfrm>
        </p:spPr>
        <p:txBody>
          <a:bodyPr>
            <a:normAutofit fontScale="47500" lnSpcReduction="20000"/>
          </a:bodyPr>
          <a:lstStyle/>
          <a:p>
            <a:r>
              <a:rPr lang="en-GB" dirty="0" smtClean="0"/>
              <a:t>The gap between disadvantaged and whole school is closing overtime across the school although writing still remains the biggest gap.</a:t>
            </a:r>
          </a:p>
          <a:p>
            <a:r>
              <a:rPr lang="en-GB" dirty="0" smtClean="0"/>
              <a:t>Intervention timetables have improved so pupils receive more support in and out of class.</a:t>
            </a:r>
          </a:p>
          <a:p>
            <a:r>
              <a:rPr lang="en-GB" dirty="0" smtClean="0"/>
              <a:t>Specifically targeted children for pre-teach and intervention programmes.</a:t>
            </a:r>
          </a:p>
          <a:p>
            <a:r>
              <a:rPr lang="en-GB" dirty="0" smtClean="0"/>
              <a:t>Pupils stay in class more and are able to access the ARE with their peers.</a:t>
            </a:r>
          </a:p>
          <a:p>
            <a:r>
              <a:rPr lang="en-GB" dirty="0" smtClean="0"/>
              <a:t>The pastoral hub has supported 48 pupils with some having intensive and long term support.</a:t>
            </a:r>
          </a:p>
          <a:p>
            <a:r>
              <a:rPr lang="en-GB" dirty="0" smtClean="0"/>
              <a:t>SENCO and pastoral staff supported with transition work to secondary schools to alleviate tension, SEN barriers, mental health concerns and anxiety.</a:t>
            </a:r>
          </a:p>
          <a:p>
            <a:r>
              <a:rPr lang="en-GB" dirty="0" smtClean="0"/>
              <a:t>Working with specific families through CP, LAC and vulnerable parents to understand and support circumstances including tackling attendance of those pupils.</a:t>
            </a:r>
          </a:p>
          <a:p>
            <a:r>
              <a:rPr lang="en-GB" dirty="0" smtClean="0"/>
              <a:t>After school clubs, school council, house captains, digital leaders, eco warriors, assembly leaders, school buddies, sport leaders enabled all 27 pupils to engage in an aspect of school life to develop a sense of belonging, self worth and inclusion.</a:t>
            </a:r>
          </a:p>
          <a:p>
            <a:r>
              <a:rPr lang="en-GB" dirty="0" smtClean="0"/>
              <a:t>Staff training supported the improvement and understanding of the needs and concerns of specific groups of pupils e.g. attachment theory, behaviour management, work with the SHINE team, Education psychologist, Sarah Clarke programmes, SALT, </a:t>
            </a:r>
            <a:r>
              <a:rPr lang="en-GB" dirty="0"/>
              <a:t>Diabetes nurses </a:t>
            </a:r>
            <a:r>
              <a:rPr lang="en-GB" dirty="0" smtClean="0"/>
              <a:t>and the private sector.  Pupils were better supported to access learning.</a:t>
            </a:r>
          </a:p>
          <a:p>
            <a:r>
              <a:rPr lang="en-GB" dirty="0" smtClean="0"/>
              <a:t>An increase in whole school trips and outings (which some were funded by the school), enabled pupils more opportunity and experiences. </a:t>
            </a:r>
          </a:p>
          <a:p>
            <a:r>
              <a:rPr lang="en-GB" dirty="0" smtClean="0"/>
              <a:t>The continued work on mind set principles including the learning pit has secured the view that mistakes are acceptable.</a:t>
            </a:r>
            <a:endParaRPr lang="en-GB" dirty="0"/>
          </a:p>
        </p:txBody>
      </p:sp>
    </p:spTree>
    <p:extLst>
      <p:ext uri="{BB962C8B-B14F-4D97-AF65-F5344CB8AC3E}">
        <p14:creationId xmlns:p14="http://schemas.microsoft.com/office/powerpoint/2010/main" val="40179166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309</TotalTime>
  <Words>1443</Words>
  <Application>Microsoft Office PowerPoint</Application>
  <PresentationFormat>On-screen Show (4:3)</PresentationFormat>
  <Paragraphs>224</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Aspect</vt:lpstr>
      <vt:lpstr>  Holy Trinity C.E. Primary School,  Sunningdale. </vt:lpstr>
      <vt:lpstr>PUPIL PREMIUM FUNDING</vt:lpstr>
      <vt:lpstr>Finance and Funding (April 2018-March 2019)</vt:lpstr>
      <vt:lpstr>SCHOOL &amp; PUPIL NEED</vt:lpstr>
      <vt:lpstr>Planned Spending 2018-2019</vt:lpstr>
      <vt:lpstr> Spend review and Impact</vt:lpstr>
      <vt:lpstr>Positive Outcomes/Impact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trinity c.e. primary school, sunningdale</dc:title>
  <dc:creator>Office</dc:creator>
  <cp:lastModifiedBy>Office</cp:lastModifiedBy>
  <cp:revision>32</cp:revision>
  <cp:lastPrinted>2018-10-12T09:13:42Z</cp:lastPrinted>
  <dcterms:created xsi:type="dcterms:W3CDTF">2017-03-27T07:30:53Z</dcterms:created>
  <dcterms:modified xsi:type="dcterms:W3CDTF">2019-09-12T13:43:36Z</dcterms:modified>
</cp:coreProperties>
</file>