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4"/>
  </p:sldMasterIdLst>
  <p:sldIdLst>
    <p:sldId id="256" r:id="rId5"/>
    <p:sldId id="257" r:id="rId6"/>
    <p:sldId id="258" r:id="rId7"/>
    <p:sldId id="272" r:id="rId8"/>
    <p:sldId id="277" r:id="rId9"/>
    <p:sldId id="260" r:id="rId10"/>
    <p:sldId id="276" r:id="rId11"/>
    <p:sldId id="274" r:id="rId12"/>
    <p:sldId id="278" r:id="rId13"/>
    <p:sldId id="279" r:id="rId14"/>
    <p:sldId id="275" r:id="rId15"/>
    <p:sldId id="266"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955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94753"/>
  </p:normalViewPr>
  <p:slideViewPr>
    <p:cSldViewPr>
      <p:cViewPr varScale="1">
        <p:scale>
          <a:sx n="59" d="100"/>
          <a:sy n="59" d="100"/>
        </p:scale>
        <p:origin x="1872"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lle Rhodes" userId="bcdfc640-febf-4fde-98ee-fa4e57acf39b" providerId="ADAL" clId="{BA8F503C-7FD5-468D-AD92-1592DAC7D14F}"/>
    <pc:docChg chg="custSel modSld">
      <pc:chgData name="Janelle Rhodes" userId="bcdfc640-febf-4fde-98ee-fa4e57acf39b" providerId="ADAL" clId="{BA8F503C-7FD5-468D-AD92-1592DAC7D14F}" dt="2026-07-08T14:55:30.770" v="196" actId="20577"/>
      <pc:docMkLst>
        <pc:docMk/>
      </pc:docMkLst>
      <pc:sldChg chg="modSp mod">
        <pc:chgData name="Janelle Rhodes" userId="bcdfc640-febf-4fde-98ee-fa4e57acf39b" providerId="ADAL" clId="{BA8F503C-7FD5-468D-AD92-1592DAC7D14F}" dt="2026-07-08T14:55:30.770" v="196" actId="20577"/>
        <pc:sldMkLst>
          <pc:docMk/>
          <pc:sldMk cId="2057288453" sldId="272"/>
        </pc:sldMkLst>
        <pc:spChg chg="mod">
          <ac:chgData name="Janelle Rhodes" userId="bcdfc640-febf-4fde-98ee-fa4e57acf39b" providerId="ADAL" clId="{BA8F503C-7FD5-468D-AD92-1592DAC7D14F}" dt="2026-07-08T14:55:30.770" v="196" actId="20577"/>
          <ac:spMkLst>
            <pc:docMk/>
            <pc:sldMk cId="2057288453" sldId="272"/>
            <ac:spMk id="3" creationId="{1CC6160A-1352-5541-ADC0-094C5C308B8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656067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1416054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3540756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956649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1615986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2886605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433286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3625308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946801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877274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287645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24225003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674976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1283101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15628373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F37C12-966F-4995-A900-BBFD4A59E5E7}"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7F499-1A6F-4EF1-B5A6-DA33A2FF351C}" type="slidenum">
              <a:rPr lang="en-GB" smtClean="0"/>
              <a:pPr/>
              <a:t>‹#›</a:t>
            </a:fld>
            <a:endParaRPr lang="en-GB"/>
          </a:p>
        </p:txBody>
      </p:sp>
    </p:spTree>
    <p:extLst>
      <p:ext uri="{BB962C8B-B14F-4D97-AF65-F5344CB8AC3E}">
        <p14:creationId xmlns:p14="http://schemas.microsoft.com/office/powerpoint/2010/main" val="30363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FF37C12-966F-4995-A900-BBFD4A59E5E7}" type="datetimeFigureOut">
              <a:rPr lang="en-GB" smtClean="0"/>
              <a:pPr/>
              <a:t>08/07/2026</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F417F499-1A6F-4EF1-B5A6-DA33A2FF351C}" type="slidenum">
              <a:rPr lang="en-GB" smtClean="0"/>
              <a:pPr/>
              <a:t>‹#›</a:t>
            </a:fld>
            <a:endParaRPr lang="en-GB"/>
          </a:p>
        </p:txBody>
      </p:sp>
    </p:spTree>
    <p:extLst>
      <p:ext uri="{BB962C8B-B14F-4D97-AF65-F5344CB8AC3E}">
        <p14:creationId xmlns:p14="http://schemas.microsoft.com/office/powerpoint/2010/main" val="1564721201"/>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 id="2147483759" r:id="rId13"/>
    <p:sldLayoutId id="2147483760" r:id="rId14"/>
    <p:sldLayoutId id="2147483761" r:id="rId15"/>
    <p:sldLayoutId id="214748376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mailto:year3@holytrinityprimary.org"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primarysite-prod-sorted.s3.amazonaws.com/holy-trinity-ce-primary/UploadedDocument/a15cd9ff-c47f-4dfb-a78d-03f5c93c6c4d/behaviour-policy-march-2025.pdf" TargetMode="External"/><Relationship Id="rId2" Type="http://schemas.openxmlformats.org/officeDocument/2006/relationships/hyperlink" Target="https://www.holytrinityschsunningdale.co.uk/growth-mindset/" TargetMode="External"/><Relationship Id="rId1" Type="http://schemas.openxmlformats.org/officeDocument/2006/relationships/slideLayout" Target="../slideLayouts/slideLayout2.xml"/><Relationship Id="rId5" Type="http://schemas.openxmlformats.org/officeDocument/2006/relationships/hyperlink" Target="https://holy-trinity-ce-primary.primarysite.media/" TargetMode="External"/><Relationship Id="rId4" Type="http://schemas.openxmlformats.org/officeDocument/2006/relationships/hyperlink" Target="https://primarysite-prod-sorted.s3.amazonaws.com/holy-trinity-ce-primary/UploadedDocument/a4a210757ab34fc3aafdac67e86f29e4/new-calculation-policy.pdf"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3937160"/>
            <a:ext cx="8208912" cy="2588184"/>
          </a:xfrm>
        </p:spPr>
        <p:txBody>
          <a:bodyPr>
            <a:noAutofit/>
          </a:bodyPr>
          <a:lstStyle/>
          <a:p>
            <a:pPr algn="ctr">
              <a:lnSpc>
                <a:spcPct val="90000"/>
              </a:lnSpc>
            </a:pPr>
            <a:r>
              <a:rPr lang="en-GB" sz="3600" b="1" dirty="0">
                <a:cs typeface="Cambria"/>
              </a:rPr>
              <a:t>Mrs Janelle Rhodes and </a:t>
            </a:r>
          </a:p>
          <a:p>
            <a:pPr algn="ctr">
              <a:lnSpc>
                <a:spcPct val="90000"/>
              </a:lnSpc>
            </a:pPr>
            <a:r>
              <a:rPr lang="en-GB" sz="3600" b="1" dirty="0">
                <a:cs typeface="Cambria"/>
              </a:rPr>
              <a:t>Mrs Shirin Ahmed  </a:t>
            </a:r>
          </a:p>
          <a:p>
            <a:pPr algn="ctr">
              <a:lnSpc>
                <a:spcPct val="90000"/>
              </a:lnSpc>
            </a:pPr>
            <a:endParaRPr lang="en-GB" sz="3600" b="1" dirty="0">
              <a:cs typeface="Cambria"/>
            </a:endParaRPr>
          </a:p>
          <a:p>
            <a:pPr algn="l">
              <a:lnSpc>
                <a:spcPct val="90000"/>
              </a:lnSpc>
            </a:pPr>
            <a:r>
              <a:rPr lang="en-GB" sz="3600" b="1" dirty="0">
                <a:cs typeface="Cambria"/>
              </a:rPr>
              <a:t>                     Miss Lazar </a:t>
            </a:r>
          </a:p>
        </p:txBody>
      </p:sp>
      <p:pic>
        <p:nvPicPr>
          <p:cNvPr id="6" name="Picture 5">
            <a:extLst>
              <a:ext uri="{FF2B5EF4-FFF2-40B4-BE49-F238E27FC236}">
                <a16:creationId xmlns:a16="http://schemas.microsoft.com/office/drawing/2014/main" id="{5F0AF631-9F55-CA40-B3A5-A29CB17071E4}"/>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Layer>
                </a14:imgProps>
              </a:ext>
            </a:extLst>
          </a:blip>
          <a:stretch>
            <a:fillRect/>
          </a:stretch>
        </p:blipFill>
        <p:spPr>
          <a:xfrm>
            <a:off x="3707904" y="1693166"/>
            <a:ext cx="1368152" cy="1968090"/>
          </a:xfrm>
          <a:prstGeom prst="rect">
            <a:avLst/>
          </a:prstGeom>
          <a:solidFill>
            <a:schemeClr val="accent2">
              <a:lumMod val="50000"/>
            </a:schemeClr>
          </a:solidFill>
        </p:spPr>
      </p:pic>
      <p:sp>
        <p:nvSpPr>
          <p:cNvPr id="4" name="WordArt 3"/>
          <p:cNvSpPr>
            <a:spLocks noChangeArrowheads="1" noChangeShapeType="1" noTextEdit="1"/>
          </p:cNvSpPr>
          <p:nvPr/>
        </p:nvSpPr>
        <p:spPr bwMode="auto">
          <a:xfrm>
            <a:off x="737547" y="1102975"/>
            <a:ext cx="7668906" cy="1752159"/>
          </a:xfrm>
          <a:prstGeom prst="rect">
            <a:avLst/>
          </a:prstGeom>
          <a:extLst>
            <a:ext uri="{AF507438-7753-43e0-B8FC-AC1667EBCBE1}">
              <a14:hiddenEffects xmlns:mc="http://schemas.openxmlformats.org/markup-compatibility/2006" xmlns:mv="urn:schemas-microsoft-com:mac:vml" xmlns:a14="http://schemas.microsoft.com/office/drawing/2010/main" xmlns="">
                <a:effectLst/>
              </a14:hiddenEffects>
            </a:ext>
          </a:extLst>
        </p:spPr>
        <p:txBody>
          <a:bodyPr wrap="none" fromWordArt="1">
            <a:prstTxWarp prst="textArchUp">
              <a:avLst>
                <a:gd name="adj" fmla="val 10800000"/>
              </a:avLst>
            </a:prstTxWarp>
          </a:bodyPr>
          <a:lstStyle/>
          <a:p>
            <a:pPr algn="ctr" rtl="0">
              <a:spcAft>
                <a:spcPts val="600"/>
              </a:spcAft>
              <a:buNone/>
            </a:pPr>
            <a:endParaRPr lang="en-GB" sz="3600" b="1" kern="10" spc="0" dirty="0">
              <a:ln w="9525">
                <a:solidFill>
                  <a:srgbClr val="000000"/>
                </a:solidFill>
                <a:round/>
                <a:headEnd/>
                <a:tailEnd/>
              </a:ln>
              <a:solidFill>
                <a:schemeClr val="accent1">
                  <a:lumMod val="50000"/>
                </a:schemeClr>
              </a:solidFill>
              <a:effectLst/>
              <a:latin typeface="Cambria"/>
              <a:cs typeface="Cambria"/>
            </a:endParaRPr>
          </a:p>
          <a:p>
            <a:pPr algn="ctr" rtl="0">
              <a:spcAft>
                <a:spcPts val="600"/>
              </a:spcAft>
              <a:buNone/>
            </a:pPr>
            <a:endParaRPr lang="en-GB" sz="3600" b="1" kern="10" dirty="0">
              <a:ln w="9525">
                <a:solidFill>
                  <a:srgbClr val="000000"/>
                </a:solidFill>
                <a:round/>
                <a:headEnd/>
                <a:tailEnd/>
              </a:ln>
              <a:solidFill>
                <a:schemeClr val="accent1">
                  <a:lumMod val="50000"/>
                </a:schemeClr>
              </a:solidFill>
              <a:latin typeface="Cambria"/>
              <a:cs typeface="Cambria"/>
            </a:endParaRPr>
          </a:p>
          <a:p>
            <a:pPr algn="ctr" rtl="0">
              <a:spcAft>
                <a:spcPts val="600"/>
              </a:spcAft>
              <a:buNone/>
            </a:pPr>
            <a:r>
              <a:rPr lang="en-GB" sz="3600" b="1" kern="10" spc="0" dirty="0">
                <a:ln w="9525">
                  <a:solidFill>
                    <a:srgbClr val="000000"/>
                  </a:solidFill>
                  <a:round/>
                  <a:headEnd/>
                  <a:tailEnd/>
                </a:ln>
                <a:solidFill>
                  <a:srgbClr val="39559D"/>
                </a:solidFill>
                <a:effectLst/>
                <a:latin typeface="Cambria"/>
                <a:cs typeface="Cambria"/>
              </a:rPr>
              <a:t>Welcome</a:t>
            </a:r>
            <a:r>
              <a:rPr lang="en-GB" sz="3600" b="1" kern="10" spc="0" dirty="0">
                <a:ln w="9525">
                  <a:solidFill>
                    <a:srgbClr val="000000"/>
                  </a:solidFill>
                  <a:round/>
                  <a:headEnd/>
                  <a:tailEnd/>
                </a:ln>
                <a:solidFill>
                  <a:srgbClr val="0070C0"/>
                </a:solidFill>
                <a:effectLst/>
                <a:latin typeface="Cambria"/>
                <a:cs typeface="Cambria"/>
              </a:rPr>
              <a:t> to </a:t>
            </a:r>
            <a:r>
              <a:rPr lang="en-GB" sz="3600" b="1" kern="10" dirty="0">
                <a:ln w="9525">
                  <a:solidFill>
                    <a:srgbClr val="000000"/>
                  </a:solidFill>
                  <a:round/>
                  <a:headEnd/>
                  <a:tailEnd/>
                </a:ln>
                <a:solidFill>
                  <a:srgbClr val="0070C0"/>
                </a:solidFill>
                <a:latin typeface="Cambria"/>
                <a:cs typeface="Cambria"/>
              </a:rPr>
              <a:t>Year</a:t>
            </a:r>
            <a:endParaRPr lang="en-GB" sz="3600" b="1" kern="10" spc="0" dirty="0">
              <a:ln w="9525">
                <a:solidFill>
                  <a:srgbClr val="000000"/>
                </a:solidFill>
                <a:round/>
                <a:headEnd/>
                <a:tailEnd/>
              </a:ln>
              <a:solidFill>
                <a:srgbClr val="0070C0"/>
              </a:solidFill>
              <a:effectLst/>
              <a:latin typeface="Cambria"/>
              <a:cs typeface="Cambria"/>
            </a:endParaRPr>
          </a:p>
        </p:txBody>
      </p:sp>
    </p:spTree>
    <p:extLst>
      <p:ext uri="{BB962C8B-B14F-4D97-AF65-F5344CB8AC3E}">
        <p14:creationId xmlns:p14="http://schemas.microsoft.com/office/powerpoint/2010/main" val="40103685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7559" y="609600"/>
            <a:ext cx="2796807" cy="1320800"/>
          </a:xfrm>
        </p:spPr>
        <p:txBody>
          <a:bodyPr anchor="ctr">
            <a:normAutofit/>
          </a:bodyPr>
          <a:lstStyle/>
          <a:p>
            <a:r>
              <a:rPr lang="en-GB" b="1">
                <a:cs typeface="Cambria"/>
              </a:rPr>
              <a:t>Welcome</a:t>
            </a:r>
            <a:br>
              <a:rPr lang="en-GB">
                <a:cs typeface="Cambria"/>
              </a:rPr>
            </a:br>
            <a:endParaRPr lang="en-GB">
              <a:cs typeface="Cambria"/>
            </a:endParaRPr>
          </a:p>
        </p:txBody>
      </p:sp>
      <p:sp>
        <p:nvSpPr>
          <p:cNvPr id="3" name="Content Placeholder 2"/>
          <p:cNvSpPr>
            <a:spLocks noGrp="1"/>
          </p:cNvSpPr>
          <p:nvPr>
            <p:ph idx="1"/>
          </p:nvPr>
        </p:nvSpPr>
        <p:spPr>
          <a:xfrm>
            <a:off x="395536" y="1772816"/>
            <a:ext cx="4464496" cy="3154785"/>
          </a:xfrm>
        </p:spPr>
        <p:txBody>
          <a:bodyPr>
            <a:normAutofit/>
          </a:bodyPr>
          <a:lstStyle/>
          <a:p>
            <a:pPr marL="0" indent="0">
              <a:lnSpc>
                <a:spcPct val="90000"/>
              </a:lnSpc>
              <a:buNone/>
            </a:pPr>
            <a:r>
              <a:rPr lang="en-GB" dirty="0"/>
              <a:t>Class 3 is an exciting time for your child as they make the transition from Key Stage 1 into Key Stage 2. </a:t>
            </a:r>
          </a:p>
          <a:p>
            <a:pPr marL="0" indent="0">
              <a:lnSpc>
                <a:spcPct val="90000"/>
              </a:lnSpc>
              <a:buNone/>
            </a:pPr>
            <a:r>
              <a:rPr lang="en-GB" dirty="0"/>
              <a:t>This year your child will learn to be more independent and begin to take responsibility for their learning.</a:t>
            </a:r>
            <a:br>
              <a:rPr lang="en-GB" dirty="0">
                <a:latin typeface="Century Gothic" panose="020B0502020202020204" pitchFamily="34" charset="0"/>
                <a:cs typeface="Cambria"/>
              </a:rPr>
            </a:br>
            <a:endParaRPr lang="en-GB" dirty="0">
              <a:latin typeface="Century Gothic" panose="020B0502020202020204" pitchFamily="34" charset="0"/>
              <a:cs typeface="Cambria"/>
            </a:endParaRPr>
          </a:p>
          <a:p>
            <a:pPr marL="0" indent="0">
              <a:lnSpc>
                <a:spcPct val="90000"/>
              </a:lnSpc>
              <a:buNone/>
            </a:pPr>
            <a:r>
              <a:rPr lang="en-GB" dirty="0">
                <a:cs typeface="Cambria"/>
              </a:rPr>
              <a:t>The following pages contain some key information about the year which we hope you will find helpful.</a:t>
            </a:r>
          </a:p>
          <a:p>
            <a:pPr marL="0" indent="0">
              <a:lnSpc>
                <a:spcPct val="90000"/>
              </a:lnSpc>
              <a:buNone/>
            </a:pPr>
            <a:endParaRPr lang="en-GB" sz="1500" dirty="0">
              <a:latin typeface="Cambria"/>
              <a:cs typeface="Cambria"/>
            </a:endParaRPr>
          </a:p>
        </p:txBody>
      </p:sp>
      <p:pic>
        <p:nvPicPr>
          <p:cNvPr id="2050" name="Picture 2" descr="A sign in front of a brick building&#10;&#10;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64088" y="1630152"/>
            <a:ext cx="2817022" cy="1766949"/>
          </a:xfrm>
          <a:prstGeom prst="rect">
            <a:avLst/>
          </a:prstGeom>
          <a:noFill/>
          <a:extLst>
            <a:ext uri="{909E8E84-426E-40dd-AFC4-6F175D3DCCD1}">
              <a14:hiddenFill xmlns="" xmlns:a14="http://schemas.microsoft.com/office/drawing/2010/main" xmlns:mv="urn:schemas-microsoft-com:mac:vml" xmlns:mc="http://schemas.openxmlformats.org/markup-compatibility/2006">
                <a:solidFill>
                  <a:srgbClr val="FFFFFF"/>
                </a:solidFill>
              </a14:hiddenFill>
            </a:ext>
          </a:extLst>
        </p:spPr>
      </p:pic>
    </p:spTree>
    <p:extLst>
      <p:ext uri="{BB962C8B-B14F-4D97-AF65-F5344CB8AC3E}">
        <p14:creationId xmlns:p14="http://schemas.microsoft.com/office/powerpoint/2010/main" val="1342545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2600" y="1196752"/>
            <a:ext cx="3369319" cy="4844610"/>
          </a:xfrm>
        </p:spPr>
        <p:txBody>
          <a:bodyPr anchor="ctr">
            <a:normAutofit fontScale="90000"/>
          </a:bodyPr>
          <a:lstStyle/>
          <a:p>
            <a:r>
              <a:rPr lang="en-GB" sz="3300" dirty="0"/>
              <a:t>Subjects will be taught as </a:t>
            </a:r>
            <a:r>
              <a:rPr lang="en-GB" sz="3300"/>
              <a:t>discrete subjects.</a:t>
            </a:r>
            <a:br>
              <a:rPr lang="en-GB" sz="3300" dirty="0"/>
            </a:br>
            <a:br>
              <a:rPr lang="en-GB" sz="3300" dirty="0"/>
            </a:br>
            <a:r>
              <a:rPr lang="en-GB" sz="3300" dirty="0"/>
              <a:t>Please visit the school website – looking under About Us – Curriculum.</a:t>
            </a:r>
            <a:br>
              <a:rPr lang="en-GB" sz="3300" dirty="0"/>
            </a:br>
            <a:br>
              <a:rPr lang="en-GB" sz="3300" dirty="0"/>
            </a:br>
            <a:r>
              <a:rPr lang="en-GB" sz="3300" dirty="0"/>
              <a:t> </a:t>
            </a:r>
            <a:br>
              <a:rPr lang="en-GB" sz="3300" dirty="0"/>
            </a:br>
            <a:endParaRPr lang="en-GB" sz="3300" dirty="0"/>
          </a:p>
        </p:txBody>
      </p:sp>
      <p:sp>
        <p:nvSpPr>
          <p:cNvPr id="3" name="Content Placeholder 2"/>
          <p:cNvSpPr>
            <a:spLocks noGrp="1"/>
          </p:cNvSpPr>
          <p:nvPr>
            <p:ph idx="1"/>
          </p:nvPr>
        </p:nvSpPr>
        <p:spPr>
          <a:xfrm>
            <a:off x="3635896" y="548680"/>
            <a:ext cx="5508104" cy="6552728"/>
          </a:xfrm>
        </p:spPr>
        <p:txBody>
          <a:bodyPr anchor="ctr">
            <a:normAutofit/>
          </a:bodyPr>
          <a:lstStyle/>
          <a:p>
            <a:pPr marL="0" indent="0">
              <a:buNone/>
            </a:pPr>
            <a:r>
              <a:rPr lang="en-GB" sz="2400" b="1" dirty="0">
                <a:solidFill>
                  <a:srgbClr val="FF0000"/>
                </a:solidFill>
                <a:cs typeface="Cambria"/>
              </a:rPr>
              <a:t>Autumn Term</a:t>
            </a:r>
          </a:p>
          <a:p>
            <a:pPr marL="0" indent="0">
              <a:buNone/>
            </a:pPr>
            <a:r>
              <a:rPr lang="en-GB" b="1" dirty="0">
                <a:cs typeface="Cambria"/>
              </a:rPr>
              <a:t>Christian value: </a:t>
            </a:r>
            <a:r>
              <a:rPr lang="en-GB" dirty="0">
                <a:cs typeface="Cambria"/>
              </a:rPr>
              <a:t>Forgiveness</a:t>
            </a:r>
          </a:p>
          <a:p>
            <a:pPr marL="0" indent="0">
              <a:buNone/>
            </a:pPr>
            <a:r>
              <a:rPr lang="en-GB" dirty="0">
                <a:cs typeface="Cambria"/>
              </a:rPr>
              <a:t>Friendship and Truthfulness</a:t>
            </a:r>
          </a:p>
          <a:p>
            <a:pPr marL="0" indent="0">
              <a:buNone/>
            </a:pPr>
            <a:endParaRPr lang="en-GB" dirty="0">
              <a:cs typeface="Cambria"/>
            </a:endParaRPr>
          </a:p>
          <a:p>
            <a:pPr marL="0" indent="0">
              <a:buNone/>
            </a:pPr>
            <a:r>
              <a:rPr lang="en-GB" b="1" dirty="0">
                <a:cs typeface="Cambria"/>
              </a:rPr>
              <a:t>English</a:t>
            </a:r>
            <a:r>
              <a:rPr lang="en-GB" dirty="0">
                <a:cs typeface="Cambria"/>
              </a:rPr>
              <a:t>: Stone Age Boy, The Crow’s Tale, How to Wash a Woolly Mammoth, Harvest Poetry</a:t>
            </a:r>
          </a:p>
          <a:p>
            <a:pPr marL="0" indent="0">
              <a:buNone/>
            </a:pPr>
            <a:r>
              <a:rPr lang="en-GB" b="1" dirty="0">
                <a:cs typeface="Cambria"/>
              </a:rPr>
              <a:t>Maths: </a:t>
            </a:r>
            <a:r>
              <a:rPr lang="en-GB" dirty="0">
                <a:cs typeface="Cambria"/>
              </a:rPr>
              <a:t>Place Value, Addition and Subtraction, Multiplication and Division</a:t>
            </a:r>
          </a:p>
          <a:p>
            <a:pPr marL="0" indent="0">
              <a:buNone/>
            </a:pPr>
            <a:endParaRPr lang="en-GB" dirty="0">
              <a:cs typeface="Cambria"/>
            </a:endParaRPr>
          </a:p>
          <a:p>
            <a:pPr marL="0" indent="0">
              <a:buNone/>
            </a:pPr>
            <a:r>
              <a:rPr lang="en-GB" b="1" dirty="0">
                <a:cs typeface="Cambria"/>
              </a:rPr>
              <a:t>RE</a:t>
            </a:r>
            <a:r>
              <a:rPr lang="en-GB" dirty="0">
                <a:cs typeface="Cambria"/>
              </a:rPr>
              <a:t>: Hinduism and Christianity</a:t>
            </a:r>
          </a:p>
          <a:p>
            <a:pPr marL="0" indent="0">
              <a:buNone/>
            </a:pPr>
            <a:endParaRPr lang="en-GB" dirty="0">
              <a:cs typeface="Cambria"/>
            </a:endParaRPr>
          </a:p>
          <a:p>
            <a:pPr marL="0" indent="0">
              <a:buNone/>
            </a:pPr>
            <a:r>
              <a:rPr lang="en-GB" b="1" dirty="0">
                <a:cs typeface="Cambria"/>
              </a:rPr>
              <a:t>Science: </a:t>
            </a:r>
            <a:r>
              <a:rPr lang="en-GB" dirty="0">
                <a:cs typeface="Cambria"/>
              </a:rPr>
              <a:t>Rocks and Soils, Light</a:t>
            </a:r>
          </a:p>
          <a:p>
            <a:pPr marL="0" indent="0">
              <a:buNone/>
            </a:pPr>
            <a:endParaRPr lang="en-GB" dirty="0">
              <a:cs typeface="Cambria"/>
            </a:endParaRPr>
          </a:p>
          <a:p>
            <a:pPr marL="0" indent="0">
              <a:buNone/>
            </a:pPr>
            <a:r>
              <a:rPr lang="en-GB" b="1" dirty="0">
                <a:cs typeface="Cambria"/>
              </a:rPr>
              <a:t>History : </a:t>
            </a:r>
            <a:r>
              <a:rPr lang="en-GB" dirty="0">
                <a:cs typeface="Cambria"/>
              </a:rPr>
              <a:t>Stone Age to Iron Age</a:t>
            </a:r>
          </a:p>
          <a:p>
            <a:pPr marL="0" indent="0">
              <a:buNone/>
            </a:pPr>
            <a:endParaRPr lang="en-GB" dirty="0">
              <a:cs typeface="Cambria"/>
            </a:endParaRPr>
          </a:p>
          <a:p>
            <a:pPr marL="0" indent="0">
              <a:buNone/>
            </a:pPr>
            <a:r>
              <a:rPr lang="en-GB" b="1" dirty="0">
                <a:cs typeface="Cambria"/>
              </a:rPr>
              <a:t>Geography: </a:t>
            </a:r>
            <a:r>
              <a:rPr lang="en-GB" dirty="0">
                <a:cs typeface="Cambria"/>
              </a:rPr>
              <a:t>Climate Zones</a:t>
            </a:r>
          </a:p>
          <a:p>
            <a:pPr marL="0" indent="0">
              <a:buNone/>
            </a:pPr>
            <a:endParaRPr lang="en-GB" dirty="0">
              <a:cs typeface="Cambria"/>
            </a:endParaRPr>
          </a:p>
          <a:p>
            <a:pPr marL="0" indent="0">
              <a:buNone/>
            </a:pPr>
            <a:endParaRPr lang="en-GB" dirty="0">
              <a:cs typeface="Cambria"/>
            </a:endParaRPr>
          </a:p>
        </p:txBody>
      </p:sp>
    </p:spTree>
    <p:extLst>
      <p:ext uri="{BB962C8B-B14F-4D97-AF65-F5344CB8AC3E}">
        <p14:creationId xmlns:p14="http://schemas.microsoft.com/office/powerpoint/2010/main" val="415317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514C2-5E38-4B44-9E08-C7F969D398C2}"/>
              </a:ext>
            </a:extLst>
          </p:cNvPr>
          <p:cNvSpPr>
            <a:spLocks noGrp="1"/>
          </p:cNvSpPr>
          <p:nvPr>
            <p:ph type="title"/>
          </p:nvPr>
        </p:nvSpPr>
        <p:spPr>
          <a:xfrm>
            <a:off x="782962" y="1179151"/>
            <a:ext cx="2475485" cy="4463889"/>
          </a:xfrm>
        </p:spPr>
        <p:txBody>
          <a:bodyPr anchor="ctr">
            <a:normAutofit/>
          </a:bodyPr>
          <a:lstStyle/>
          <a:p>
            <a:r>
              <a:rPr lang="en-US" dirty="0"/>
              <a:t>Important Days</a:t>
            </a:r>
          </a:p>
        </p:txBody>
      </p:sp>
      <p:sp>
        <p:nvSpPr>
          <p:cNvPr id="3" name="Content Placeholder 2">
            <a:extLst>
              <a:ext uri="{FF2B5EF4-FFF2-40B4-BE49-F238E27FC236}">
                <a16:creationId xmlns:a16="http://schemas.microsoft.com/office/drawing/2014/main" id="{1CC6160A-1352-5541-ADC0-094C5C308B89}"/>
              </a:ext>
            </a:extLst>
          </p:cNvPr>
          <p:cNvSpPr>
            <a:spLocks noGrp="1"/>
          </p:cNvSpPr>
          <p:nvPr>
            <p:ph idx="1"/>
          </p:nvPr>
        </p:nvSpPr>
        <p:spPr>
          <a:xfrm>
            <a:off x="3258447" y="1052736"/>
            <a:ext cx="4755762" cy="4463889"/>
          </a:xfrm>
        </p:spPr>
        <p:txBody>
          <a:bodyPr anchor="ctr">
            <a:normAutofit fontScale="92500"/>
          </a:bodyPr>
          <a:lstStyle/>
          <a:p>
            <a:r>
              <a:rPr lang="en-US" dirty="0"/>
              <a:t>PE: Monday (magpies) and Thursday (Gymnastics)  These are correct days </a:t>
            </a:r>
            <a:r>
              <a:rPr lang="en-US"/>
              <a:t>for September 2026</a:t>
            </a:r>
            <a:endParaRPr lang="en-US" dirty="0"/>
          </a:p>
          <a:p>
            <a:r>
              <a:rPr lang="en-US" dirty="0"/>
              <a:t>Homework will be set on Wednesdays via </a:t>
            </a:r>
            <a:r>
              <a:rPr lang="en-US" dirty="0">
                <a:highlight>
                  <a:srgbClr val="FFFF00"/>
                </a:highlight>
              </a:rPr>
              <a:t>Microsoft Teams </a:t>
            </a:r>
            <a:r>
              <a:rPr lang="en-US" dirty="0"/>
              <a:t>for submission the following Monday.  Weekly homework will be a mix of online work via Mathletics/Purple Mash and written tasks to complete in a pink homework book. </a:t>
            </a:r>
          </a:p>
          <a:p>
            <a:r>
              <a:rPr lang="en-US" dirty="0"/>
              <a:t>A Science, History or Geography task may also be set once or twice a term.</a:t>
            </a:r>
          </a:p>
          <a:p>
            <a:r>
              <a:rPr lang="en-US" dirty="0"/>
              <a:t>Weekly Spelling test on Thursday.  New Spelling list will be given every Thursday.</a:t>
            </a:r>
          </a:p>
          <a:p>
            <a:r>
              <a:rPr lang="en-US" dirty="0"/>
              <a:t>Email: </a:t>
            </a:r>
            <a:r>
              <a:rPr lang="en-US" b="1" dirty="0">
                <a:solidFill>
                  <a:srgbClr val="002060"/>
                </a:solidFill>
              </a:rPr>
              <a:t>year3@holytrinityprimary.org</a:t>
            </a:r>
          </a:p>
        </p:txBody>
      </p:sp>
    </p:spTree>
    <p:extLst>
      <p:ext uri="{BB962C8B-B14F-4D97-AF65-F5344CB8AC3E}">
        <p14:creationId xmlns:p14="http://schemas.microsoft.com/office/powerpoint/2010/main" val="2057288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D23897-5152-4E1F-3B2F-4B79F19F6F35}"/>
              </a:ext>
            </a:extLst>
          </p:cNvPr>
          <p:cNvSpPr txBox="1"/>
          <p:nvPr/>
        </p:nvSpPr>
        <p:spPr>
          <a:xfrm>
            <a:off x="1403648" y="1628800"/>
            <a:ext cx="6192688" cy="4154984"/>
          </a:xfrm>
          <a:prstGeom prst="rect">
            <a:avLst/>
          </a:prstGeom>
          <a:noFill/>
        </p:spPr>
        <p:txBody>
          <a:bodyPr wrap="square">
            <a:spAutoFit/>
          </a:bodyPr>
          <a:lstStyle/>
          <a:p>
            <a:pPr marL="457200" algn="l"/>
            <a:r>
              <a:rPr lang="en-GB" sz="2400" dirty="0">
                <a:solidFill>
                  <a:srgbClr val="242424"/>
                </a:solidFill>
              </a:rPr>
              <a:t>O</a:t>
            </a:r>
            <a:r>
              <a:rPr lang="en-GB" sz="2400" b="0" i="0" dirty="0">
                <a:solidFill>
                  <a:srgbClr val="242424"/>
                </a:solidFill>
                <a:effectLst/>
              </a:rPr>
              <a:t>n PE days – children can come into school in PE kit and trainers.</a:t>
            </a:r>
          </a:p>
          <a:p>
            <a:pPr marL="457200" algn="l"/>
            <a:endParaRPr lang="en-GB" sz="2400" dirty="0">
              <a:solidFill>
                <a:srgbClr val="242424"/>
              </a:solidFill>
            </a:endParaRPr>
          </a:p>
          <a:p>
            <a:pPr marL="457200" algn="l"/>
            <a:endParaRPr lang="en-GB" sz="2400" b="0" i="0" dirty="0">
              <a:solidFill>
                <a:srgbClr val="242424"/>
              </a:solidFill>
              <a:effectLst/>
            </a:endParaRPr>
          </a:p>
          <a:p>
            <a:pPr marL="457200" algn="l"/>
            <a:r>
              <a:rPr lang="en-GB" sz="2400" b="0" i="0" dirty="0">
                <a:solidFill>
                  <a:srgbClr val="242424"/>
                </a:solidFill>
                <a:effectLst/>
              </a:rPr>
              <a:t>For After-school clubs - Children come into school in full uniform and shoes.  They will get changed for the clubs so appropriate clothing and footwear  is to be brought with them. </a:t>
            </a:r>
          </a:p>
          <a:p>
            <a:pPr marL="457200" algn="l"/>
            <a:endParaRPr lang="en-GB" sz="2400" dirty="0">
              <a:solidFill>
                <a:srgbClr val="242424"/>
              </a:solidFill>
            </a:endParaRPr>
          </a:p>
          <a:p>
            <a:pPr marL="457200" algn="l"/>
            <a:endParaRPr lang="en-GB" sz="2400" b="0" i="0" dirty="0">
              <a:solidFill>
                <a:srgbClr val="242424"/>
              </a:solidFill>
              <a:effectLst/>
            </a:endParaRPr>
          </a:p>
        </p:txBody>
      </p:sp>
    </p:spTree>
    <p:extLst>
      <p:ext uri="{BB962C8B-B14F-4D97-AF65-F5344CB8AC3E}">
        <p14:creationId xmlns:p14="http://schemas.microsoft.com/office/powerpoint/2010/main" val="1244194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AA70600-78ED-2040-A2A4-7B1D1085DDEC}"/>
              </a:ext>
            </a:extLst>
          </p:cNvPr>
          <p:cNvSpPr>
            <a:spLocks noGrp="1"/>
          </p:cNvSpPr>
          <p:nvPr>
            <p:ph type="title"/>
          </p:nvPr>
        </p:nvSpPr>
        <p:spPr>
          <a:xfrm>
            <a:off x="508000" y="609600"/>
            <a:ext cx="6447501" cy="803176"/>
          </a:xfrm>
        </p:spPr>
        <p:txBody>
          <a:bodyPr anchor="t">
            <a:normAutofit/>
          </a:bodyPr>
          <a:lstStyle/>
          <a:p>
            <a:r>
              <a:rPr lang="en-US" dirty="0"/>
              <a:t>Reading</a:t>
            </a:r>
          </a:p>
        </p:txBody>
      </p:sp>
      <p:sp>
        <p:nvSpPr>
          <p:cNvPr id="3" name="Content Placeholder 2"/>
          <p:cNvSpPr>
            <a:spLocks noGrp="1"/>
          </p:cNvSpPr>
          <p:nvPr>
            <p:ph idx="1"/>
          </p:nvPr>
        </p:nvSpPr>
        <p:spPr>
          <a:xfrm>
            <a:off x="476523" y="1628800"/>
            <a:ext cx="6447501" cy="5112568"/>
          </a:xfrm>
        </p:spPr>
        <p:txBody>
          <a:bodyPr>
            <a:noAutofit/>
          </a:bodyPr>
          <a:lstStyle/>
          <a:p>
            <a:pPr>
              <a:lnSpc>
                <a:spcPct val="90000"/>
              </a:lnSpc>
              <a:buFont typeface="Wingdings" pitchFamily="2" charset="2"/>
              <a:buChar char="v"/>
            </a:pPr>
            <a:r>
              <a:rPr lang="en-US" dirty="0"/>
              <a:t>Reading – VERY important and support from home is still very much encouraged.</a:t>
            </a:r>
          </a:p>
          <a:p>
            <a:pPr>
              <a:lnSpc>
                <a:spcPct val="90000"/>
              </a:lnSpc>
              <a:buFont typeface="Wingdings" pitchFamily="2" charset="2"/>
              <a:buChar char="v"/>
            </a:pPr>
            <a:r>
              <a:rPr lang="en-GB" dirty="0">
                <a:cs typeface="Cambria"/>
              </a:rPr>
              <a:t>In school, year 3 will be using whole class guided reading.</a:t>
            </a:r>
          </a:p>
          <a:p>
            <a:pPr>
              <a:lnSpc>
                <a:spcPct val="90000"/>
              </a:lnSpc>
              <a:buFont typeface="Wingdings" pitchFamily="2" charset="2"/>
              <a:buChar char="v"/>
            </a:pPr>
            <a:r>
              <a:rPr lang="en-GB" dirty="0">
                <a:cs typeface="Cambria"/>
              </a:rPr>
              <a:t>Research has proven that it challenges readers of all abilities and allows readers to hear and access language that they may not be able to on their own.</a:t>
            </a:r>
          </a:p>
          <a:p>
            <a:pPr>
              <a:lnSpc>
                <a:spcPct val="90000"/>
              </a:lnSpc>
              <a:buFont typeface="Wingdings" pitchFamily="2" charset="2"/>
              <a:buChar char="v"/>
            </a:pPr>
            <a:r>
              <a:rPr lang="en-GB" dirty="0">
                <a:cs typeface="Cambria"/>
              </a:rPr>
              <a:t>We will continue to develop word reading, comprehension, inference and language skills. </a:t>
            </a:r>
          </a:p>
          <a:p>
            <a:pPr>
              <a:lnSpc>
                <a:spcPct val="90000"/>
              </a:lnSpc>
              <a:buFont typeface="Wingdings" pitchFamily="2" charset="2"/>
              <a:buChar char="v"/>
            </a:pPr>
            <a:r>
              <a:rPr lang="en-GB" dirty="0">
                <a:cs typeface="Cambria"/>
              </a:rPr>
              <a:t>Read a range of texts and topics – breadth is the most important (include comics, newspapers).</a:t>
            </a:r>
          </a:p>
          <a:p>
            <a:pPr>
              <a:lnSpc>
                <a:spcPct val="90000"/>
              </a:lnSpc>
              <a:buFont typeface="Wingdings" pitchFamily="2" charset="2"/>
              <a:buChar char="v"/>
            </a:pPr>
            <a:r>
              <a:rPr lang="en-GB" dirty="0">
                <a:cs typeface="Cambria"/>
              </a:rPr>
              <a:t>Visit the library.</a:t>
            </a:r>
          </a:p>
          <a:p>
            <a:pPr>
              <a:lnSpc>
                <a:spcPct val="90000"/>
              </a:lnSpc>
              <a:buFont typeface="Wingdings" pitchFamily="2" charset="2"/>
              <a:buChar char="v"/>
            </a:pPr>
            <a:r>
              <a:rPr lang="en-GB" dirty="0">
                <a:cs typeface="Cambria"/>
              </a:rPr>
              <a:t>Children will to be responsible for changing their reading book as required.  </a:t>
            </a:r>
          </a:p>
          <a:p>
            <a:pPr>
              <a:lnSpc>
                <a:spcPct val="90000"/>
              </a:lnSpc>
              <a:buFont typeface="Wingdings" pitchFamily="2" charset="2"/>
              <a:buChar char="v"/>
            </a:pPr>
            <a:r>
              <a:rPr lang="en-GB" dirty="0">
                <a:cs typeface="Cambria"/>
              </a:rPr>
              <a:t>Children are encouraged to read books from the year 3 suggested reading list – please email in a photo and a certificate will be awarded.</a:t>
            </a:r>
          </a:p>
          <a:p>
            <a:pPr>
              <a:lnSpc>
                <a:spcPct val="90000"/>
              </a:lnSpc>
              <a:buFont typeface="Wingdings" pitchFamily="2" charset="2"/>
              <a:buChar char="v"/>
            </a:pPr>
            <a:endParaRPr lang="en-GB" dirty="0">
              <a:cs typeface="Cambria"/>
            </a:endParaRPr>
          </a:p>
          <a:p>
            <a:pPr marL="0" indent="0">
              <a:lnSpc>
                <a:spcPct val="90000"/>
              </a:lnSpc>
              <a:buNone/>
            </a:pPr>
            <a:endParaRPr lang="en-GB" dirty="0"/>
          </a:p>
        </p:txBody>
      </p:sp>
      <p:pic>
        <p:nvPicPr>
          <p:cNvPr id="2" name="Picture 1" descr="reading book.jpg"/>
          <p:cNvPicPr>
            <a:picLocks noChangeAspect="1"/>
          </p:cNvPicPr>
          <p:nvPr/>
        </p:nvPicPr>
        <p:blipFill rotWithShape="1">
          <a:blip r:embed="rId2">
            <a:extLst>
              <a:ext uri="{28A0092B-C50C-407E-A947-70E740481C1C}">
                <a14:useLocalDpi xmlns:a14="http://schemas.microsoft.com/office/drawing/2010/main" val="0"/>
              </a:ext>
            </a:extLst>
          </a:blip>
          <a:srcRect l="14045" r="25189"/>
          <a:stretch/>
        </p:blipFill>
        <p:spPr>
          <a:xfrm>
            <a:off x="6858784" y="1268760"/>
            <a:ext cx="1821878" cy="2998192"/>
          </a:xfrm>
          <a:prstGeom prst="rect">
            <a:avLst/>
          </a:prstGeom>
        </p:spPr>
      </p:pic>
    </p:spTree>
    <p:extLst>
      <p:ext uri="{BB962C8B-B14F-4D97-AF65-F5344CB8AC3E}">
        <p14:creationId xmlns:p14="http://schemas.microsoft.com/office/powerpoint/2010/main" val="2689387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5199" y="609600"/>
            <a:ext cx="7648121" cy="1099457"/>
          </a:xfrm>
        </p:spPr>
        <p:txBody>
          <a:bodyPr>
            <a:normAutofit/>
          </a:bodyPr>
          <a:lstStyle/>
          <a:p>
            <a:pPr>
              <a:lnSpc>
                <a:spcPct val="90000"/>
              </a:lnSpc>
            </a:pPr>
            <a:r>
              <a:rPr lang="en-GB" dirty="0">
                <a:cs typeface="Cambria"/>
              </a:rPr>
              <a:t>Year 3 Expectations</a:t>
            </a:r>
            <a:br>
              <a:rPr lang="en-GB" dirty="0"/>
            </a:br>
            <a:endParaRPr lang="en-GB" dirty="0"/>
          </a:p>
        </p:txBody>
      </p:sp>
      <p:sp>
        <p:nvSpPr>
          <p:cNvPr id="4" name="Content Placeholder 3">
            <a:extLst>
              <a:ext uri="{FF2B5EF4-FFF2-40B4-BE49-F238E27FC236}">
                <a16:creationId xmlns:a16="http://schemas.microsoft.com/office/drawing/2014/main" id="{DFBBEB79-5712-475D-BAC9-E79EFE6FE814}"/>
              </a:ext>
            </a:extLst>
          </p:cNvPr>
          <p:cNvSpPr>
            <a:spLocks noGrp="1"/>
          </p:cNvSpPr>
          <p:nvPr>
            <p:ph idx="1"/>
          </p:nvPr>
        </p:nvSpPr>
        <p:spPr>
          <a:xfrm>
            <a:off x="965199" y="1488613"/>
            <a:ext cx="6347714" cy="3880773"/>
          </a:xfrm>
        </p:spPr>
        <p:txBody>
          <a:bodyPr/>
          <a:lstStyle/>
          <a:p>
            <a:r>
              <a:rPr lang="en-GB" sz="1800" dirty="0"/>
              <a:t>Please use the </a:t>
            </a:r>
            <a:r>
              <a:rPr lang="en-GB" sz="1800" dirty="0">
                <a:hlinkClick r:id="rId2"/>
              </a:rPr>
              <a:t>year3@holytrinityprimary.org</a:t>
            </a:r>
            <a:r>
              <a:rPr lang="en-GB" sz="1800" dirty="0"/>
              <a:t> as our method of communication. </a:t>
            </a:r>
          </a:p>
          <a:p>
            <a:r>
              <a:rPr lang="en-GB" sz="1800" dirty="0"/>
              <a:t>If you have information about your child being collected by someone different, please let the office know rather than us as we don’t get the opportunity to read all emails each day. </a:t>
            </a:r>
          </a:p>
          <a:p>
            <a:r>
              <a:rPr lang="en-GB" dirty="0"/>
              <a:t>Water bottles should be </a:t>
            </a:r>
            <a:r>
              <a:rPr lang="en-GB" b="1" dirty="0"/>
              <a:t>named</a:t>
            </a:r>
            <a:r>
              <a:rPr lang="en-GB" dirty="0"/>
              <a:t> and brought home daily to wash.</a:t>
            </a:r>
          </a:p>
          <a:p>
            <a:r>
              <a:rPr lang="en-GB" dirty="0"/>
              <a:t>Please be sure to send in everything </a:t>
            </a:r>
            <a:r>
              <a:rPr lang="en-GB" b="1" dirty="0"/>
              <a:t>NAMED!</a:t>
            </a:r>
            <a:endParaRPr lang="en-US" dirty="0"/>
          </a:p>
          <a:p>
            <a:endParaRPr lang="en-US" dirty="0"/>
          </a:p>
          <a:p>
            <a:endParaRPr lang="en-GB" sz="1800" dirty="0"/>
          </a:p>
          <a:p>
            <a:endParaRPr lang="en-US" sz="1800" dirty="0"/>
          </a:p>
          <a:p>
            <a:endParaRPr lang="en-GB" dirty="0"/>
          </a:p>
        </p:txBody>
      </p:sp>
    </p:spTree>
    <p:extLst>
      <p:ext uri="{BB962C8B-B14F-4D97-AF65-F5344CB8AC3E}">
        <p14:creationId xmlns:p14="http://schemas.microsoft.com/office/powerpoint/2010/main" val="1936978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88A5F-7E82-C348-889E-B35B81942E53}"/>
              </a:ext>
            </a:extLst>
          </p:cNvPr>
          <p:cNvSpPr>
            <a:spLocks noGrp="1"/>
          </p:cNvSpPr>
          <p:nvPr>
            <p:ph type="title"/>
          </p:nvPr>
        </p:nvSpPr>
        <p:spPr>
          <a:xfrm>
            <a:off x="599860" y="260648"/>
            <a:ext cx="6341284" cy="1320800"/>
          </a:xfrm>
        </p:spPr>
        <p:txBody>
          <a:bodyPr anchor="ctr">
            <a:normAutofit/>
          </a:bodyPr>
          <a:lstStyle/>
          <a:p>
            <a:r>
              <a:rPr lang="en-US" dirty="0"/>
              <a:t>Absence</a:t>
            </a:r>
          </a:p>
        </p:txBody>
      </p:sp>
      <p:sp>
        <p:nvSpPr>
          <p:cNvPr id="3" name="Content Placeholder 2">
            <a:extLst>
              <a:ext uri="{FF2B5EF4-FFF2-40B4-BE49-F238E27FC236}">
                <a16:creationId xmlns:a16="http://schemas.microsoft.com/office/drawing/2014/main" id="{B6B8A4C6-43EF-DA47-949D-8FB1B64BD92C}"/>
              </a:ext>
            </a:extLst>
          </p:cNvPr>
          <p:cNvSpPr>
            <a:spLocks noGrp="1"/>
          </p:cNvSpPr>
          <p:nvPr>
            <p:ph idx="1"/>
          </p:nvPr>
        </p:nvSpPr>
        <p:spPr>
          <a:xfrm>
            <a:off x="486979" y="1772816"/>
            <a:ext cx="6029237" cy="2567632"/>
          </a:xfrm>
        </p:spPr>
        <p:txBody>
          <a:bodyPr>
            <a:normAutofit fontScale="92500" lnSpcReduction="10000"/>
          </a:bodyPr>
          <a:lstStyle/>
          <a:p>
            <a:pPr>
              <a:lnSpc>
                <a:spcPct val="90000"/>
              </a:lnSpc>
            </a:pPr>
            <a:r>
              <a:rPr lang="en-US" dirty="0"/>
              <a:t>Please notify the school office by telephone on the day of absence.</a:t>
            </a:r>
          </a:p>
          <a:p>
            <a:pPr>
              <a:lnSpc>
                <a:spcPct val="90000"/>
              </a:lnSpc>
            </a:pPr>
            <a:r>
              <a:rPr lang="en-US" dirty="0"/>
              <a:t>If you know your child will be away, please notify the school in advance.</a:t>
            </a:r>
          </a:p>
          <a:p>
            <a:pPr>
              <a:lnSpc>
                <a:spcPct val="90000"/>
              </a:lnSpc>
            </a:pPr>
            <a:r>
              <a:rPr lang="en-US" dirty="0"/>
              <a:t>Please ensure prompt dropping off and collecting.  </a:t>
            </a:r>
          </a:p>
          <a:p>
            <a:pPr>
              <a:lnSpc>
                <a:spcPct val="90000"/>
              </a:lnSpc>
            </a:pPr>
            <a:r>
              <a:rPr lang="en-US" dirty="0">
                <a:sym typeface="Wingdings" pitchFamily="2" charset="2"/>
              </a:rPr>
              <a:t>Children can come in from 8.30am. Morning work is set at this time. This time is always a good settling in and organization time for the children to order their lunch, put their bag away and get their things out for the day.</a:t>
            </a:r>
          </a:p>
          <a:p>
            <a:pPr marL="0" indent="0">
              <a:lnSpc>
                <a:spcPct val="90000"/>
              </a:lnSpc>
              <a:buNone/>
            </a:pPr>
            <a:endParaRPr lang="en-US" dirty="0">
              <a:sym typeface="Wingdings" pitchFamily="2" charset="2"/>
            </a:endParaRPr>
          </a:p>
          <a:p>
            <a:pPr>
              <a:lnSpc>
                <a:spcPct val="90000"/>
              </a:lnSpc>
            </a:pPr>
            <a:endParaRPr lang="en-US" sz="1500" b="1" dirty="0"/>
          </a:p>
          <a:p>
            <a:pPr marL="0" indent="0">
              <a:lnSpc>
                <a:spcPct val="90000"/>
              </a:lnSpc>
              <a:buNone/>
            </a:pPr>
            <a:endParaRPr lang="en-US" sz="1500" b="1" dirty="0"/>
          </a:p>
        </p:txBody>
      </p:sp>
    </p:spTree>
    <p:extLst>
      <p:ext uri="{BB962C8B-B14F-4D97-AF65-F5344CB8AC3E}">
        <p14:creationId xmlns:p14="http://schemas.microsoft.com/office/powerpoint/2010/main" val="3550304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artoon of ants climbing a hill&#10;&#10;AI-generated content may be incorrect.">
            <a:extLst>
              <a:ext uri="{FF2B5EF4-FFF2-40B4-BE49-F238E27FC236}">
                <a16:creationId xmlns:a16="http://schemas.microsoft.com/office/drawing/2014/main" id="{ECF18ED5-E440-8FA7-DCED-A00AFAA4C51F}"/>
              </a:ext>
            </a:extLst>
          </p:cNvPr>
          <p:cNvPicPr>
            <a:picLocks noChangeAspect="1"/>
          </p:cNvPicPr>
          <p:nvPr/>
        </p:nvPicPr>
        <p:blipFill>
          <a:blip r:embed="rId2"/>
          <a:srcRect l="6472" r="6481" b="2"/>
          <a:stretch>
            <a:fillRect/>
          </a:stretch>
        </p:blipFill>
        <p:spPr>
          <a:xfrm>
            <a:off x="426339" y="571500"/>
            <a:ext cx="8291322" cy="5715000"/>
          </a:xfrm>
          <a:prstGeom prst="rect">
            <a:avLst/>
          </a:prstGeom>
        </p:spPr>
      </p:pic>
    </p:spTree>
    <p:extLst>
      <p:ext uri="{BB962C8B-B14F-4D97-AF65-F5344CB8AC3E}">
        <p14:creationId xmlns:p14="http://schemas.microsoft.com/office/powerpoint/2010/main" val="1907965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B6F8559-89D9-9DE7-DA2F-46D044C60B89}"/>
              </a:ext>
            </a:extLst>
          </p:cNvPr>
          <p:cNvPicPr>
            <a:picLocks noChangeAspect="1"/>
          </p:cNvPicPr>
          <p:nvPr/>
        </p:nvPicPr>
        <p:blipFill>
          <a:blip r:embed="rId2"/>
          <a:srcRect l="9051" r="5351"/>
          <a:stretch>
            <a:fillRect/>
          </a:stretch>
        </p:blipFill>
        <p:spPr>
          <a:xfrm>
            <a:off x="426339" y="571500"/>
            <a:ext cx="8291322" cy="5715000"/>
          </a:xfrm>
          <a:prstGeom prst="rect">
            <a:avLst/>
          </a:prstGeom>
        </p:spPr>
      </p:pic>
    </p:spTree>
    <p:extLst>
      <p:ext uri="{BB962C8B-B14F-4D97-AF65-F5344CB8AC3E}">
        <p14:creationId xmlns:p14="http://schemas.microsoft.com/office/powerpoint/2010/main" val="681839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46641-A644-7B46-B13D-D6571F92C348}"/>
              </a:ext>
            </a:extLst>
          </p:cNvPr>
          <p:cNvSpPr>
            <a:spLocks noGrp="1"/>
          </p:cNvSpPr>
          <p:nvPr>
            <p:ph type="title"/>
          </p:nvPr>
        </p:nvSpPr>
        <p:spPr>
          <a:xfrm>
            <a:off x="585644" y="620688"/>
            <a:ext cx="6347713" cy="792088"/>
          </a:xfrm>
        </p:spPr>
        <p:txBody>
          <a:bodyPr/>
          <a:lstStyle/>
          <a:p>
            <a:r>
              <a:rPr lang="en-US" dirty="0"/>
              <a:t>Website</a:t>
            </a:r>
          </a:p>
        </p:txBody>
      </p:sp>
      <p:sp>
        <p:nvSpPr>
          <p:cNvPr id="3" name="Content Placeholder 2">
            <a:extLst>
              <a:ext uri="{FF2B5EF4-FFF2-40B4-BE49-F238E27FC236}">
                <a16:creationId xmlns:a16="http://schemas.microsoft.com/office/drawing/2014/main" id="{D5A55BEF-EA04-4F48-B77F-47133BFD9020}"/>
              </a:ext>
            </a:extLst>
          </p:cNvPr>
          <p:cNvSpPr>
            <a:spLocks noGrp="1"/>
          </p:cNvSpPr>
          <p:nvPr>
            <p:ph idx="1"/>
          </p:nvPr>
        </p:nvSpPr>
        <p:spPr>
          <a:xfrm>
            <a:off x="585643" y="1412776"/>
            <a:ext cx="6347714" cy="5040560"/>
          </a:xfrm>
        </p:spPr>
        <p:txBody>
          <a:bodyPr>
            <a:normAutofit/>
          </a:bodyPr>
          <a:lstStyle/>
          <a:p>
            <a:r>
              <a:rPr lang="en-US" dirty="0"/>
              <a:t>Please take the time to look at the school website.</a:t>
            </a:r>
          </a:p>
          <a:p>
            <a:r>
              <a:rPr lang="en-US" dirty="0"/>
              <a:t>The Class 3 page will have letters and information updated regularly as well as photographs of our learning taking place.</a:t>
            </a:r>
          </a:p>
          <a:p>
            <a:r>
              <a:rPr lang="en-US" dirty="0"/>
              <a:t>Dates will be in the school calendar.</a:t>
            </a:r>
          </a:p>
          <a:p>
            <a:r>
              <a:rPr lang="en-US" dirty="0"/>
              <a:t>Weekly newsletters are available on the website too!</a:t>
            </a:r>
          </a:p>
          <a:p>
            <a:pPr marL="0" indent="0">
              <a:buNone/>
            </a:pPr>
            <a:endParaRPr lang="en-US" dirty="0"/>
          </a:p>
          <a:p>
            <a:pPr marL="342900" marR="0" lvl="0" indent="-342900">
              <a:spcBef>
                <a:spcPts val="0"/>
              </a:spcBef>
              <a:spcAft>
                <a:spcPts val="0"/>
              </a:spcAft>
              <a:buFont typeface="Symbol" panose="05050102010706020507" pitchFamily="18" charset="2"/>
              <a:buChar char=""/>
            </a:pPr>
            <a:r>
              <a:rPr lang="en-US" sz="1800" u="sng" dirty="0">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hlinkClick r:id="rId2"/>
              </a:rPr>
              <a:t>The Learning Pit</a:t>
            </a:r>
            <a:r>
              <a:rPr lang="en-US" sz="1800" dirty="0">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rPr>
              <a:t> </a:t>
            </a:r>
            <a:endParaRPr lang="en-US" sz="1800" dirty="0">
              <a:solidFill>
                <a:srgbClr val="0F4761"/>
              </a:solidFill>
              <a:effectLst/>
              <a:latin typeface="Aptos" panose="020B0004020202020204" pitchFamily="34" charset="0"/>
              <a:ea typeface="Aptos" panose="020B0004020202020204" pitchFamily="34" charset="0"/>
              <a:cs typeface="Aptos" panose="020B0004020202020204" pitchFamily="34" charset="0"/>
            </a:endParaRPr>
          </a:p>
          <a:p>
            <a:pPr marL="342900" marR="0" lvl="0" indent="-342900">
              <a:spcBef>
                <a:spcPts val="0"/>
              </a:spcBef>
              <a:spcAft>
                <a:spcPts val="0"/>
              </a:spcAft>
              <a:buFont typeface="Symbol" panose="05050102010706020507" pitchFamily="18" charset="2"/>
              <a:buChar char=""/>
            </a:pPr>
            <a:r>
              <a:rPr lang="en-US" sz="1800" u="sng" dirty="0">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hlinkClick r:id="rId3"/>
              </a:rPr>
              <a:t>The Zones of Regulation</a:t>
            </a:r>
            <a:r>
              <a:rPr lang="en-US" sz="1800" dirty="0">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rPr>
              <a:t> (in our </a:t>
            </a:r>
            <a:r>
              <a:rPr lang="en-US" sz="1800" dirty="0" err="1">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rPr>
              <a:t>Behaviour</a:t>
            </a:r>
            <a:r>
              <a:rPr lang="en-US" sz="1800" dirty="0">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rPr>
              <a:t> Policy)</a:t>
            </a:r>
            <a:endParaRPr lang="en-US" sz="1800" dirty="0">
              <a:solidFill>
                <a:srgbClr val="0F4761"/>
              </a:solidFill>
              <a:effectLst/>
              <a:latin typeface="Aptos" panose="020B0004020202020204" pitchFamily="34" charset="0"/>
              <a:ea typeface="Aptos" panose="020B0004020202020204" pitchFamily="34" charset="0"/>
              <a:cs typeface="Aptos" panose="020B0004020202020204" pitchFamily="34" charset="0"/>
            </a:endParaRPr>
          </a:p>
          <a:p>
            <a:pPr marL="342900" marR="0" lvl="0" indent="-342900">
              <a:spcBef>
                <a:spcPts val="0"/>
              </a:spcBef>
              <a:spcAft>
                <a:spcPts val="0"/>
              </a:spcAft>
              <a:buFont typeface="Symbol" panose="05050102010706020507" pitchFamily="18" charset="2"/>
              <a:buChar char=""/>
            </a:pPr>
            <a:r>
              <a:rPr lang="en-US" sz="1800" u="sng" dirty="0">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hlinkClick r:id="rId4"/>
              </a:rPr>
              <a:t>The Calculation Policy</a:t>
            </a:r>
            <a:r>
              <a:rPr lang="en-US" sz="1800" dirty="0">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rPr>
              <a:t> – giving parents a clear resource to show how we teach calculations at each stage</a:t>
            </a:r>
            <a:endParaRPr lang="en-US" sz="1800" dirty="0">
              <a:solidFill>
                <a:srgbClr val="0F4761"/>
              </a:solidFill>
              <a:effectLst/>
              <a:latin typeface="Aptos" panose="020B0004020202020204" pitchFamily="34" charset="0"/>
              <a:ea typeface="Aptos" panose="020B0004020202020204" pitchFamily="34" charset="0"/>
              <a:cs typeface="Aptos" panose="020B0004020202020204" pitchFamily="34" charset="0"/>
            </a:endParaRPr>
          </a:p>
          <a:p>
            <a:pPr marL="342900" marR="0" lvl="0" indent="-342900">
              <a:spcBef>
                <a:spcPts val="0"/>
              </a:spcBef>
              <a:spcAft>
                <a:spcPts val="0"/>
              </a:spcAft>
              <a:buFont typeface="Symbol" panose="05050102010706020507" pitchFamily="18" charset="2"/>
              <a:buChar char=""/>
            </a:pPr>
            <a:r>
              <a:rPr lang="en-US" sz="1800" u="sng" dirty="0">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hlinkClick r:id="rId5"/>
              </a:rPr>
              <a:t>The Video Resource</a:t>
            </a:r>
            <a:r>
              <a:rPr lang="en-US" sz="1800" dirty="0">
                <a:solidFill>
                  <a:srgbClr val="0F4761"/>
                </a:solidFill>
                <a:effectLst/>
                <a:latin typeface="Century Gothic" panose="020B0502020202020204" pitchFamily="34" charset="0"/>
                <a:ea typeface="Times New Roman" panose="02020603050405020304" pitchFamily="18" charset="0"/>
                <a:cs typeface="Aptos" panose="020B0004020202020204" pitchFamily="34" charset="0"/>
              </a:rPr>
              <a:t> which shows practical demonstrations of these calculation strategies in action and will be added to next year</a:t>
            </a:r>
            <a:endParaRPr lang="en-US" sz="1800" dirty="0">
              <a:solidFill>
                <a:srgbClr val="0F4761"/>
              </a:solidFill>
              <a:effectLst/>
              <a:latin typeface="Aptos" panose="020B0004020202020204" pitchFamily="34" charset="0"/>
              <a:ea typeface="Aptos" panose="020B0004020202020204" pitchFamily="34" charset="0"/>
              <a:cs typeface="Aptos" panose="020B0004020202020204" pitchFamily="34" charset="0"/>
            </a:endParaRPr>
          </a:p>
          <a:p>
            <a:endParaRPr lang="en-US" dirty="0"/>
          </a:p>
          <a:p>
            <a:endParaRPr lang="en-US" dirty="0"/>
          </a:p>
          <a:p>
            <a:endParaRPr lang="en-US" dirty="0"/>
          </a:p>
        </p:txBody>
      </p:sp>
    </p:spTree>
    <p:extLst>
      <p:ext uri="{BB962C8B-B14F-4D97-AF65-F5344CB8AC3E}">
        <p14:creationId xmlns:p14="http://schemas.microsoft.com/office/powerpoint/2010/main" val="1644283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cs typeface="Cambria"/>
              </a:rPr>
              <a:t>Year 3 is fun!</a:t>
            </a:r>
          </a:p>
        </p:txBody>
      </p:sp>
      <p:sp>
        <p:nvSpPr>
          <p:cNvPr id="3" name="Content Placeholder 2"/>
          <p:cNvSpPr>
            <a:spLocks noGrp="1"/>
          </p:cNvSpPr>
          <p:nvPr>
            <p:ph idx="1"/>
          </p:nvPr>
        </p:nvSpPr>
        <p:spPr>
          <a:xfrm>
            <a:off x="251520" y="1196752"/>
            <a:ext cx="8435280" cy="5112567"/>
          </a:xfrm>
        </p:spPr>
        <p:txBody>
          <a:bodyPr>
            <a:normAutofit lnSpcReduction="10000"/>
          </a:bodyPr>
          <a:lstStyle/>
          <a:p>
            <a:pPr algn="ctr">
              <a:buNone/>
            </a:pPr>
            <a:r>
              <a:rPr lang="en-US" sz="2400" dirty="0">
                <a:cs typeface="Cambria"/>
              </a:rPr>
              <a:t>We are going to have so much fun in Class 3</a:t>
            </a:r>
          </a:p>
          <a:p>
            <a:pPr algn="ctr">
              <a:buNone/>
            </a:pPr>
            <a:r>
              <a:rPr lang="en-US" sz="2400" dirty="0">
                <a:cs typeface="Cambria"/>
              </a:rPr>
              <a:t>and are thoroughly looking forward to</a:t>
            </a:r>
          </a:p>
          <a:p>
            <a:pPr algn="ctr">
              <a:buNone/>
            </a:pPr>
            <a:r>
              <a:rPr lang="en-US" sz="2400" dirty="0">
                <a:cs typeface="Cambria"/>
              </a:rPr>
              <a:t>teaching your child!</a:t>
            </a:r>
          </a:p>
          <a:p>
            <a:pPr algn="ctr">
              <a:buNone/>
            </a:pPr>
            <a:r>
              <a:rPr lang="en-US" sz="2400" dirty="0">
                <a:cs typeface="Cambria"/>
              </a:rPr>
              <a:t>Please bare with us over the first few weeks as we get to know </a:t>
            </a:r>
            <a:r>
              <a:rPr lang="en-US" sz="2400">
                <a:cs typeface="Cambria"/>
              </a:rPr>
              <a:t>your child.</a:t>
            </a:r>
            <a:endParaRPr lang="en-US" sz="2400" dirty="0">
              <a:cs typeface="Cambria"/>
            </a:endParaRPr>
          </a:p>
          <a:p>
            <a:pPr algn="ctr">
              <a:buNone/>
            </a:pPr>
            <a:endParaRPr lang="en-US" sz="2400" dirty="0">
              <a:cs typeface="Cambria"/>
            </a:endParaRPr>
          </a:p>
          <a:p>
            <a:pPr algn="ctr">
              <a:buNone/>
            </a:pPr>
            <a:endParaRPr lang="en-US" sz="2400" dirty="0">
              <a:cs typeface="Cambria"/>
            </a:endParaRPr>
          </a:p>
          <a:p>
            <a:pPr algn="ctr">
              <a:buNone/>
            </a:pPr>
            <a:endParaRPr lang="en-US" sz="2400" dirty="0">
              <a:cs typeface="Cambria"/>
            </a:endParaRPr>
          </a:p>
          <a:p>
            <a:pPr algn="ctr">
              <a:buNone/>
            </a:pPr>
            <a:endParaRPr lang="en-US" sz="2400" dirty="0">
              <a:cs typeface="Cambria"/>
            </a:endParaRPr>
          </a:p>
          <a:p>
            <a:pPr algn="ctr">
              <a:buNone/>
            </a:pPr>
            <a:r>
              <a:rPr lang="en-US" sz="2400" dirty="0">
                <a:cs typeface="Cambria"/>
              </a:rPr>
              <a:t>Any questions? Please email us on</a:t>
            </a:r>
          </a:p>
          <a:p>
            <a:pPr algn="ctr">
              <a:buNone/>
            </a:pPr>
            <a:r>
              <a:rPr lang="en-US" sz="2400" dirty="0">
                <a:cs typeface="Cambria"/>
              </a:rPr>
              <a:t>year3@holytrinityprimary.org</a:t>
            </a:r>
          </a:p>
        </p:txBody>
      </p:sp>
      <p:pic>
        <p:nvPicPr>
          <p:cNvPr id="4" name="Picture 3" descr="kids having fun.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9060" y="3493788"/>
            <a:ext cx="6680200" cy="1219200"/>
          </a:xfrm>
          <a:prstGeom prst="rect">
            <a:avLst/>
          </a:prstGeom>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87bd510-4eb0-4618-8ddd-3b37cb3b8b10">
      <Terms xmlns="http://schemas.microsoft.com/office/infopath/2007/PartnerControls"/>
    </lcf76f155ced4ddcb4097134ff3c332f>
    <TaxCatchAll xmlns="67b32312-954f-4f93-baf9-48ab02cf91a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BCC10CE10AE8044A731BDD04CA900EF" ma:contentTypeVersion="16" ma:contentTypeDescription="Create a new document." ma:contentTypeScope="" ma:versionID="92686371f92f2e6d3370ea45a639a8b7">
  <xsd:schema xmlns:xsd="http://www.w3.org/2001/XMLSchema" xmlns:xs="http://www.w3.org/2001/XMLSchema" xmlns:p="http://schemas.microsoft.com/office/2006/metadata/properties" xmlns:ns2="f87bd510-4eb0-4618-8ddd-3b37cb3b8b10" xmlns:ns3="67b32312-954f-4f93-baf9-48ab02cf91a6" targetNamespace="http://schemas.microsoft.com/office/2006/metadata/properties" ma:root="true" ma:fieldsID="a4e737b166623a7d6fed077060470ec2" ns2:_="" ns3:_="">
    <xsd:import namespace="f87bd510-4eb0-4618-8ddd-3b37cb3b8b10"/>
    <xsd:import namespace="67b32312-954f-4f93-baf9-48ab02cf91a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7bd510-4eb0-4618-8ddd-3b37cb3b8b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d34d41d0-c1d9-453e-9dbf-485c5fa33647"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7b32312-954f-4f93-baf9-48ab02cf91a6"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5ee39b0e-d4ec-43d8-a904-9ddc54aab240}" ma:internalName="TaxCatchAll" ma:showField="CatchAllData" ma:web="67b32312-954f-4f93-baf9-48ab02cf91a6">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2A949B-7400-48F4-977B-2E61E0AB80BB}">
  <ds:schemaRefs>
    <ds:schemaRef ds:uri="http://schemas.microsoft.com/office/2006/metadata/properties"/>
    <ds:schemaRef ds:uri="http://schemas.microsoft.com/office/infopath/2007/PartnerControls"/>
    <ds:schemaRef ds:uri="f87bd510-4eb0-4618-8ddd-3b37cb3b8b10"/>
    <ds:schemaRef ds:uri="67b32312-954f-4f93-baf9-48ab02cf91a6"/>
  </ds:schemaRefs>
</ds:datastoreItem>
</file>

<file path=customXml/itemProps2.xml><?xml version="1.0" encoding="utf-8"?>
<ds:datastoreItem xmlns:ds="http://schemas.openxmlformats.org/officeDocument/2006/customXml" ds:itemID="{8705FA70-38F1-4EB4-89FC-CFEA242A961D}">
  <ds:schemaRefs>
    <ds:schemaRef ds:uri="http://schemas.microsoft.com/sharepoint/v3/contenttype/forms"/>
  </ds:schemaRefs>
</ds:datastoreItem>
</file>

<file path=customXml/itemProps3.xml><?xml version="1.0" encoding="utf-8"?>
<ds:datastoreItem xmlns:ds="http://schemas.openxmlformats.org/officeDocument/2006/customXml" ds:itemID="{620085CD-8979-4514-99F4-5643CE4A0C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7bd510-4eb0-4618-8ddd-3b37cb3b8b10"/>
    <ds:schemaRef ds:uri="67b32312-954f-4f93-baf9-48ab02cf91a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313</TotalTime>
  <Words>761</Words>
  <Application>Microsoft Office PowerPoint</Application>
  <PresentationFormat>On-screen Show (4:3)</PresentationFormat>
  <Paragraphs>80</Paragraphs>
  <Slides>12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Aptos</vt:lpstr>
      <vt:lpstr>Arial</vt:lpstr>
      <vt:lpstr>Cambria</vt:lpstr>
      <vt:lpstr>Century Gothic</vt:lpstr>
      <vt:lpstr>Symbol</vt:lpstr>
      <vt:lpstr>Trebuchet MS</vt:lpstr>
      <vt:lpstr>Wingdings</vt:lpstr>
      <vt:lpstr>Wingdings 3</vt:lpstr>
      <vt:lpstr>Facet</vt:lpstr>
      <vt:lpstr>PowerPoint Presentation</vt:lpstr>
      <vt:lpstr>Welcome </vt:lpstr>
      <vt:lpstr>Subjects will be taught as discrete subjects.  Please visit the school website – looking under About Us – Curriculum.    </vt:lpstr>
      <vt:lpstr>Important Days</vt:lpstr>
      <vt:lpstr>PowerPoint Presentation</vt:lpstr>
      <vt:lpstr>Reading</vt:lpstr>
      <vt:lpstr>Year 3 Expectations </vt:lpstr>
      <vt:lpstr>Absence</vt:lpstr>
      <vt:lpstr>PowerPoint Presentation</vt:lpstr>
      <vt:lpstr>PowerPoint Presentation</vt:lpstr>
      <vt:lpstr>Website</vt:lpstr>
      <vt:lpstr>Year 3 is fun!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C. Barnes</dc:creator>
  <cp:lastModifiedBy>Janelle Rhodes</cp:lastModifiedBy>
  <cp:revision>15</cp:revision>
  <dcterms:created xsi:type="dcterms:W3CDTF">2019-09-09T20:39:17Z</dcterms:created>
  <dcterms:modified xsi:type="dcterms:W3CDTF">2026-07-08T14:55:31Z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0x0101000BCC10CE10AE8044A731BDD04CA900EF</vt:lpwstr>
  </property>
</Properties>
</file>