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6" r:id="rId3"/>
    <p:sldId id="258" r:id="rId4"/>
    <p:sldId id="259" r:id="rId5"/>
    <p:sldId id="262" r:id="rId6"/>
    <p:sldId id="261" r:id="rId7"/>
    <p:sldId id="260" r:id="rId8"/>
    <p:sldId id="263" r:id="rId9"/>
    <p:sldId id="264" r:id="rId10"/>
    <p:sldId id="267" r:id="rId11"/>
    <p:sldId id="265" r:id="rId12"/>
    <p:sldId id="268" r:id="rId13"/>
    <p:sldId id="269" r:id="rId14"/>
    <p:sldId id="270" r:id="rId15"/>
    <p:sldId id="271"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5050"/>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72" d="100"/>
          <a:sy n="72" d="100"/>
        </p:scale>
        <p:origin x="65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B2B4B4-18ED-40A5-9927-35C351EAF4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6FF4C7D-B995-4F1C-82A6-09D43EB3EEA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C8E6C7B-0E60-4448-8FB7-EC75AB1E8DEC}"/>
              </a:ext>
            </a:extLst>
          </p:cNvPr>
          <p:cNvSpPr>
            <a:spLocks noGrp="1"/>
          </p:cNvSpPr>
          <p:nvPr>
            <p:ph type="dt" sz="half" idx="10"/>
          </p:nvPr>
        </p:nvSpPr>
        <p:spPr/>
        <p:txBody>
          <a:bodyPr/>
          <a:lstStyle/>
          <a:p>
            <a:fld id="{3501319D-A122-4270-9783-E8B99008D21E}" type="datetimeFigureOut">
              <a:rPr lang="en-GB" smtClean="0"/>
              <a:t>31/01/2021</a:t>
            </a:fld>
            <a:endParaRPr lang="en-GB"/>
          </a:p>
        </p:txBody>
      </p:sp>
      <p:sp>
        <p:nvSpPr>
          <p:cNvPr id="5" name="Footer Placeholder 4">
            <a:extLst>
              <a:ext uri="{FF2B5EF4-FFF2-40B4-BE49-F238E27FC236}">
                <a16:creationId xmlns:a16="http://schemas.microsoft.com/office/drawing/2014/main" id="{1E0AE2FE-04A8-4526-8F24-7532A7EA99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6ABF6D8-F487-4DC6-9D5B-17C2BAE4B2C6}"/>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8152843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F4B5F-0E0C-42F3-8E60-066B7DF8F8F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8E2204E-0134-4F77-86B1-FB0A2A825A8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50CD87C-742B-406B-A754-12C63104D6BE}"/>
              </a:ext>
            </a:extLst>
          </p:cNvPr>
          <p:cNvSpPr>
            <a:spLocks noGrp="1"/>
          </p:cNvSpPr>
          <p:nvPr>
            <p:ph type="dt" sz="half" idx="10"/>
          </p:nvPr>
        </p:nvSpPr>
        <p:spPr/>
        <p:txBody>
          <a:bodyPr/>
          <a:lstStyle/>
          <a:p>
            <a:fld id="{3501319D-A122-4270-9783-E8B99008D21E}" type="datetimeFigureOut">
              <a:rPr lang="en-GB" smtClean="0"/>
              <a:t>31/01/2021</a:t>
            </a:fld>
            <a:endParaRPr lang="en-GB"/>
          </a:p>
        </p:txBody>
      </p:sp>
      <p:sp>
        <p:nvSpPr>
          <p:cNvPr id="5" name="Footer Placeholder 4">
            <a:extLst>
              <a:ext uri="{FF2B5EF4-FFF2-40B4-BE49-F238E27FC236}">
                <a16:creationId xmlns:a16="http://schemas.microsoft.com/office/drawing/2014/main" id="{CEBE0A12-4439-4CA5-A36E-38CDBBF5222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B669293-AAE5-4907-8554-4FF205198A4B}"/>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25048634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679C73-79C1-4642-BFD0-4BA2C2FDE74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60DA081-4EA7-4E18-A00C-A7CBCF315C0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2C31DFA-AD41-4DD8-A5ED-66A6D06EF48D}"/>
              </a:ext>
            </a:extLst>
          </p:cNvPr>
          <p:cNvSpPr>
            <a:spLocks noGrp="1"/>
          </p:cNvSpPr>
          <p:nvPr>
            <p:ph type="dt" sz="half" idx="10"/>
          </p:nvPr>
        </p:nvSpPr>
        <p:spPr/>
        <p:txBody>
          <a:bodyPr/>
          <a:lstStyle/>
          <a:p>
            <a:fld id="{3501319D-A122-4270-9783-E8B99008D21E}" type="datetimeFigureOut">
              <a:rPr lang="en-GB" smtClean="0"/>
              <a:t>31/01/2021</a:t>
            </a:fld>
            <a:endParaRPr lang="en-GB"/>
          </a:p>
        </p:txBody>
      </p:sp>
      <p:sp>
        <p:nvSpPr>
          <p:cNvPr id="5" name="Footer Placeholder 4">
            <a:extLst>
              <a:ext uri="{FF2B5EF4-FFF2-40B4-BE49-F238E27FC236}">
                <a16:creationId xmlns:a16="http://schemas.microsoft.com/office/drawing/2014/main" id="{8331F36B-2EAE-4FC2-BA16-224FEB2892D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C93CCF-0B95-4B26-95CA-949D644ED74E}"/>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7782058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CC317A-E128-47EE-AF4D-F6A98AFEDDB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64DEBFC-2E6F-4C38-B71F-49DF8D145AB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7B72D76-8D58-449A-9041-A3118BA3F9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8DC4CD2-3771-45FA-B5F2-5DC1F43C5F21}"/>
              </a:ext>
            </a:extLst>
          </p:cNvPr>
          <p:cNvSpPr>
            <a:spLocks noGrp="1"/>
          </p:cNvSpPr>
          <p:nvPr>
            <p:ph type="dt" sz="half" idx="10"/>
          </p:nvPr>
        </p:nvSpPr>
        <p:spPr/>
        <p:txBody>
          <a:bodyPr/>
          <a:lstStyle/>
          <a:p>
            <a:fld id="{3501319D-A122-4270-9783-E8B99008D21E}" type="datetimeFigureOut">
              <a:rPr lang="en-GB" smtClean="0"/>
              <a:t>31/01/2021</a:t>
            </a:fld>
            <a:endParaRPr lang="en-GB"/>
          </a:p>
        </p:txBody>
      </p:sp>
      <p:sp>
        <p:nvSpPr>
          <p:cNvPr id="6" name="Footer Placeholder 5">
            <a:extLst>
              <a:ext uri="{FF2B5EF4-FFF2-40B4-BE49-F238E27FC236}">
                <a16:creationId xmlns:a16="http://schemas.microsoft.com/office/drawing/2014/main" id="{1E64FB5F-B45A-479C-B44C-3052B5EE177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D297C47-9628-4C13-A936-90DA46DEAD9B}"/>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3802970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D7A617-9ECB-470D-94B8-B08CDA12C0B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7EC30BF-DB59-496B-A0DF-8E892D5F4DC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606ADDC-982C-4EE1-B133-06075D500FC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9BF129B-AB82-4C63-8685-6383C70FDB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9858969-FD37-43B7-AEA5-DA7DB10EF0D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4709DBD-5F2A-4874-B79B-09F8AA349048}"/>
              </a:ext>
            </a:extLst>
          </p:cNvPr>
          <p:cNvSpPr>
            <a:spLocks noGrp="1"/>
          </p:cNvSpPr>
          <p:nvPr>
            <p:ph type="dt" sz="half" idx="10"/>
          </p:nvPr>
        </p:nvSpPr>
        <p:spPr/>
        <p:txBody>
          <a:bodyPr/>
          <a:lstStyle/>
          <a:p>
            <a:fld id="{3501319D-A122-4270-9783-E8B99008D21E}" type="datetimeFigureOut">
              <a:rPr lang="en-GB" smtClean="0"/>
              <a:t>31/01/2021</a:t>
            </a:fld>
            <a:endParaRPr lang="en-GB"/>
          </a:p>
        </p:txBody>
      </p:sp>
      <p:sp>
        <p:nvSpPr>
          <p:cNvPr id="8" name="Footer Placeholder 7">
            <a:extLst>
              <a:ext uri="{FF2B5EF4-FFF2-40B4-BE49-F238E27FC236}">
                <a16:creationId xmlns:a16="http://schemas.microsoft.com/office/drawing/2014/main" id="{29D9A8A4-2776-43F2-B3D4-6BA2AFCC064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59ED456-D1A5-48E5-BC41-0198E4E25A09}"/>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23165219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6CF92-B750-4799-BE77-1BC354F8510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139C7D2-A2CE-4B3E-8935-74FB01A3D506}"/>
              </a:ext>
            </a:extLst>
          </p:cNvPr>
          <p:cNvSpPr>
            <a:spLocks noGrp="1"/>
          </p:cNvSpPr>
          <p:nvPr>
            <p:ph type="dt" sz="half" idx="10"/>
          </p:nvPr>
        </p:nvSpPr>
        <p:spPr/>
        <p:txBody>
          <a:bodyPr/>
          <a:lstStyle/>
          <a:p>
            <a:fld id="{3501319D-A122-4270-9783-E8B99008D21E}" type="datetimeFigureOut">
              <a:rPr lang="en-GB" smtClean="0"/>
              <a:t>31/01/2021</a:t>
            </a:fld>
            <a:endParaRPr lang="en-GB"/>
          </a:p>
        </p:txBody>
      </p:sp>
      <p:sp>
        <p:nvSpPr>
          <p:cNvPr id="4" name="Footer Placeholder 3">
            <a:extLst>
              <a:ext uri="{FF2B5EF4-FFF2-40B4-BE49-F238E27FC236}">
                <a16:creationId xmlns:a16="http://schemas.microsoft.com/office/drawing/2014/main" id="{A03572FB-6BC3-4330-A519-6CEE2C3F823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487753F-FDAD-4FDE-ADB6-968E42C68909}"/>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32383630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E633E4F-EB18-40F1-9847-A17DC747A6F8}"/>
              </a:ext>
            </a:extLst>
          </p:cNvPr>
          <p:cNvSpPr>
            <a:spLocks noGrp="1"/>
          </p:cNvSpPr>
          <p:nvPr>
            <p:ph type="dt" sz="half" idx="10"/>
          </p:nvPr>
        </p:nvSpPr>
        <p:spPr/>
        <p:txBody>
          <a:bodyPr/>
          <a:lstStyle/>
          <a:p>
            <a:fld id="{3501319D-A122-4270-9783-E8B99008D21E}" type="datetimeFigureOut">
              <a:rPr lang="en-GB" smtClean="0"/>
              <a:t>31/01/2021</a:t>
            </a:fld>
            <a:endParaRPr lang="en-GB"/>
          </a:p>
        </p:txBody>
      </p:sp>
      <p:sp>
        <p:nvSpPr>
          <p:cNvPr id="3" name="Footer Placeholder 2">
            <a:extLst>
              <a:ext uri="{FF2B5EF4-FFF2-40B4-BE49-F238E27FC236}">
                <a16:creationId xmlns:a16="http://schemas.microsoft.com/office/drawing/2014/main" id="{A2F210C2-0805-4869-BACF-79C44FE6152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539CCA8-4EC9-4C67-9413-4437F892632E}"/>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39355730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4FDB8-682A-48DB-9078-B5BE573CAFF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1A2AF47-777E-427B-B0A8-B11E5A442F8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D2A7A49-35E8-4DB6-8609-F565241832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2BF1F1E-07F6-4CB8-98B0-A011B22EC25D}"/>
              </a:ext>
            </a:extLst>
          </p:cNvPr>
          <p:cNvSpPr>
            <a:spLocks noGrp="1"/>
          </p:cNvSpPr>
          <p:nvPr>
            <p:ph type="dt" sz="half" idx="10"/>
          </p:nvPr>
        </p:nvSpPr>
        <p:spPr/>
        <p:txBody>
          <a:bodyPr/>
          <a:lstStyle/>
          <a:p>
            <a:fld id="{3501319D-A122-4270-9783-E8B99008D21E}" type="datetimeFigureOut">
              <a:rPr lang="en-GB" smtClean="0"/>
              <a:t>31/01/2021</a:t>
            </a:fld>
            <a:endParaRPr lang="en-GB"/>
          </a:p>
        </p:txBody>
      </p:sp>
      <p:sp>
        <p:nvSpPr>
          <p:cNvPr id="6" name="Footer Placeholder 5">
            <a:extLst>
              <a:ext uri="{FF2B5EF4-FFF2-40B4-BE49-F238E27FC236}">
                <a16:creationId xmlns:a16="http://schemas.microsoft.com/office/drawing/2014/main" id="{C5E19A4B-D53D-4B59-8440-C59A4BDA4DF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F4EF853-77D0-4CEA-98B9-2DC2169C03F5}"/>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39725750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5E02-D78B-46A6-8B20-6F04ED7A780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C48B85B-F9F1-4C2E-AE01-F664524F55D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9D47590-D251-4191-9AA2-DD610A1AAA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C584230-20F0-4233-AD4D-4C584FA8CD5B}"/>
              </a:ext>
            </a:extLst>
          </p:cNvPr>
          <p:cNvSpPr>
            <a:spLocks noGrp="1"/>
          </p:cNvSpPr>
          <p:nvPr>
            <p:ph type="dt" sz="half" idx="10"/>
          </p:nvPr>
        </p:nvSpPr>
        <p:spPr/>
        <p:txBody>
          <a:bodyPr/>
          <a:lstStyle/>
          <a:p>
            <a:fld id="{3501319D-A122-4270-9783-E8B99008D21E}" type="datetimeFigureOut">
              <a:rPr lang="en-GB" smtClean="0"/>
              <a:t>31/01/2021</a:t>
            </a:fld>
            <a:endParaRPr lang="en-GB"/>
          </a:p>
        </p:txBody>
      </p:sp>
      <p:sp>
        <p:nvSpPr>
          <p:cNvPr id="6" name="Footer Placeholder 5">
            <a:extLst>
              <a:ext uri="{FF2B5EF4-FFF2-40B4-BE49-F238E27FC236}">
                <a16:creationId xmlns:a16="http://schemas.microsoft.com/office/drawing/2014/main" id="{4363B7C5-FF9D-4B64-9C25-4692F371243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4CB6192-A04B-410E-A07A-E3CCB858B334}"/>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34961353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1FB72F-7911-49E2-9968-A1A8CEE3ECE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CB15F37-207A-4128-8F5B-33B5C21D405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C72858C-418F-41C5-B6B1-5EC81FDF11EB}"/>
              </a:ext>
            </a:extLst>
          </p:cNvPr>
          <p:cNvSpPr>
            <a:spLocks noGrp="1"/>
          </p:cNvSpPr>
          <p:nvPr>
            <p:ph type="dt" sz="half" idx="10"/>
          </p:nvPr>
        </p:nvSpPr>
        <p:spPr/>
        <p:txBody>
          <a:bodyPr/>
          <a:lstStyle/>
          <a:p>
            <a:fld id="{3501319D-A122-4270-9783-E8B99008D21E}" type="datetimeFigureOut">
              <a:rPr lang="en-GB" smtClean="0"/>
              <a:t>31/01/2021</a:t>
            </a:fld>
            <a:endParaRPr lang="en-GB"/>
          </a:p>
        </p:txBody>
      </p:sp>
      <p:sp>
        <p:nvSpPr>
          <p:cNvPr id="5" name="Footer Placeholder 4">
            <a:extLst>
              <a:ext uri="{FF2B5EF4-FFF2-40B4-BE49-F238E27FC236}">
                <a16:creationId xmlns:a16="http://schemas.microsoft.com/office/drawing/2014/main" id="{06E4E4AF-7011-4BA8-9D35-AEA1C8582E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024246B-7D1A-4E04-890B-ACD410E758CD}"/>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23799804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0C29CD3-5FCA-49DC-87B1-CAC84AB496C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402EFBC-0D8A-4F68-A239-C6EE4B94DD7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56DDDE1-4B0D-48B4-9BE4-854B63BDB9E2}"/>
              </a:ext>
            </a:extLst>
          </p:cNvPr>
          <p:cNvSpPr>
            <a:spLocks noGrp="1"/>
          </p:cNvSpPr>
          <p:nvPr>
            <p:ph type="dt" sz="half" idx="10"/>
          </p:nvPr>
        </p:nvSpPr>
        <p:spPr/>
        <p:txBody>
          <a:bodyPr/>
          <a:lstStyle/>
          <a:p>
            <a:fld id="{3501319D-A122-4270-9783-E8B99008D21E}" type="datetimeFigureOut">
              <a:rPr lang="en-GB" smtClean="0"/>
              <a:t>31/01/2021</a:t>
            </a:fld>
            <a:endParaRPr lang="en-GB"/>
          </a:p>
        </p:txBody>
      </p:sp>
      <p:sp>
        <p:nvSpPr>
          <p:cNvPr id="5" name="Footer Placeholder 4">
            <a:extLst>
              <a:ext uri="{FF2B5EF4-FFF2-40B4-BE49-F238E27FC236}">
                <a16:creationId xmlns:a16="http://schemas.microsoft.com/office/drawing/2014/main" id="{D07D6635-80E6-4FF8-ACB6-B6E862E30C3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60B13A-0C98-4042-86B7-DB268467CCD4}"/>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17601643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D903AB6-B61F-4613-8527-DF2961AB23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BFEA671-A988-48F2-BBF9-FE37A473E58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7A43D4-48B8-4D5B-A079-20A64055FEE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501319D-A122-4270-9783-E8B99008D21E}" type="datetimeFigureOut">
              <a:rPr lang="en-GB" smtClean="0"/>
              <a:t>31/01/2021</a:t>
            </a:fld>
            <a:endParaRPr lang="en-GB"/>
          </a:p>
        </p:txBody>
      </p:sp>
      <p:sp>
        <p:nvSpPr>
          <p:cNvPr id="5" name="Footer Placeholder 4">
            <a:extLst>
              <a:ext uri="{FF2B5EF4-FFF2-40B4-BE49-F238E27FC236}">
                <a16:creationId xmlns:a16="http://schemas.microsoft.com/office/drawing/2014/main" id="{110D73BB-4D48-49D0-A052-01B600C656F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D5941D4-1699-47BA-BE08-15D08B2BBBC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4106A7-666B-4653-9154-CA1D4CE557BD}" type="slidenum">
              <a:rPr lang="en-GB" smtClean="0"/>
              <a:t>‹#›</a:t>
            </a:fld>
            <a:endParaRPr lang="en-GB"/>
          </a:p>
        </p:txBody>
      </p:sp>
    </p:spTree>
    <p:extLst>
      <p:ext uri="{BB962C8B-B14F-4D97-AF65-F5344CB8AC3E}">
        <p14:creationId xmlns:p14="http://schemas.microsoft.com/office/powerpoint/2010/main" val="1904791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www.phonicsplay.co.uk/" TargetMode="Externa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0D7737C7-28AF-42D3-98A3-BE620D1EFD6C}"/>
              </a:ext>
            </a:extLst>
          </p:cNvPr>
          <p:cNvSpPr txBox="1"/>
          <p:nvPr/>
        </p:nvSpPr>
        <p:spPr>
          <a:xfrm>
            <a:off x="516835" y="609602"/>
            <a:ext cx="11158330" cy="6417141"/>
          </a:xfrm>
          <a:prstGeom prst="rect">
            <a:avLst/>
          </a:prstGeom>
          <a:noFill/>
        </p:spPr>
        <p:txBody>
          <a:bodyPr wrap="square">
            <a:spAutoFit/>
          </a:bodyPr>
          <a:lstStyle/>
          <a:p>
            <a:pPr algn="ctr"/>
            <a:r>
              <a:rPr lang="en-GB" sz="4400" dirty="0">
                <a:solidFill>
                  <a:srgbClr val="FF0000"/>
                </a:solidFill>
                <a:latin typeface="CCW Cursive Writing 1" panose="03050602040000000000" pitchFamily="66" charset="0"/>
              </a:rPr>
              <a:t>Monday to Thursday</a:t>
            </a:r>
          </a:p>
          <a:p>
            <a:pPr algn="ctr"/>
            <a:r>
              <a:rPr lang="en-GB" sz="4400" dirty="0">
                <a:solidFill>
                  <a:srgbClr val="FF0000"/>
                </a:solidFill>
                <a:latin typeface="CCW Cursive Writing 1" panose="03050602040000000000" pitchFamily="66" charset="0"/>
              </a:rPr>
              <a:t>  </a:t>
            </a:r>
          </a:p>
          <a:p>
            <a:pPr algn="ctr"/>
            <a:r>
              <a:rPr lang="en-GB" sz="1800" dirty="0">
                <a:solidFill>
                  <a:srgbClr val="000000"/>
                </a:solidFill>
                <a:latin typeface="CCW Cursive Writing 1" panose="03050602040000000000" pitchFamily="66" charset="0"/>
              </a:rPr>
              <a:t>Please click on the link below to access Phonics Play.</a:t>
            </a:r>
          </a:p>
          <a:p>
            <a:pPr algn="ctr"/>
            <a:r>
              <a:rPr lang="en-GB" dirty="0">
                <a:solidFill>
                  <a:srgbClr val="000000"/>
                </a:solidFill>
                <a:latin typeface="CCW Cursive Writing 1" panose="03050602040000000000" pitchFamily="66" charset="0"/>
              </a:rPr>
              <a:t>Phonics Play will be used to play the suggested games.</a:t>
            </a:r>
          </a:p>
          <a:p>
            <a:pPr algn="ctr"/>
            <a:endParaRPr lang="en-GB" sz="1800" dirty="0">
              <a:solidFill>
                <a:srgbClr val="000000"/>
              </a:solidFill>
              <a:latin typeface="CCW Cursive Writing 1" panose="03050602040000000000" pitchFamily="66" charset="0"/>
            </a:endParaRPr>
          </a:p>
          <a:p>
            <a:endParaRPr lang="en-GB" sz="1100" dirty="0">
              <a:solidFill>
                <a:prstClr val="black"/>
              </a:solidFill>
              <a:latin typeface="Segoe UI" panose="020B0502040204020203" pitchFamily="34" charset="0"/>
            </a:endParaRPr>
          </a:p>
          <a:p>
            <a:pPr algn="ctr"/>
            <a:r>
              <a:rPr lang="en-GB" sz="1800" dirty="0">
                <a:solidFill>
                  <a:srgbClr val="000000"/>
                </a:solidFill>
                <a:latin typeface="CCW Cursive Writing 1" panose="03050602040000000000" pitchFamily="66" charset="0"/>
              </a:rPr>
              <a:t>Use the login - march20</a:t>
            </a:r>
          </a:p>
          <a:p>
            <a:pPr algn="ctr"/>
            <a:r>
              <a:rPr lang="en-GB" sz="1800" dirty="0">
                <a:solidFill>
                  <a:srgbClr val="000000"/>
                </a:solidFill>
                <a:latin typeface="CCW Cursive Writing 1" panose="03050602040000000000" pitchFamily="66" charset="0"/>
              </a:rPr>
              <a:t>password – home</a:t>
            </a:r>
          </a:p>
          <a:p>
            <a:pPr algn="ctr"/>
            <a:endParaRPr lang="en-GB" dirty="0">
              <a:solidFill>
                <a:srgbClr val="000000"/>
              </a:solidFill>
              <a:latin typeface="CCW Cursive Writing 1" panose="03050602040000000000" pitchFamily="66" charset="0"/>
            </a:endParaRPr>
          </a:p>
          <a:p>
            <a:pPr algn="ctr"/>
            <a:endParaRPr lang="en-GB" sz="1800" dirty="0">
              <a:solidFill>
                <a:srgbClr val="000000"/>
              </a:solidFill>
              <a:latin typeface="CCW Cursive Writing 1" panose="03050602040000000000" pitchFamily="66" charset="0"/>
            </a:endParaRPr>
          </a:p>
          <a:p>
            <a:pPr algn="ctr"/>
            <a:endParaRPr lang="en-GB" dirty="0">
              <a:solidFill>
                <a:srgbClr val="000000"/>
              </a:solidFill>
              <a:latin typeface="CCW Cursive Writing 1" panose="03050602040000000000" pitchFamily="66" charset="0"/>
            </a:endParaRPr>
          </a:p>
          <a:p>
            <a:pPr algn="ctr"/>
            <a:endParaRPr lang="en-GB" sz="1800" dirty="0">
              <a:solidFill>
                <a:srgbClr val="000000"/>
              </a:solidFill>
              <a:latin typeface="CCW Cursive Writing 1" panose="03050602040000000000" pitchFamily="66" charset="0"/>
            </a:endParaRPr>
          </a:p>
          <a:p>
            <a:pPr algn="ctr"/>
            <a:endParaRPr lang="en-GB" dirty="0">
              <a:solidFill>
                <a:srgbClr val="000000"/>
              </a:solidFill>
              <a:latin typeface="CCW Cursive Writing 1" panose="03050602040000000000" pitchFamily="66" charset="0"/>
            </a:endParaRPr>
          </a:p>
          <a:p>
            <a:pPr algn="ctr"/>
            <a:endParaRPr lang="en-GB" sz="1800" dirty="0">
              <a:solidFill>
                <a:srgbClr val="000000"/>
              </a:solidFill>
              <a:latin typeface="CCW Cursive Writing 1" panose="03050602040000000000" pitchFamily="66" charset="0"/>
            </a:endParaRPr>
          </a:p>
          <a:p>
            <a:pPr algn="ctr"/>
            <a:r>
              <a:rPr lang="en-GB" sz="1600" dirty="0">
                <a:solidFill>
                  <a:srgbClr val="00B050"/>
                </a:solidFill>
                <a:latin typeface="CCW Cursive Writing 1" panose="03050602040000000000" pitchFamily="66" charset="0"/>
              </a:rPr>
              <a:t>I have suggested some games to play on Phonics Play after each lesson.</a:t>
            </a:r>
          </a:p>
          <a:p>
            <a:pPr algn="ctr"/>
            <a:r>
              <a:rPr lang="en-GB" sz="1600" dirty="0">
                <a:solidFill>
                  <a:srgbClr val="00B050"/>
                </a:solidFill>
                <a:latin typeface="CCW Cursive Writing 1" panose="03050602040000000000" pitchFamily="66" charset="0"/>
              </a:rPr>
              <a:t>However, there are many to explore!</a:t>
            </a:r>
          </a:p>
          <a:p>
            <a:pPr algn="ctr"/>
            <a:r>
              <a:rPr lang="en-GB" sz="1600" dirty="0">
                <a:solidFill>
                  <a:srgbClr val="00B050"/>
                </a:solidFill>
                <a:latin typeface="CCW Cursive Writing 1" panose="03050602040000000000" pitchFamily="66" charset="0"/>
              </a:rPr>
              <a:t>Please feel free to explore and play as many as you like. Please keep to your child’s phase and either click on the sounds they are learning that day or week, or revise all sounds for that phase.</a:t>
            </a:r>
          </a:p>
          <a:p>
            <a:pPr algn="ctr"/>
            <a:endParaRPr lang="en-GB" sz="1800" dirty="0">
              <a:solidFill>
                <a:srgbClr val="000000"/>
              </a:solidFill>
              <a:latin typeface="CCW Cursive Writing 1" panose="03050602040000000000" pitchFamily="66" charset="0"/>
            </a:endParaRPr>
          </a:p>
        </p:txBody>
      </p:sp>
      <p:sp>
        <p:nvSpPr>
          <p:cNvPr id="9" name="TextBox 8">
            <a:extLst>
              <a:ext uri="{FF2B5EF4-FFF2-40B4-BE49-F238E27FC236}">
                <a16:creationId xmlns:a16="http://schemas.microsoft.com/office/drawing/2014/main" id="{DFD10470-D460-4528-9248-BF7EE0E1212A}"/>
              </a:ext>
            </a:extLst>
          </p:cNvPr>
          <p:cNvSpPr txBox="1"/>
          <p:nvPr/>
        </p:nvSpPr>
        <p:spPr>
          <a:xfrm rot="10800000" flipV="1">
            <a:off x="1192696" y="3893978"/>
            <a:ext cx="9110867" cy="646331"/>
          </a:xfrm>
          <a:prstGeom prst="rect">
            <a:avLst/>
          </a:prstGeom>
          <a:noFill/>
        </p:spPr>
        <p:txBody>
          <a:bodyPr wrap="square">
            <a:spAutoFit/>
          </a:bodyPr>
          <a:lstStyle/>
          <a:p>
            <a:r>
              <a:rPr lang="en-GB" sz="1800" dirty="0">
                <a:solidFill>
                  <a:srgbClr val="000000"/>
                </a:solidFill>
                <a:hlinkClick r:id="rId2"/>
              </a:rPr>
              <a:t>https://www.phonicsplay.co.uk/</a:t>
            </a:r>
            <a:endParaRPr lang="en-GB" sz="1800" dirty="0">
              <a:solidFill>
                <a:srgbClr val="000000"/>
              </a:solidFill>
            </a:endParaRPr>
          </a:p>
          <a:p>
            <a:endParaRPr lang="en-GB" sz="1800" dirty="0">
              <a:solidFill>
                <a:srgbClr val="000000"/>
              </a:solidFill>
            </a:endParaRPr>
          </a:p>
        </p:txBody>
      </p:sp>
    </p:spTree>
    <p:extLst>
      <p:ext uri="{BB962C8B-B14F-4D97-AF65-F5344CB8AC3E}">
        <p14:creationId xmlns:p14="http://schemas.microsoft.com/office/powerpoint/2010/main" val="7426273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60C0332-5FD8-4B57-BEE3-766FF734AD87}"/>
              </a:ext>
            </a:extLst>
          </p:cNvPr>
          <p:cNvSpPr txBox="1"/>
          <p:nvPr/>
        </p:nvSpPr>
        <p:spPr>
          <a:xfrm>
            <a:off x="463826" y="437322"/>
            <a:ext cx="11105322" cy="6647974"/>
          </a:xfrm>
          <a:prstGeom prst="rect">
            <a:avLst/>
          </a:prstGeom>
          <a:noFill/>
        </p:spPr>
        <p:txBody>
          <a:bodyPr wrap="square">
            <a:spAutoFit/>
          </a:bodyPr>
          <a:lstStyle/>
          <a:p>
            <a:pPr algn="ctr"/>
            <a:r>
              <a:rPr lang="en-GB" sz="1600" dirty="0">
                <a:solidFill>
                  <a:srgbClr val="FF00FF"/>
                </a:solidFill>
                <a:latin typeface="CCW Cursive Writing 1" panose="03050602040000000000" pitchFamily="66" charset="0"/>
              </a:rPr>
              <a:t>Please only follow the lessons for the phonics group that your child is in.</a:t>
            </a:r>
          </a:p>
          <a:p>
            <a:pPr algn="ctr"/>
            <a:endParaRPr lang="en-GB" sz="1600" dirty="0">
              <a:solidFill>
                <a:srgbClr val="FF0000"/>
              </a:solidFill>
              <a:latin typeface="CCW Cursive Writing 1" panose="03050602040000000000" pitchFamily="66" charset="0"/>
            </a:endParaRPr>
          </a:p>
          <a:p>
            <a:pPr algn="ctr"/>
            <a:r>
              <a:rPr lang="en-GB" sz="1600" dirty="0">
                <a:solidFill>
                  <a:srgbClr val="0070C0"/>
                </a:solidFill>
                <a:latin typeface="CCW Cursive Writing 1" panose="03050602040000000000" pitchFamily="66" charset="0"/>
              </a:rPr>
              <a:t>They will know which teacher they have for phonics.</a:t>
            </a:r>
          </a:p>
          <a:p>
            <a:pPr algn="ctr"/>
            <a:r>
              <a:rPr lang="en-GB" sz="1600" dirty="0">
                <a:solidFill>
                  <a:srgbClr val="0070C0"/>
                </a:solidFill>
                <a:latin typeface="CCW Cursive Writing 1" panose="03050602040000000000" pitchFamily="66" charset="0"/>
              </a:rPr>
              <a:t> If you are unsure, please email me (Mrs Rhodes) and I will let you know.</a:t>
            </a:r>
          </a:p>
          <a:p>
            <a:pPr algn="ctr"/>
            <a:endParaRPr lang="en-GB" sz="1600" dirty="0">
              <a:solidFill>
                <a:srgbClr val="FF0000"/>
              </a:solidFill>
              <a:latin typeface="CCW Cursive Writing 1" panose="03050602040000000000" pitchFamily="66" charset="0"/>
            </a:endParaRPr>
          </a:p>
          <a:p>
            <a:pPr algn="ctr"/>
            <a:r>
              <a:rPr lang="en-GB" sz="1600" dirty="0">
                <a:solidFill>
                  <a:srgbClr val="FF0000"/>
                </a:solidFill>
                <a:latin typeface="CCW Cursive Writing 1" panose="03050602040000000000" pitchFamily="66" charset="0"/>
              </a:rPr>
              <a:t>I realise that the phonics set for week 3 was very easy for many children. This was because it was simply a revision of tricky words.</a:t>
            </a:r>
          </a:p>
          <a:p>
            <a:pPr algn="ctr"/>
            <a:endParaRPr lang="en-GB" sz="1600" dirty="0">
              <a:solidFill>
                <a:srgbClr val="FF0000"/>
              </a:solidFill>
              <a:latin typeface="CCW Cursive Writing 1" panose="03050602040000000000" pitchFamily="66" charset="0"/>
            </a:endParaRPr>
          </a:p>
          <a:p>
            <a:pPr algn="ctr"/>
            <a:r>
              <a:rPr lang="en-GB" sz="1600" dirty="0">
                <a:solidFill>
                  <a:srgbClr val="00B050"/>
                </a:solidFill>
                <a:latin typeface="CCW Cursive Writing 1" panose="03050602040000000000" pitchFamily="66" charset="0"/>
              </a:rPr>
              <a:t>Now, as we are getting back into teaching the next sounds in each phase, it is important that every child continues to follow their phase lessons. If they jump ahead, they will miss out on specific sounds taught to each individual phase.</a:t>
            </a:r>
          </a:p>
          <a:p>
            <a:pPr algn="ctr"/>
            <a:endParaRPr lang="en-GB" sz="1600" dirty="0">
              <a:solidFill>
                <a:srgbClr val="FF0000"/>
              </a:solidFill>
              <a:latin typeface="CCW Cursive Writing 1" panose="03050602040000000000" pitchFamily="66" charset="0"/>
            </a:endParaRPr>
          </a:p>
          <a:p>
            <a:pPr algn="ctr"/>
            <a:r>
              <a:rPr lang="en-GB" sz="1600" dirty="0">
                <a:solidFill>
                  <a:srgbClr val="FFC000"/>
                </a:solidFill>
                <a:latin typeface="CCW Cursive Writing 1" panose="03050602040000000000" pitchFamily="66" charset="0"/>
              </a:rPr>
              <a:t>The teachers knew where each child was at, prior to lockdown, and had being assessing their progress. </a:t>
            </a:r>
          </a:p>
          <a:p>
            <a:pPr algn="ctr"/>
            <a:endParaRPr lang="en-GB" sz="1600" dirty="0">
              <a:solidFill>
                <a:srgbClr val="FF0000"/>
              </a:solidFill>
              <a:latin typeface="CCW Cursive Writing 1" panose="03050602040000000000" pitchFamily="66" charset="0"/>
            </a:endParaRPr>
          </a:p>
          <a:p>
            <a:pPr algn="ctr"/>
            <a:r>
              <a:rPr lang="en-GB" sz="1600" dirty="0">
                <a:solidFill>
                  <a:srgbClr val="00B0F0"/>
                </a:solidFill>
                <a:latin typeface="CCW Cursive Writing 1" panose="03050602040000000000" pitchFamily="66" charset="0"/>
              </a:rPr>
              <a:t>Once back in school, we again, will assess each individual child’s progress and move them into new groups if appropriate.</a:t>
            </a:r>
          </a:p>
          <a:p>
            <a:pPr algn="ctr"/>
            <a:endParaRPr lang="en-GB" sz="1600" dirty="0">
              <a:solidFill>
                <a:srgbClr val="00B0F0"/>
              </a:solidFill>
              <a:latin typeface="CCW Cursive Writing 1" panose="03050602040000000000" pitchFamily="66" charset="0"/>
            </a:endParaRPr>
          </a:p>
          <a:p>
            <a:pPr algn="ctr"/>
            <a:r>
              <a:rPr lang="en-GB" sz="1600" dirty="0">
                <a:solidFill>
                  <a:srgbClr val="7030A0"/>
                </a:solidFill>
                <a:latin typeface="CCW Cursive Writing 1" panose="03050602040000000000" pitchFamily="66" charset="0"/>
              </a:rPr>
              <a:t>Thank you for your support.</a:t>
            </a:r>
          </a:p>
          <a:p>
            <a:pPr algn="ctr"/>
            <a:r>
              <a:rPr lang="en-GB" sz="1600" dirty="0">
                <a:solidFill>
                  <a:srgbClr val="7030A0"/>
                </a:solidFill>
                <a:latin typeface="CCW Cursive Writing 1" panose="03050602040000000000" pitchFamily="66" charset="0"/>
              </a:rPr>
              <a:t>Mrs Rhodes</a:t>
            </a:r>
          </a:p>
          <a:p>
            <a:pPr algn="ctr"/>
            <a:r>
              <a:rPr lang="en-GB" dirty="0">
                <a:solidFill>
                  <a:srgbClr val="00B0F0"/>
                </a:solidFill>
                <a:latin typeface="CCW Cursive Writing 1" panose="03050602040000000000" pitchFamily="66" charset="0"/>
              </a:rPr>
              <a:t> </a:t>
            </a:r>
          </a:p>
          <a:p>
            <a:pPr algn="ctr"/>
            <a:endParaRPr lang="en-GB" sz="2400" dirty="0">
              <a:solidFill>
                <a:srgbClr val="FF0000"/>
              </a:solidFill>
              <a:latin typeface="CCW Cursive Writing 1" panose="03050602040000000000" pitchFamily="66" charset="0"/>
            </a:endParaRPr>
          </a:p>
        </p:txBody>
      </p:sp>
    </p:spTree>
    <p:extLst>
      <p:ext uri="{BB962C8B-B14F-4D97-AF65-F5344CB8AC3E}">
        <p14:creationId xmlns:p14="http://schemas.microsoft.com/office/powerpoint/2010/main" val="4868911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1ED600B-79D6-4318-80DB-2BF201E6E5CB}"/>
              </a:ext>
            </a:extLst>
          </p:cNvPr>
          <p:cNvSpPr txBox="1"/>
          <p:nvPr/>
        </p:nvSpPr>
        <p:spPr>
          <a:xfrm>
            <a:off x="-106015" y="330587"/>
            <a:ext cx="11714920" cy="3600986"/>
          </a:xfrm>
          <a:prstGeom prst="rect">
            <a:avLst/>
          </a:prstGeom>
          <a:noFill/>
        </p:spPr>
        <p:txBody>
          <a:bodyPr wrap="square">
            <a:spAutoFit/>
          </a:bodyPr>
          <a:lstStyle/>
          <a:p>
            <a:pPr algn="ctr"/>
            <a:r>
              <a:rPr lang="en-GB" sz="4400" dirty="0">
                <a:solidFill>
                  <a:srgbClr val="FF0000"/>
                </a:solidFill>
                <a:latin typeface="CCW Cursive Writing 1" panose="03050602040000000000" pitchFamily="66" charset="0"/>
              </a:rPr>
              <a:t>Monday</a:t>
            </a:r>
          </a:p>
          <a:p>
            <a:pPr algn="ctr"/>
            <a:endParaRPr lang="en-GB" sz="4400" dirty="0">
              <a:solidFill>
                <a:srgbClr val="FF0000"/>
              </a:solidFill>
              <a:latin typeface="CCW Cursive Writing 1" panose="03050602040000000000" pitchFamily="66" charset="0"/>
            </a:endParaRPr>
          </a:p>
          <a:p>
            <a:pPr algn="ctr"/>
            <a:r>
              <a:rPr lang="en-GB" sz="1800" dirty="0">
                <a:solidFill>
                  <a:srgbClr val="000000"/>
                </a:solidFill>
                <a:latin typeface="CCW Cursive Writing 1" panose="03050602040000000000" pitchFamily="66" charset="0"/>
              </a:rPr>
              <a:t> Play Flash Card Speed Trial and Flash Card Time Challenge.</a:t>
            </a:r>
          </a:p>
          <a:p>
            <a:pPr algn="ctr"/>
            <a:r>
              <a:rPr lang="en-GB" sz="1800" dirty="0">
                <a:solidFill>
                  <a:srgbClr val="000000"/>
                </a:solidFill>
                <a:latin typeface="CCW Cursive Writing 1" panose="03050602040000000000" pitchFamily="66" charset="0"/>
              </a:rPr>
              <a:t>Choose phases 2 and 3.</a:t>
            </a:r>
          </a:p>
          <a:p>
            <a:pPr algn="ctr"/>
            <a:endParaRPr lang="en-GB" sz="1800" dirty="0">
              <a:solidFill>
                <a:srgbClr val="000000"/>
              </a:solidFill>
              <a:latin typeface="CCW Cursive Writing 1" panose="03050602040000000000" pitchFamily="66" charset="0"/>
            </a:endParaRPr>
          </a:p>
          <a:p>
            <a:pPr algn="ctr"/>
            <a:r>
              <a:rPr lang="en-GB" dirty="0">
                <a:solidFill>
                  <a:srgbClr val="000000"/>
                </a:solidFill>
                <a:latin typeface="CCW Cursive Writing 1" panose="03050602040000000000" pitchFamily="66" charset="0"/>
              </a:rPr>
              <a:t> Now p</a:t>
            </a:r>
            <a:r>
              <a:rPr lang="en-GB" sz="1800" dirty="0">
                <a:solidFill>
                  <a:srgbClr val="000000"/>
                </a:solidFill>
                <a:latin typeface="CCW Cursive Writing 1" panose="03050602040000000000" pitchFamily="66" charset="0"/>
              </a:rPr>
              <a:t>ractice these words .Say them out loud.</a:t>
            </a:r>
          </a:p>
          <a:p>
            <a:pPr algn="ctr"/>
            <a:r>
              <a:rPr lang="en-GB" dirty="0">
                <a:solidFill>
                  <a:srgbClr val="000000"/>
                </a:solidFill>
                <a:latin typeface="CCW Cursive Writing 1" panose="03050602040000000000" pitchFamily="66" charset="0"/>
              </a:rPr>
              <a:t>Sound talk each sound using your fingers. </a:t>
            </a:r>
          </a:p>
          <a:p>
            <a:pPr algn="ctr"/>
            <a:endParaRPr lang="en-GB" dirty="0">
              <a:solidFill>
                <a:srgbClr val="FF00FF"/>
              </a:solidFill>
              <a:latin typeface="CCW Cursive Writing 1" panose="03050602040000000000" pitchFamily="66" charset="0"/>
            </a:endParaRPr>
          </a:p>
          <a:p>
            <a:pPr algn="ctr"/>
            <a:r>
              <a:rPr lang="en-GB" sz="3200" dirty="0" err="1">
                <a:solidFill>
                  <a:srgbClr val="FF00FF"/>
                </a:solidFill>
                <a:latin typeface="CCW Cursive Writing 1" panose="03050602040000000000" pitchFamily="66" charset="0"/>
              </a:rPr>
              <a:t>Eg</a:t>
            </a:r>
            <a:r>
              <a:rPr lang="en-GB" sz="3200" dirty="0">
                <a:solidFill>
                  <a:srgbClr val="FF00FF"/>
                </a:solidFill>
                <a:latin typeface="CCW Cursive Writing 1" panose="03050602040000000000" pitchFamily="66" charset="0"/>
              </a:rPr>
              <a:t>    s     p     o    t</a:t>
            </a:r>
          </a:p>
        </p:txBody>
      </p:sp>
      <p:sp>
        <p:nvSpPr>
          <p:cNvPr id="5" name="TextBox 4">
            <a:extLst>
              <a:ext uri="{FF2B5EF4-FFF2-40B4-BE49-F238E27FC236}">
                <a16:creationId xmlns:a16="http://schemas.microsoft.com/office/drawing/2014/main" id="{173D1294-2768-4821-BA22-4044A21AC044}"/>
              </a:ext>
            </a:extLst>
          </p:cNvPr>
          <p:cNvSpPr txBox="1"/>
          <p:nvPr/>
        </p:nvSpPr>
        <p:spPr>
          <a:xfrm rot="10800000" flipV="1">
            <a:off x="622852" y="3818981"/>
            <a:ext cx="10986052" cy="2739211"/>
          </a:xfrm>
          <a:prstGeom prst="rect">
            <a:avLst/>
          </a:prstGeom>
          <a:noFill/>
        </p:spPr>
        <p:txBody>
          <a:bodyPr wrap="square">
            <a:spAutoFit/>
          </a:bodyPr>
          <a:lstStyle/>
          <a:p>
            <a:pPr algn="ctr"/>
            <a:r>
              <a:rPr lang="en-GB" sz="2800" dirty="0">
                <a:solidFill>
                  <a:srgbClr val="3CB371"/>
                </a:solidFill>
                <a:latin typeface="CCW Cursive Writing 1" panose="03050602040000000000" pitchFamily="66" charset="0"/>
              </a:rPr>
              <a:t> spot    step     stop    skip    trip</a:t>
            </a:r>
          </a:p>
          <a:p>
            <a:pPr algn="ctr"/>
            <a:endParaRPr lang="en-GB" sz="2800" dirty="0">
              <a:solidFill>
                <a:srgbClr val="3CB371"/>
              </a:solidFill>
              <a:latin typeface="CCW Cursive Writing 1" panose="03050602040000000000" pitchFamily="66" charset="0"/>
            </a:endParaRPr>
          </a:p>
          <a:p>
            <a:pPr algn="ctr"/>
            <a:r>
              <a:rPr lang="en-GB" sz="2800" dirty="0">
                <a:solidFill>
                  <a:srgbClr val="3CB371"/>
                </a:solidFill>
                <a:latin typeface="CCW Cursive Writing 1" panose="03050602040000000000" pitchFamily="66" charset="0"/>
              </a:rPr>
              <a:t>plan     from     frog    twin    swim</a:t>
            </a:r>
          </a:p>
          <a:p>
            <a:pPr algn="ctr"/>
            <a:r>
              <a:rPr lang="en-GB" sz="2800" dirty="0">
                <a:solidFill>
                  <a:srgbClr val="3CB371"/>
                </a:solidFill>
                <a:latin typeface="CCW Cursive Writing 1" panose="03050602040000000000" pitchFamily="66" charset="0"/>
              </a:rPr>
              <a:t>    </a:t>
            </a:r>
          </a:p>
          <a:p>
            <a:pPr algn="ctr"/>
            <a:r>
              <a:rPr lang="en-GB" sz="1600" dirty="0">
                <a:solidFill>
                  <a:srgbClr val="000000"/>
                </a:solidFill>
                <a:latin typeface="CCW Cursive Writing 1" panose="03050602040000000000" pitchFamily="66" charset="0"/>
              </a:rPr>
              <a:t>Some words will be real words and some words are alien (not real) words.</a:t>
            </a:r>
          </a:p>
          <a:p>
            <a:pPr algn="ctr"/>
            <a:endParaRPr lang="en-GB" sz="2800" dirty="0">
              <a:solidFill>
                <a:srgbClr val="3CB371"/>
              </a:solidFill>
              <a:latin typeface="CCW Cursive Writing 1" panose="03050602040000000000" pitchFamily="66" charset="0"/>
            </a:endParaRPr>
          </a:p>
        </p:txBody>
      </p:sp>
    </p:spTree>
    <p:extLst>
      <p:ext uri="{BB962C8B-B14F-4D97-AF65-F5344CB8AC3E}">
        <p14:creationId xmlns:p14="http://schemas.microsoft.com/office/powerpoint/2010/main" val="30116762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8640A67-BE43-42A5-B927-DB8D118ECE93}"/>
              </a:ext>
            </a:extLst>
          </p:cNvPr>
          <p:cNvSpPr txBox="1"/>
          <p:nvPr/>
        </p:nvSpPr>
        <p:spPr>
          <a:xfrm>
            <a:off x="159025" y="556590"/>
            <a:ext cx="12032975" cy="4185761"/>
          </a:xfrm>
          <a:prstGeom prst="rect">
            <a:avLst/>
          </a:prstGeom>
          <a:noFill/>
        </p:spPr>
        <p:txBody>
          <a:bodyPr wrap="square">
            <a:spAutoFit/>
          </a:bodyPr>
          <a:lstStyle/>
          <a:p>
            <a:pPr algn="ctr"/>
            <a:r>
              <a:rPr lang="en-GB" sz="1400" dirty="0">
                <a:solidFill>
                  <a:srgbClr val="000000"/>
                </a:solidFill>
                <a:latin typeface="CCW Cursive Writing 1" panose="03050602040000000000" pitchFamily="66" charset="0"/>
              </a:rPr>
              <a:t>Read these sentences out loud.</a:t>
            </a:r>
          </a:p>
          <a:p>
            <a:pPr algn="ctr"/>
            <a:r>
              <a:rPr lang="en-GB" sz="1400" dirty="0">
                <a:solidFill>
                  <a:srgbClr val="000000"/>
                </a:solidFill>
                <a:latin typeface="CCW Cursive Writing 1" panose="03050602040000000000" pitchFamily="66" charset="0"/>
              </a:rPr>
              <a:t>Then practice writing one of these sentences on your white board.</a:t>
            </a:r>
          </a:p>
          <a:p>
            <a:pPr algn="ctr"/>
            <a:endParaRPr lang="en-GB" sz="1100" dirty="0">
              <a:solidFill>
                <a:srgbClr val="000000"/>
              </a:solidFill>
              <a:latin typeface="CCW Cursive Writing 1" panose="03050602040000000000" pitchFamily="66" charset="0"/>
            </a:endParaRPr>
          </a:p>
          <a:p>
            <a:pPr algn="ctr"/>
            <a:r>
              <a:rPr lang="en-GB" sz="1100" dirty="0">
                <a:solidFill>
                  <a:srgbClr val="000000"/>
                </a:solidFill>
                <a:latin typeface="CCW Cursive Writing 1" panose="03050602040000000000" pitchFamily="66" charset="0"/>
              </a:rPr>
              <a:t>.</a:t>
            </a:r>
          </a:p>
          <a:p>
            <a:pPr algn="ctr"/>
            <a:r>
              <a:rPr lang="en-GB" sz="2800" dirty="0">
                <a:solidFill>
                  <a:srgbClr val="FF0000"/>
                </a:solidFill>
                <a:latin typeface="CCW Cursive Writing 1" panose="03050602040000000000" pitchFamily="66" charset="0"/>
              </a:rPr>
              <a:t>Can I plan a trip to the moon?</a:t>
            </a:r>
          </a:p>
          <a:p>
            <a:pPr algn="ctr"/>
            <a:endParaRPr lang="en-GB" sz="2800" dirty="0">
              <a:solidFill>
                <a:srgbClr val="FF0000"/>
              </a:solidFill>
              <a:latin typeface="CCW Cursive Writing 1" panose="03050602040000000000" pitchFamily="66" charset="0"/>
            </a:endParaRPr>
          </a:p>
          <a:p>
            <a:pPr algn="ctr"/>
            <a:r>
              <a:rPr lang="en-GB" sz="2800" dirty="0">
                <a:solidFill>
                  <a:srgbClr val="FF0000"/>
                </a:solidFill>
                <a:latin typeface="CCW Cursive Writing 1" panose="03050602040000000000" pitchFamily="66" charset="0"/>
              </a:rPr>
              <a:t>  </a:t>
            </a:r>
            <a:r>
              <a:rPr lang="en-GB" sz="2800" dirty="0">
                <a:solidFill>
                  <a:srgbClr val="0070C0"/>
                </a:solidFill>
                <a:latin typeface="CCW Cursive Writing 1" panose="03050602040000000000" pitchFamily="66" charset="0"/>
              </a:rPr>
              <a:t>Help! Can you grab the green frog for me?</a:t>
            </a:r>
          </a:p>
          <a:p>
            <a:pPr algn="ctr"/>
            <a:endParaRPr lang="en-GB" sz="2800" dirty="0">
              <a:solidFill>
                <a:srgbClr val="FF0000"/>
              </a:solidFill>
              <a:latin typeface="CCW Cursive Writing 1" panose="03050602040000000000" pitchFamily="66" charset="0"/>
            </a:endParaRPr>
          </a:p>
          <a:p>
            <a:pPr algn="ctr"/>
            <a:r>
              <a:rPr lang="en-GB" sz="2800" dirty="0">
                <a:solidFill>
                  <a:srgbClr val="FF0000"/>
                </a:solidFill>
                <a:latin typeface="CCW Cursive Writing 1" panose="03050602040000000000" pitchFamily="66" charset="0"/>
              </a:rPr>
              <a:t>Will a clown put on a green wig or stick with his brown hair?</a:t>
            </a:r>
          </a:p>
          <a:p>
            <a:pPr algn="ctr"/>
            <a:endParaRPr lang="en-GB" sz="2000" dirty="0">
              <a:solidFill>
                <a:srgbClr val="800080"/>
              </a:solidFill>
              <a:latin typeface="CCW Cursive Writing 1" panose="03050602040000000000" pitchFamily="66" charset="0"/>
            </a:endParaRPr>
          </a:p>
        </p:txBody>
      </p:sp>
      <p:sp>
        <p:nvSpPr>
          <p:cNvPr id="7" name="TextBox 6">
            <a:extLst>
              <a:ext uri="{FF2B5EF4-FFF2-40B4-BE49-F238E27FC236}">
                <a16:creationId xmlns:a16="http://schemas.microsoft.com/office/drawing/2014/main" id="{ED80898C-33DB-4305-9295-4EFC80890A45}"/>
              </a:ext>
            </a:extLst>
          </p:cNvPr>
          <p:cNvSpPr txBox="1"/>
          <p:nvPr/>
        </p:nvSpPr>
        <p:spPr>
          <a:xfrm rot="10800000" flipV="1">
            <a:off x="1258957" y="4537610"/>
            <a:ext cx="8746434" cy="1477328"/>
          </a:xfrm>
          <a:prstGeom prst="rect">
            <a:avLst/>
          </a:prstGeom>
          <a:noFill/>
        </p:spPr>
        <p:txBody>
          <a:bodyPr wrap="square">
            <a:spAutoFit/>
          </a:bodyPr>
          <a:lstStyle/>
          <a:p>
            <a:pPr algn="ctr"/>
            <a:r>
              <a:rPr lang="en-GB" sz="1800" dirty="0">
                <a:solidFill>
                  <a:srgbClr val="000000"/>
                </a:solidFill>
                <a:latin typeface="CCW Cursive Writing 1" panose="03050602040000000000" pitchFamily="66" charset="0"/>
              </a:rPr>
              <a:t>Now play Picnic on Pluto.</a:t>
            </a:r>
          </a:p>
          <a:p>
            <a:pPr algn="ctr"/>
            <a:r>
              <a:rPr lang="en-GB" sz="1800" dirty="0">
                <a:solidFill>
                  <a:srgbClr val="000000"/>
                </a:solidFill>
                <a:latin typeface="CCW Cursive Writing 1" panose="03050602040000000000" pitchFamily="66" charset="0"/>
              </a:rPr>
              <a:t>Click on the game, click on phase 4, click on start,</a:t>
            </a:r>
          </a:p>
          <a:p>
            <a:pPr algn="ctr"/>
            <a:r>
              <a:rPr lang="en-GB" sz="1800" dirty="0">
                <a:solidFill>
                  <a:srgbClr val="000000"/>
                </a:solidFill>
                <a:latin typeface="CCW Cursive Writing 1" panose="03050602040000000000" pitchFamily="66" charset="0"/>
              </a:rPr>
              <a:t>click on phase 4 </a:t>
            </a:r>
          </a:p>
          <a:p>
            <a:pPr algn="ctr"/>
            <a:r>
              <a:rPr lang="en-GB" sz="1800" dirty="0">
                <a:solidFill>
                  <a:srgbClr val="000000"/>
                </a:solidFill>
                <a:latin typeface="CCW Cursive Writing 1" panose="03050602040000000000" pitchFamily="66" charset="0"/>
              </a:rPr>
              <a:t>Play the game.</a:t>
            </a:r>
          </a:p>
        </p:txBody>
      </p:sp>
    </p:spTree>
    <p:extLst>
      <p:ext uri="{BB962C8B-B14F-4D97-AF65-F5344CB8AC3E}">
        <p14:creationId xmlns:p14="http://schemas.microsoft.com/office/powerpoint/2010/main" val="32570055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FE5E80D-1BBB-4701-AFA3-76AEF4EB85C7}"/>
              </a:ext>
            </a:extLst>
          </p:cNvPr>
          <p:cNvSpPr txBox="1"/>
          <p:nvPr/>
        </p:nvSpPr>
        <p:spPr>
          <a:xfrm>
            <a:off x="1060174" y="675861"/>
            <a:ext cx="8083826" cy="769441"/>
          </a:xfrm>
          <a:prstGeom prst="rect">
            <a:avLst/>
          </a:prstGeom>
          <a:noFill/>
        </p:spPr>
        <p:txBody>
          <a:bodyPr wrap="square">
            <a:spAutoFit/>
          </a:bodyPr>
          <a:lstStyle/>
          <a:p>
            <a:pPr algn="ctr"/>
            <a:r>
              <a:rPr lang="en-GB" sz="4400" dirty="0">
                <a:solidFill>
                  <a:srgbClr val="FF0000"/>
                </a:solidFill>
                <a:latin typeface="CCW Cursive Writing 1" panose="03050602040000000000" pitchFamily="66" charset="0"/>
              </a:rPr>
              <a:t>Tuesday</a:t>
            </a:r>
          </a:p>
        </p:txBody>
      </p:sp>
      <p:sp>
        <p:nvSpPr>
          <p:cNvPr id="5" name="TextBox 4">
            <a:extLst>
              <a:ext uri="{FF2B5EF4-FFF2-40B4-BE49-F238E27FC236}">
                <a16:creationId xmlns:a16="http://schemas.microsoft.com/office/drawing/2014/main" id="{086EC7B5-FD1A-454D-84F7-0281ED2735B2}"/>
              </a:ext>
            </a:extLst>
          </p:cNvPr>
          <p:cNvSpPr txBox="1"/>
          <p:nvPr/>
        </p:nvSpPr>
        <p:spPr>
          <a:xfrm>
            <a:off x="768625" y="1736035"/>
            <a:ext cx="11039061" cy="1754326"/>
          </a:xfrm>
          <a:prstGeom prst="rect">
            <a:avLst/>
          </a:prstGeom>
          <a:noFill/>
        </p:spPr>
        <p:txBody>
          <a:bodyPr wrap="square">
            <a:spAutoFit/>
          </a:bodyPr>
          <a:lstStyle/>
          <a:p>
            <a:pPr algn="ctr"/>
            <a:r>
              <a:rPr lang="en-GB" sz="1800" dirty="0">
                <a:solidFill>
                  <a:srgbClr val="000000"/>
                </a:solidFill>
                <a:latin typeface="CCW Cursive Writing 1" panose="03050602040000000000" pitchFamily="66" charset="0"/>
              </a:rPr>
              <a:t>Play Flash Card Speed Trial and Flash Card Time Challenge.</a:t>
            </a:r>
          </a:p>
          <a:p>
            <a:pPr algn="ctr"/>
            <a:r>
              <a:rPr lang="en-GB" sz="1800" dirty="0">
                <a:solidFill>
                  <a:srgbClr val="000000"/>
                </a:solidFill>
                <a:latin typeface="CCW Cursive Writing 1" panose="03050602040000000000" pitchFamily="66" charset="0"/>
              </a:rPr>
              <a:t>Choose phases 2 and 3.</a:t>
            </a:r>
          </a:p>
          <a:p>
            <a:pPr algn="ctr"/>
            <a:endParaRPr lang="en-GB" sz="1800" dirty="0">
              <a:solidFill>
                <a:srgbClr val="000000"/>
              </a:solidFill>
              <a:latin typeface="CCW Cursive Writing 1" panose="03050602040000000000" pitchFamily="66" charset="0"/>
            </a:endParaRPr>
          </a:p>
          <a:p>
            <a:r>
              <a:rPr lang="en-GB" sz="1800" dirty="0">
                <a:solidFill>
                  <a:srgbClr val="000000"/>
                </a:solidFill>
                <a:latin typeface="CCW Cursive Writing 1" panose="03050602040000000000" pitchFamily="66" charset="0"/>
              </a:rPr>
              <a:t>Practice these words.</a:t>
            </a:r>
          </a:p>
          <a:p>
            <a:r>
              <a:rPr lang="en-GB" sz="1800" dirty="0">
                <a:solidFill>
                  <a:srgbClr val="000000"/>
                </a:solidFill>
                <a:latin typeface="CCW Cursive Writing 1" panose="03050602040000000000" pitchFamily="66" charset="0"/>
              </a:rPr>
              <a:t>Say them out loud.</a:t>
            </a:r>
          </a:p>
          <a:p>
            <a:r>
              <a:rPr lang="en-GB" sz="1800" dirty="0">
                <a:solidFill>
                  <a:srgbClr val="000000"/>
                </a:solidFill>
                <a:latin typeface="CCW Cursive Writing 1" panose="03050602040000000000" pitchFamily="66" charset="0"/>
              </a:rPr>
              <a:t>Practice writing them on your white board.</a:t>
            </a:r>
          </a:p>
        </p:txBody>
      </p:sp>
      <p:sp>
        <p:nvSpPr>
          <p:cNvPr id="7" name="TextBox 6">
            <a:extLst>
              <a:ext uri="{FF2B5EF4-FFF2-40B4-BE49-F238E27FC236}">
                <a16:creationId xmlns:a16="http://schemas.microsoft.com/office/drawing/2014/main" id="{C779E2EF-3039-491A-97C1-959BF3062A61}"/>
              </a:ext>
            </a:extLst>
          </p:cNvPr>
          <p:cNvSpPr txBox="1"/>
          <p:nvPr/>
        </p:nvSpPr>
        <p:spPr>
          <a:xfrm>
            <a:off x="596350" y="3684104"/>
            <a:ext cx="11039060" cy="3262432"/>
          </a:xfrm>
          <a:prstGeom prst="rect">
            <a:avLst/>
          </a:prstGeom>
          <a:noFill/>
        </p:spPr>
        <p:txBody>
          <a:bodyPr wrap="square">
            <a:spAutoFit/>
          </a:bodyPr>
          <a:lstStyle/>
          <a:p>
            <a:r>
              <a:rPr lang="en-GB" sz="3600" dirty="0">
                <a:solidFill>
                  <a:srgbClr val="0070C0"/>
                </a:solidFill>
                <a:latin typeface="CCW Cursive Writing 1" panose="03050602040000000000" pitchFamily="66" charset="0"/>
              </a:rPr>
              <a:t>have      like     some    come</a:t>
            </a:r>
          </a:p>
          <a:p>
            <a:endParaRPr lang="en-GB" sz="3600" dirty="0">
              <a:solidFill>
                <a:srgbClr val="0070C0"/>
              </a:solidFill>
              <a:latin typeface="CCW Cursive Writing 1" panose="03050602040000000000" pitchFamily="66" charset="0"/>
            </a:endParaRPr>
          </a:p>
          <a:p>
            <a:r>
              <a:rPr lang="en-GB" dirty="0">
                <a:latin typeface="CCW Cursive Writing 1" panose="03050602040000000000" pitchFamily="66" charset="0"/>
              </a:rPr>
              <a:t>Can you use each word in a sentence?</a:t>
            </a:r>
          </a:p>
          <a:p>
            <a:endParaRPr lang="en-GB" dirty="0">
              <a:latin typeface="CCW Cursive Writing 1" panose="03050602040000000000" pitchFamily="66" charset="0"/>
            </a:endParaRPr>
          </a:p>
          <a:p>
            <a:r>
              <a:rPr lang="en-GB" dirty="0">
                <a:latin typeface="CCW Cursive Writing 1" panose="03050602040000000000" pitchFamily="66" charset="0"/>
              </a:rPr>
              <a:t>Read these words:</a:t>
            </a:r>
          </a:p>
          <a:p>
            <a:endParaRPr lang="en-GB" dirty="0">
              <a:latin typeface="CCW Cursive Writing 1" panose="03050602040000000000" pitchFamily="66" charset="0"/>
            </a:endParaRPr>
          </a:p>
          <a:p>
            <a:r>
              <a:rPr lang="en-GB" dirty="0">
                <a:solidFill>
                  <a:srgbClr val="0070C0"/>
                </a:solidFill>
                <a:latin typeface="CCW Cursive Writing 1" panose="03050602040000000000" pitchFamily="66" charset="0"/>
              </a:rPr>
              <a:t>spot    step    trip    plan    </a:t>
            </a:r>
            <a:r>
              <a:rPr lang="en-GB" dirty="0" err="1">
                <a:solidFill>
                  <a:srgbClr val="0070C0"/>
                </a:solidFill>
                <a:latin typeface="CCW Cursive Writing 1" panose="03050602040000000000" pitchFamily="66" charset="0"/>
              </a:rPr>
              <a:t>frip</a:t>
            </a:r>
            <a:r>
              <a:rPr lang="en-GB" dirty="0">
                <a:solidFill>
                  <a:srgbClr val="0070C0"/>
                </a:solidFill>
                <a:latin typeface="CCW Cursive Writing 1" panose="03050602040000000000" pitchFamily="66" charset="0"/>
              </a:rPr>
              <a:t>   </a:t>
            </a:r>
            <a:r>
              <a:rPr lang="en-GB" dirty="0" err="1">
                <a:solidFill>
                  <a:srgbClr val="0070C0"/>
                </a:solidFill>
                <a:latin typeface="CCW Cursive Writing 1" panose="03050602040000000000" pitchFamily="66" charset="0"/>
              </a:rPr>
              <a:t>glan</a:t>
            </a:r>
            <a:r>
              <a:rPr lang="en-GB" dirty="0">
                <a:solidFill>
                  <a:srgbClr val="0070C0"/>
                </a:solidFill>
                <a:latin typeface="CCW Cursive Writing 1" panose="03050602040000000000" pitchFamily="66" charset="0"/>
              </a:rPr>
              <a:t>    </a:t>
            </a:r>
            <a:r>
              <a:rPr lang="en-GB" dirty="0" err="1">
                <a:solidFill>
                  <a:srgbClr val="0070C0"/>
                </a:solidFill>
                <a:latin typeface="CCW Cursive Writing 1" panose="03050602040000000000" pitchFamily="66" charset="0"/>
              </a:rPr>
              <a:t>spem</a:t>
            </a:r>
            <a:r>
              <a:rPr lang="en-GB" dirty="0">
                <a:solidFill>
                  <a:srgbClr val="0070C0"/>
                </a:solidFill>
                <a:latin typeface="CCW Cursive Writing 1" panose="03050602040000000000" pitchFamily="66" charset="0"/>
              </a:rPr>
              <a:t>    </a:t>
            </a:r>
            <a:r>
              <a:rPr lang="en-GB" dirty="0" err="1">
                <a:solidFill>
                  <a:srgbClr val="0070C0"/>
                </a:solidFill>
                <a:latin typeface="CCW Cursive Writing 1" panose="03050602040000000000" pitchFamily="66" charset="0"/>
              </a:rPr>
              <a:t>slin</a:t>
            </a:r>
            <a:endParaRPr lang="en-GB" dirty="0">
              <a:solidFill>
                <a:srgbClr val="0070C0"/>
              </a:solidFill>
              <a:latin typeface="CCW Cursive Writing 1" panose="03050602040000000000" pitchFamily="66" charset="0"/>
            </a:endParaRPr>
          </a:p>
          <a:p>
            <a:r>
              <a:rPr lang="en-GB" sz="4400" dirty="0">
                <a:solidFill>
                  <a:srgbClr val="000000"/>
                </a:solidFill>
                <a:latin typeface="CCW Cursive Writing 1" panose="03050602040000000000" pitchFamily="66" charset="0"/>
              </a:rPr>
              <a:t>                    </a:t>
            </a:r>
            <a:endParaRPr lang="en-GB" sz="4400" dirty="0">
              <a:solidFill>
                <a:srgbClr val="FF0000"/>
              </a:solidFill>
              <a:latin typeface="CCW Cursive Writing 1" panose="03050602040000000000" pitchFamily="66" charset="0"/>
            </a:endParaRPr>
          </a:p>
        </p:txBody>
      </p:sp>
    </p:spTree>
    <p:extLst>
      <p:ext uri="{BB962C8B-B14F-4D97-AF65-F5344CB8AC3E}">
        <p14:creationId xmlns:p14="http://schemas.microsoft.com/office/powerpoint/2010/main" val="12561365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EDE0378-1E7A-4C59-BFCD-0EDC36A91AAF}"/>
              </a:ext>
            </a:extLst>
          </p:cNvPr>
          <p:cNvSpPr txBox="1"/>
          <p:nvPr/>
        </p:nvSpPr>
        <p:spPr>
          <a:xfrm>
            <a:off x="318053" y="1669775"/>
            <a:ext cx="10906538" cy="3046988"/>
          </a:xfrm>
          <a:prstGeom prst="rect">
            <a:avLst/>
          </a:prstGeom>
          <a:noFill/>
        </p:spPr>
        <p:txBody>
          <a:bodyPr wrap="square">
            <a:spAutoFit/>
          </a:bodyPr>
          <a:lstStyle/>
          <a:p>
            <a:r>
              <a:rPr lang="en-GB" sz="2400" dirty="0">
                <a:solidFill>
                  <a:srgbClr val="0070C0"/>
                </a:solidFill>
                <a:latin typeface="CCW Cursive Writing 1" panose="03050602040000000000" pitchFamily="66" charset="0"/>
              </a:rPr>
              <a:t>It smells like me might have some roast chicken tonight.</a:t>
            </a:r>
          </a:p>
          <a:p>
            <a:endParaRPr lang="en-GB" sz="2400" dirty="0">
              <a:solidFill>
                <a:srgbClr val="0070C0"/>
              </a:solidFill>
              <a:latin typeface="CCW Cursive Writing 1" panose="03050602040000000000" pitchFamily="66" charset="0"/>
            </a:endParaRPr>
          </a:p>
          <a:p>
            <a:r>
              <a:rPr lang="en-GB" sz="2400" dirty="0">
                <a:solidFill>
                  <a:srgbClr val="FF0000"/>
                </a:solidFill>
                <a:latin typeface="CCW Cursive Writing 1" panose="03050602040000000000" pitchFamily="66" charset="0"/>
              </a:rPr>
              <a:t>Can we train a dragon to come back and train for us?</a:t>
            </a:r>
          </a:p>
          <a:p>
            <a:endParaRPr lang="en-GB" sz="2400" dirty="0">
              <a:solidFill>
                <a:srgbClr val="0070C0"/>
              </a:solidFill>
              <a:latin typeface="CCW Cursive Writing 1" panose="03050602040000000000" pitchFamily="66" charset="0"/>
            </a:endParaRPr>
          </a:p>
          <a:p>
            <a:r>
              <a:rPr lang="en-GB" sz="2400" dirty="0">
                <a:solidFill>
                  <a:srgbClr val="0070C0"/>
                </a:solidFill>
                <a:latin typeface="CCW Cursive Writing 1" panose="03050602040000000000" pitchFamily="66" charset="0"/>
              </a:rPr>
              <a:t>Will you come and have some roast bugs on toast for dinner?</a:t>
            </a:r>
          </a:p>
        </p:txBody>
      </p:sp>
      <p:sp>
        <p:nvSpPr>
          <p:cNvPr id="5" name="TextBox 4">
            <a:extLst>
              <a:ext uri="{FF2B5EF4-FFF2-40B4-BE49-F238E27FC236}">
                <a16:creationId xmlns:a16="http://schemas.microsoft.com/office/drawing/2014/main" id="{CA3C9016-2A28-473D-B01F-874EDF2AAAA6}"/>
              </a:ext>
            </a:extLst>
          </p:cNvPr>
          <p:cNvSpPr txBox="1"/>
          <p:nvPr/>
        </p:nvSpPr>
        <p:spPr>
          <a:xfrm>
            <a:off x="318052" y="915265"/>
            <a:ext cx="9554817" cy="646331"/>
          </a:xfrm>
          <a:prstGeom prst="rect">
            <a:avLst/>
          </a:prstGeom>
          <a:noFill/>
        </p:spPr>
        <p:txBody>
          <a:bodyPr wrap="square">
            <a:spAutoFit/>
          </a:bodyPr>
          <a:lstStyle/>
          <a:p>
            <a:pPr algn="ctr"/>
            <a:r>
              <a:rPr lang="en-GB" sz="1800" dirty="0">
                <a:solidFill>
                  <a:srgbClr val="000000"/>
                </a:solidFill>
                <a:latin typeface="CCW Cursive Writing 1" panose="03050602040000000000" pitchFamily="66" charset="0"/>
              </a:rPr>
              <a:t>Read these sentences out loud. Then practice writing one sentence on your white board.</a:t>
            </a:r>
          </a:p>
        </p:txBody>
      </p:sp>
      <p:sp>
        <p:nvSpPr>
          <p:cNvPr id="9" name="TextBox 8">
            <a:extLst>
              <a:ext uri="{FF2B5EF4-FFF2-40B4-BE49-F238E27FC236}">
                <a16:creationId xmlns:a16="http://schemas.microsoft.com/office/drawing/2014/main" id="{D025AB05-DB93-403B-89A2-66CCB157DA7B}"/>
              </a:ext>
            </a:extLst>
          </p:cNvPr>
          <p:cNvSpPr txBox="1"/>
          <p:nvPr/>
        </p:nvSpPr>
        <p:spPr>
          <a:xfrm>
            <a:off x="198783" y="4187687"/>
            <a:ext cx="11993217" cy="2031325"/>
          </a:xfrm>
          <a:prstGeom prst="rect">
            <a:avLst/>
          </a:prstGeom>
          <a:noFill/>
        </p:spPr>
        <p:txBody>
          <a:bodyPr wrap="square">
            <a:spAutoFit/>
          </a:bodyPr>
          <a:lstStyle/>
          <a:p>
            <a:pPr algn="ctr"/>
            <a:endParaRPr lang="en-GB" sz="1800" dirty="0">
              <a:solidFill>
                <a:srgbClr val="000000"/>
              </a:solidFill>
              <a:latin typeface="CCW Cursive Writing 1" panose="03050602040000000000" pitchFamily="66" charset="0"/>
            </a:endParaRPr>
          </a:p>
          <a:p>
            <a:pPr algn="ctr"/>
            <a:endParaRPr lang="en-GB" dirty="0">
              <a:solidFill>
                <a:srgbClr val="000000"/>
              </a:solidFill>
              <a:latin typeface="CCW Cursive Writing 1" panose="03050602040000000000" pitchFamily="66" charset="0"/>
            </a:endParaRPr>
          </a:p>
          <a:p>
            <a:pPr algn="ctr"/>
            <a:endParaRPr lang="en-GB" sz="1800" dirty="0">
              <a:solidFill>
                <a:srgbClr val="000000"/>
              </a:solidFill>
              <a:latin typeface="CCW Cursive Writing 1" panose="03050602040000000000" pitchFamily="66" charset="0"/>
            </a:endParaRPr>
          </a:p>
          <a:p>
            <a:pPr algn="ctr"/>
            <a:r>
              <a:rPr lang="en-GB" sz="1800" dirty="0">
                <a:solidFill>
                  <a:srgbClr val="000000"/>
                </a:solidFill>
                <a:latin typeface="CCW Cursive Writing 1" panose="03050602040000000000" pitchFamily="66" charset="0"/>
              </a:rPr>
              <a:t>Now play Dragon's Den.</a:t>
            </a:r>
          </a:p>
          <a:p>
            <a:pPr algn="ctr"/>
            <a:r>
              <a:rPr lang="en-GB" sz="1800" dirty="0">
                <a:solidFill>
                  <a:srgbClr val="000000"/>
                </a:solidFill>
                <a:latin typeface="CCW Cursive Writing 1" panose="03050602040000000000" pitchFamily="66" charset="0"/>
              </a:rPr>
              <a:t>Click on the game, click on phase 4, click on start,</a:t>
            </a:r>
          </a:p>
          <a:p>
            <a:pPr algn="ctr"/>
            <a:r>
              <a:rPr lang="en-GB" sz="1800" dirty="0">
                <a:solidFill>
                  <a:srgbClr val="000000"/>
                </a:solidFill>
                <a:latin typeface="CCW Cursive Writing 1" panose="03050602040000000000" pitchFamily="66" charset="0"/>
              </a:rPr>
              <a:t>click on phase 4</a:t>
            </a:r>
          </a:p>
          <a:p>
            <a:pPr algn="ctr"/>
            <a:r>
              <a:rPr lang="en-GB" sz="1800" dirty="0">
                <a:solidFill>
                  <a:srgbClr val="000000"/>
                </a:solidFill>
                <a:latin typeface="CCW Cursive Writing 1" panose="03050602040000000000" pitchFamily="66" charset="0"/>
              </a:rPr>
              <a:t>Play the game.</a:t>
            </a:r>
          </a:p>
        </p:txBody>
      </p:sp>
    </p:spTree>
    <p:extLst>
      <p:ext uri="{BB962C8B-B14F-4D97-AF65-F5344CB8AC3E}">
        <p14:creationId xmlns:p14="http://schemas.microsoft.com/office/powerpoint/2010/main" val="42511086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2BE8904-597A-47DE-B366-30D5483AFEC1}"/>
              </a:ext>
            </a:extLst>
          </p:cNvPr>
          <p:cNvSpPr txBox="1"/>
          <p:nvPr/>
        </p:nvSpPr>
        <p:spPr>
          <a:xfrm>
            <a:off x="583095" y="417587"/>
            <a:ext cx="8083826" cy="769441"/>
          </a:xfrm>
          <a:prstGeom prst="rect">
            <a:avLst/>
          </a:prstGeom>
          <a:noFill/>
        </p:spPr>
        <p:txBody>
          <a:bodyPr wrap="square">
            <a:spAutoFit/>
          </a:bodyPr>
          <a:lstStyle/>
          <a:p>
            <a:pPr algn="ctr"/>
            <a:r>
              <a:rPr lang="en-GB" sz="4400" dirty="0">
                <a:solidFill>
                  <a:srgbClr val="FF0000"/>
                </a:solidFill>
                <a:latin typeface="CCW Cursive Writing 1" panose="03050602040000000000" pitchFamily="66" charset="0"/>
              </a:rPr>
              <a:t>Wednesday</a:t>
            </a:r>
          </a:p>
        </p:txBody>
      </p:sp>
      <p:sp>
        <p:nvSpPr>
          <p:cNvPr id="5" name="TextBox 4">
            <a:extLst>
              <a:ext uri="{FF2B5EF4-FFF2-40B4-BE49-F238E27FC236}">
                <a16:creationId xmlns:a16="http://schemas.microsoft.com/office/drawing/2014/main" id="{101F4B86-96AC-484D-804B-00607D49058B}"/>
              </a:ext>
            </a:extLst>
          </p:cNvPr>
          <p:cNvSpPr txBox="1"/>
          <p:nvPr/>
        </p:nvSpPr>
        <p:spPr>
          <a:xfrm>
            <a:off x="477078" y="1386340"/>
            <a:ext cx="11449879" cy="3077766"/>
          </a:xfrm>
          <a:prstGeom prst="rect">
            <a:avLst/>
          </a:prstGeom>
          <a:noFill/>
        </p:spPr>
        <p:txBody>
          <a:bodyPr wrap="square">
            <a:spAutoFit/>
          </a:bodyPr>
          <a:lstStyle/>
          <a:p>
            <a:pPr algn="ctr"/>
            <a:r>
              <a:rPr lang="en-GB" sz="1800" dirty="0">
                <a:solidFill>
                  <a:srgbClr val="000000"/>
                </a:solidFill>
                <a:latin typeface="CCW Cursive Writing 1" panose="03050602040000000000" pitchFamily="66" charset="0"/>
              </a:rPr>
              <a:t>Play Flash Card Speed Trial and Flash Card Time Challenge.</a:t>
            </a:r>
          </a:p>
          <a:p>
            <a:pPr algn="ctr"/>
            <a:r>
              <a:rPr lang="en-GB" sz="1800" dirty="0">
                <a:solidFill>
                  <a:srgbClr val="000000"/>
                </a:solidFill>
                <a:latin typeface="CCW Cursive Writing 1" panose="03050602040000000000" pitchFamily="66" charset="0"/>
              </a:rPr>
              <a:t>Choose phases 2 and 3.</a:t>
            </a:r>
          </a:p>
          <a:p>
            <a:pPr algn="ctr"/>
            <a:endParaRPr lang="en-GB" sz="1800" dirty="0">
              <a:solidFill>
                <a:srgbClr val="000000"/>
              </a:solidFill>
              <a:latin typeface="CCW Cursive Writing 1" panose="03050602040000000000" pitchFamily="66" charset="0"/>
            </a:endParaRPr>
          </a:p>
          <a:p>
            <a:endParaRPr lang="en-GB" sz="1800" dirty="0">
              <a:solidFill>
                <a:srgbClr val="000000"/>
              </a:solidFill>
              <a:latin typeface="CCW Cursive Writing 1" panose="03050602040000000000" pitchFamily="66" charset="0"/>
            </a:endParaRPr>
          </a:p>
          <a:p>
            <a:pPr algn="ctr"/>
            <a:r>
              <a:rPr lang="en-GB" dirty="0">
                <a:solidFill>
                  <a:srgbClr val="000000"/>
                </a:solidFill>
                <a:latin typeface="CCW Cursive Writing 1" panose="03050602040000000000" pitchFamily="66" charset="0"/>
              </a:rPr>
              <a:t>  Now p</a:t>
            </a:r>
            <a:r>
              <a:rPr lang="en-GB" sz="1800" dirty="0">
                <a:solidFill>
                  <a:srgbClr val="000000"/>
                </a:solidFill>
                <a:latin typeface="CCW Cursive Writing 1" panose="03050602040000000000" pitchFamily="66" charset="0"/>
              </a:rPr>
              <a:t>ractice these words .Say them out loud.</a:t>
            </a:r>
          </a:p>
          <a:p>
            <a:pPr algn="ctr"/>
            <a:r>
              <a:rPr lang="en-GB" dirty="0">
                <a:solidFill>
                  <a:srgbClr val="000000"/>
                </a:solidFill>
                <a:latin typeface="CCW Cursive Writing 1" panose="03050602040000000000" pitchFamily="66" charset="0"/>
              </a:rPr>
              <a:t>Sound talk each sound using your fingers. </a:t>
            </a:r>
          </a:p>
          <a:p>
            <a:pPr algn="ctr"/>
            <a:endParaRPr lang="en-GB" dirty="0">
              <a:solidFill>
                <a:srgbClr val="FF00FF"/>
              </a:solidFill>
              <a:latin typeface="CCW Cursive Writing 1" panose="03050602040000000000" pitchFamily="66" charset="0"/>
            </a:endParaRPr>
          </a:p>
          <a:p>
            <a:pPr algn="ctr"/>
            <a:r>
              <a:rPr lang="en-GB" sz="3200" dirty="0" err="1">
                <a:solidFill>
                  <a:srgbClr val="FF00FF"/>
                </a:solidFill>
                <a:latin typeface="CCW Cursive Writing 1" panose="03050602040000000000" pitchFamily="66" charset="0"/>
              </a:rPr>
              <a:t>Eg</a:t>
            </a:r>
            <a:r>
              <a:rPr lang="en-GB" sz="3200" dirty="0">
                <a:solidFill>
                  <a:srgbClr val="FF00FF"/>
                </a:solidFill>
                <a:latin typeface="CCW Cursive Writing 1" panose="03050602040000000000" pitchFamily="66" charset="0"/>
              </a:rPr>
              <a:t>    s    t     e       p</a:t>
            </a:r>
          </a:p>
          <a:p>
            <a:endParaRPr lang="en-GB" sz="1800" dirty="0">
              <a:solidFill>
                <a:srgbClr val="000000"/>
              </a:solidFill>
              <a:latin typeface="CCW Cursive Writing 1" panose="03050602040000000000" pitchFamily="66" charset="0"/>
            </a:endParaRPr>
          </a:p>
          <a:p>
            <a:r>
              <a:rPr lang="en-GB" sz="1800" dirty="0">
                <a:solidFill>
                  <a:srgbClr val="000000"/>
                </a:solidFill>
                <a:latin typeface="CCW Cursive Writing 1" panose="03050602040000000000" pitchFamily="66" charset="0"/>
              </a:rPr>
              <a:t>Practice writing them on your white board.</a:t>
            </a:r>
          </a:p>
        </p:txBody>
      </p:sp>
      <p:sp>
        <p:nvSpPr>
          <p:cNvPr id="7" name="TextBox 6">
            <a:extLst>
              <a:ext uri="{FF2B5EF4-FFF2-40B4-BE49-F238E27FC236}">
                <a16:creationId xmlns:a16="http://schemas.microsoft.com/office/drawing/2014/main" id="{BA9CD6A2-A8F4-43E3-A203-6F91151075E7}"/>
              </a:ext>
            </a:extLst>
          </p:cNvPr>
          <p:cNvSpPr txBox="1"/>
          <p:nvPr/>
        </p:nvSpPr>
        <p:spPr>
          <a:xfrm>
            <a:off x="583095" y="4663418"/>
            <a:ext cx="11039063" cy="1384995"/>
          </a:xfrm>
          <a:prstGeom prst="rect">
            <a:avLst/>
          </a:prstGeom>
          <a:noFill/>
        </p:spPr>
        <p:txBody>
          <a:bodyPr wrap="square">
            <a:spAutoFit/>
          </a:bodyPr>
          <a:lstStyle/>
          <a:p>
            <a:r>
              <a:rPr lang="en-GB" sz="2800" dirty="0">
                <a:solidFill>
                  <a:srgbClr val="FF0000"/>
                </a:solidFill>
                <a:latin typeface="CCW Cursive Writing 1" panose="03050602040000000000" pitchFamily="66" charset="0"/>
              </a:rPr>
              <a:t>spot      step      trip</a:t>
            </a:r>
          </a:p>
          <a:p>
            <a:r>
              <a:rPr lang="en-GB" sz="2800" dirty="0">
                <a:solidFill>
                  <a:srgbClr val="FF0000"/>
                </a:solidFill>
                <a:latin typeface="CCW Cursive Writing 1" panose="03050602040000000000" pitchFamily="66" charset="0"/>
              </a:rPr>
              <a:t>   </a:t>
            </a:r>
          </a:p>
          <a:p>
            <a:r>
              <a:rPr lang="en-GB" sz="2800" dirty="0">
                <a:solidFill>
                  <a:srgbClr val="FF0000"/>
                </a:solidFill>
                <a:latin typeface="CCW Cursive Writing 1" panose="03050602040000000000" pitchFamily="66" charset="0"/>
              </a:rPr>
              <a:t>from     skip    plan</a:t>
            </a:r>
          </a:p>
        </p:txBody>
      </p:sp>
    </p:spTree>
    <p:extLst>
      <p:ext uri="{BB962C8B-B14F-4D97-AF65-F5344CB8AC3E}">
        <p14:creationId xmlns:p14="http://schemas.microsoft.com/office/powerpoint/2010/main" val="13994172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8671049-5AC4-41F0-991F-180366E635E5}"/>
              </a:ext>
            </a:extLst>
          </p:cNvPr>
          <p:cNvSpPr txBox="1"/>
          <p:nvPr/>
        </p:nvSpPr>
        <p:spPr>
          <a:xfrm>
            <a:off x="397564" y="513309"/>
            <a:ext cx="9819861" cy="646331"/>
          </a:xfrm>
          <a:prstGeom prst="rect">
            <a:avLst/>
          </a:prstGeom>
          <a:noFill/>
        </p:spPr>
        <p:txBody>
          <a:bodyPr wrap="square">
            <a:spAutoFit/>
          </a:bodyPr>
          <a:lstStyle/>
          <a:p>
            <a:pPr algn="ctr"/>
            <a:r>
              <a:rPr lang="en-GB" sz="1800" dirty="0">
                <a:solidFill>
                  <a:srgbClr val="000000"/>
                </a:solidFill>
                <a:latin typeface="CCW Cursive Writing 1" panose="03050602040000000000" pitchFamily="66" charset="0"/>
              </a:rPr>
              <a:t>Read these sentences out loud. Choos</a:t>
            </a:r>
            <a:r>
              <a:rPr lang="en-GB" dirty="0">
                <a:solidFill>
                  <a:srgbClr val="000000"/>
                </a:solidFill>
                <a:latin typeface="CCW Cursive Writing 1" panose="03050602040000000000" pitchFamily="66" charset="0"/>
              </a:rPr>
              <a:t>e one sentence to write on your white board.</a:t>
            </a:r>
            <a:endParaRPr lang="en-GB" sz="1800" dirty="0">
              <a:solidFill>
                <a:srgbClr val="000000"/>
              </a:solidFill>
              <a:latin typeface="CCW Cursive Writing 1" panose="03050602040000000000" pitchFamily="66" charset="0"/>
            </a:endParaRPr>
          </a:p>
        </p:txBody>
      </p:sp>
      <p:sp>
        <p:nvSpPr>
          <p:cNvPr id="5" name="TextBox 4">
            <a:extLst>
              <a:ext uri="{FF2B5EF4-FFF2-40B4-BE49-F238E27FC236}">
                <a16:creationId xmlns:a16="http://schemas.microsoft.com/office/drawing/2014/main" id="{78340C39-D2E1-4FD1-96EB-F52AE73C824E}"/>
              </a:ext>
            </a:extLst>
          </p:cNvPr>
          <p:cNvSpPr txBox="1"/>
          <p:nvPr/>
        </p:nvSpPr>
        <p:spPr>
          <a:xfrm>
            <a:off x="808383" y="1338469"/>
            <a:ext cx="10853530" cy="2246769"/>
          </a:xfrm>
          <a:prstGeom prst="rect">
            <a:avLst/>
          </a:prstGeom>
          <a:noFill/>
        </p:spPr>
        <p:txBody>
          <a:bodyPr wrap="square">
            <a:spAutoFit/>
          </a:bodyPr>
          <a:lstStyle/>
          <a:p>
            <a:r>
              <a:rPr lang="en-GB" sz="2800" dirty="0">
                <a:solidFill>
                  <a:srgbClr val="0070C0"/>
                </a:solidFill>
                <a:latin typeface="CCW Cursive Writing 1" panose="03050602040000000000" pitchFamily="66" charset="0"/>
              </a:rPr>
              <a:t>This frog is strong.</a:t>
            </a:r>
          </a:p>
          <a:p>
            <a:endParaRPr lang="en-GB" sz="2800" dirty="0">
              <a:solidFill>
                <a:srgbClr val="FFC000"/>
              </a:solidFill>
              <a:latin typeface="CCW Cursive Writing 1" panose="03050602040000000000" pitchFamily="66" charset="0"/>
            </a:endParaRPr>
          </a:p>
          <a:p>
            <a:r>
              <a:rPr lang="en-GB" sz="2800" dirty="0">
                <a:solidFill>
                  <a:srgbClr val="FFC000"/>
                </a:solidFill>
                <a:latin typeface="CCW Cursive Writing 1" panose="03050602040000000000" pitchFamily="66" charset="0"/>
              </a:rPr>
              <a:t>His green skin has bumps.</a:t>
            </a:r>
          </a:p>
          <a:p>
            <a:endParaRPr lang="en-GB" sz="2800" dirty="0">
              <a:solidFill>
                <a:srgbClr val="0070C0"/>
              </a:solidFill>
              <a:latin typeface="CCW Cursive Writing 1" panose="03050602040000000000" pitchFamily="66" charset="0"/>
            </a:endParaRPr>
          </a:p>
          <a:p>
            <a:r>
              <a:rPr lang="en-GB" sz="2800" dirty="0">
                <a:solidFill>
                  <a:srgbClr val="0070C0"/>
                </a:solidFill>
                <a:latin typeface="CCW Cursive Writing 1" panose="03050602040000000000" pitchFamily="66" charset="0"/>
              </a:rPr>
              <a:t>He likes to swim in his pond.</a:t>
            </a:r>
          </a:p>
        </p:txBody>
      </p:sp>
      <p:sp>
        <p:nvSpPr>
          <p:cNvPr id="7" name="TextBox 6">
            <a:extLst>
              <a:ext uri="{FF2B5EF4-FFF2-40B4-BE49-F238E27FC236}">
                <a16:creationId xmlns:a16="http://schemas.microsoft.com/office/drawing/2014/main" id="{99B42984-A4FA-40BC-A78E-54E541575062}"/>
              </a:ext>
            </a:extLst>
          </p:cNvPr>
          <p:cNvSpPr txBox="1"/>
          <p:nvPr/>
        </p:nvSpPr>
        <p:spPr>
          <a:xfrm>
            <a:off x="530087" y="4933618"/>
            <a:ext cx="11396870" cy="1754326"/>
          </a:xfrm>
          <a:prstGeom prst="rect">
            <a:avLst/>
          </a:prstGeom>
          <a:noFill/>
        </p:spPr>
        <p:txBody>
          <a:bodyPr wrap="square">
            <a:spAutoFit/>
          </a:bodyPr>
          <a:lstStyle/>
          <a:p>
            <a:pPr algn="ctr"/>
            <a:endParaRPr lang="en-GB" dirty="0">
              <a:solidFill>
                <a:srgbClr val="000000"/>
              </a:solidFill>
              <a:latin typeface="CCW Cursive Writing 1" panose="03050602040000000000" pitchFamily="66" charset="0"/>
            </a:endParaRPr>
          </a:p>
          <a:p>
            <a:pPr algn="ctr"/>
            <a:endParaRPr lang="en-GB" sz="1800" dirty="0">
              <a:solidFill>
                <a:srgbClr val="000000"/>
              </a:solidFill>
              <a:latin typeface="CCW Cursive Writing 1" panose="03050602040000000000" pitchFamily="66" charset="0"/>
            </a:endParaRPr>
          </a:p>
          <a:p>
            <a:pPr algn="ctr"/>
            <a:r>
              <a:rPr lang="en-GB" sz="1800" dirty="0">
                <a:solidFill>
                  <a:srgbClr val="000000"/>
                </a:solidFill>
                <a:latin typeface="CCW Cursive Writing 1" panose="03050602040000000000" pitchFamily="66" charset="0"/>
              </a:rPr>
              <a:t>Now play </a:t>
            </a:r>
            <a:r>
              <a:rPr lang="en-GB" dirty="0">
                <a:solidFill>
                  <a:srgbClr val="000000"/>
                </a:solidFill>
                <a:latin typeface="CCW Cursive Writing 1" panose="03050602040000000000" pitchFamily="66" charset="0"/>
              </a:rPr>
              <a:t>Space Race and Rocket Rescue</a:t>
            </a:r>
            <a:endParaRPr lang="en-GB" sz="1800" dirty="0">
              <a:solidFill>
                <a:srgbClr val="000000"/>
              </a:solidFill>
              <a:latin typeface="CCW Cursive Writing 1" panose="03050602040000000000" pitchFamily="66" charset="0"/>
            </a:endParaRPr>
          </a:p>
          <a:p>
            <a:pPr algn="ctr"/>
            <a:r>
              <a:rPr lang="en-GB" sz="1800" dirty="0">
                <a:solidFill>
                  <a:srgbClr val="000000"/>
                </a:solidFill>
                <a:latin typeface="CCW Cursive Writing 1" panose="03050602040000000000" pitchFamily="66" charset="0"/>
              </a:rPr>
              <a:t>Click on the game, click on phase 4, click on start,</a:t>
            </a:r>
          </a:p>
          <a:p>
            <a:pPr algn="ctr"/>
            <a:r>
              <a:rPr lang="en-GB" sz="1800" dirty="0">
                <a:solidFill>
                  <a:srgbClr val="000000"/>
                </a:solidFill>
                <a:latin typeface="CCW Cursive Writing 1" panose="03050602040000000000" pitchFamily="66" charset="0"/>
              </a:rPr>
              <a:t>click on phase 4</a:t>
            </a:r>
          </a:p>
          <a:p>
            <a:pPr algn="ctr"/>
            <a:r>
              <a:rPr lang="en-GB" sz="1800" dirty="0">
                <a:solidFill>
                  <a:srgbClr val="000000"/>
                </a:solidFill>
                <a:latin typeface="CCW Cursive Writing 1" panose="03050602040000000000" pitchFamily="66" charset="0"/>
              </a:rPr>
              <a:t>Play the games.</a:t>
            </a:r>
          </a:p>
        </p:txBody>
      </p:sp>
    </p:spTree>
    <p:extLst>
      <p:ext uri="{BB962C8B-B14F-4D97-AF65-F5344CB8AC3E}">
        <p14:creationId xmlns:p14="http://schemas.microsoft.com/office/powerpoint/2010/main" val="26614919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4D3D37D-5575-4EF9-83AB-D3636ED68B0B}"/>
              </a:ext>
            </a:extLst>
          </p:cNvPr>
          <p:cNvSpPr txBox="1"/>
          <p:nvPr/>
        </p:nvSpPr>
        <p:spPr>
          <a:xfrm>
            <a:off x="-450574" y="622852"/>
            <a:ext cx="6771861" cy="769441"/>
          </a:xfrm>
          <a:prstGeom prst="rect">
            <a:avLst/>
          </a:prstGeom>
          <a:noFill/>
        </p:spPr>
        <p:txBody>
          <a:bodyPr wrap="square">
            <a:spAutoFit/>
          </a:bodyPr>
          <a:lstStyle/>
          <a:p>
            <a:pPr algn="ctr"/>
            <a:r>
              <a:rPr lang="en-GB" sz="4400" dirty="0">
                <a:solidFill>
                  <a:srgbClr val="FF0000"/>
                </a:solidFill>
                <a:latin typeface="CCW Cursive Writing 1" panose="03050602040000000000" pitchFamily="66" charset="0"/>
              </a:rPr>
              <a:t>Thursday</a:t>
            </a:r>
          </a:p>
        </p:txBody>
      </p:sp>
      <p:sp>
        <p:nvSpPr>
          <p:cNvPr id="5" name="TextBox 4">
            <a:extLst>
              <a:ext uri="{FF2B5EF4-FFF2-40B4-BE49-F238E27FC236}">
                <a16:creationId xmlns:a16="http://schemas.microsoft.com/office/drawing/2014/main" id="{D90B8C29-2BA6-4E1B-AB68-7AEBD24A1CCC}"/>
              </a:ext>
            </a:extLst>
          </p:cNvPr>
          <p:cNvSpPr txBox="1"/>
          <p:nvPr/>
        </p:nvSpPr>
        <p:spPr>
          <a:xfrm>
            <a:off x="530087" y="1577009"/>
            <a:ext cx="8501269" cy="1754326"/>
          </a:xfrm>
          <a:prstGeom prst="rect">
            <a:avLst/>
          </a:prstGeom>
          <a:noFill/>
        </p:spPr>
        <p:txBody>
          <a:bodyPr wrap="square">
            <a:spAutoFit/>
          </a:bodyPr>
          <a:lstStyle/>
          <a:p>
            <a:r>
              <a:rPr lang="en-GB" sz="1800" dirty="0">
                <a:solidFill>
                  <a:srgbClr val="000000"/>
                </a:solidFill>
                <a:latin typeface="CCW Cursive Writing 1" panose="03050602040000000000" pitchFamily="66" charset="0"/>
              </a:rPr>
              <a:t>Practice these tricky words.</a:t>
            </a:r>
          </a:p>
          <a:p>
            <a:r>
              <a:rPr lang="en-GB" sz="1800" dirty="0">
                <a:solidFill>
                  <a:srgbClr val="000000"/>
                </a:solidFill>
                <a:latin typeface="CCW Cursive Writing 1" panose="03050602040000000000" pitchFamily="66" charset="0"/>
              </a:rPr>
              <a:t>Say them out loud.</a:t>
            </a:r>
          </a:p>
          <a:p>
            <a:r>
              <a:rPr lang="en-GB" sz="1800" dirty="0">
                <a:solidFill>
                  <a:srgbClr val="000000"/>
                </a:solidFill>
                <a:latin typeface="CCW Cursive Writing 1" panose="03050602040000000000" pitchFamily="66" charset="0"/>
              </a:rPr>
              <a:t>Practice writing them on your white board.</a:t>
            </a:r>
          </a:p>
          <a:p>
            <a:endParaRPr lang="en-GB" dirty="0">
              <a:solidFill>
                <a:srgbClr val="000000"/>
              </a:solidFill>
              <a:latin typeface="CCW Cursive Writing 1" panose="03050602040000000000" pitchFamily="66" charset="0"/>
            </a:endParaRPr>
          </a:p>
          <a:p>
            <a:r>
              <a:rPr lang="en-GB" sz="1800" dirty="0">
                <a:solidFill>
                  <a:srgbClr val="000000"/>
                </a:solidFill>
                <a:latin typeface="CCW Cursive Writing 1" panose="03050602040000000000" pitchFamily="66" charset="0"/>
              </a:rPr>
              <a:t>Then write a sentence using each of these words.</a:t>
            </a:r>
          </a:p>
        </p:txBody>
      </p:sp>
      <p:sp>
        <p:nvSpPr>
          <p:cNvPr id="11" name="TextBox 10">
            <a:extLst>
              <a:ext uri="{FF2B5EF4-FFF2-40B4-BE49-F238E27FC236}">
                <a16:creationId xmlns:a16="http://schemas.microsoft.com/office/drawing/2014/main" id="{97B1FB55-557E-4AEB-ABC8-C5223FEBC095}"/>
              </a:ext>
            </a:extLst>
          </p:cNvPr>
          <p:cNvSpPr txBox="1"/>
          <p:nvPr/>
        </p:nvSpPr>
        <p:spPr>
          <a:xfrm>
            <a:off x="1457739" y="4028661"/>
            <a:ext cx="8282609" cy="769441"/>
          </a:xfrm>
          <a:prstGeom prst="rect">
            <a:avLst/>
          </a:prstGeom>
          <a:noFill/>
        </p:spPr>
        <p:txBody>
          <a:bodyPr wrap="square">
            <a:spAutoFit/>
          </a:bodyPr>
          <a:lstStyle/>
          <a:p>
            <a:r>
              <a:rPr lang="en-GB" sz="4400" dirty="0">
                <a:solidFill>
                  <a:srgbClr val="0000FF"/>
                </a:solidFill>
                <a:latin typeface="CCW Cursive Writing 1" panose="03050602040000000000" pitchFamily="66" charset="0"/>
              </a:rPr>
              <a:t>was     you</a:t>
            </a:r>
          </a:p>
        </p:txBody>
      </p:sp>
    </p:spTree>
    <p:extLst>
      <p:ext uri="{BB962C8B-B14F-4D97-AF65-F5344CB8AC3E}">
        <p14:creationId xmlns:p14="http://schemas.microsoft.com/office/powerpoint/2010/main" val="39467354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6658044-56C1-43CC-97AB-220A5C1E11FB}"/>
              </a:ext>
            </a:extLst>
          </p:cNvPr>
          <p:cNvSpPr txBox="1"/>
          <p:nvPr/>
        </p:nvSpPr>
        <p:spPr>
          <a:xfrm>
            <a:off x="728871" y="693053"/>
            <a:ext cx="10774016" cy="6955750"/>
          </a:xfrm>
          <a:prstGeom prst="rect">
            <a:avLst/>
          </a:prstGeom>
          <a:noFill/>
        </p:spPr>
        <p:txBody>
          <a:bodyPr wrap="square">
            <a:spAutoFit/>
          </a:bodyPr>
          <a:lstStyle/>
          <a:p>
            <a:endParaRPr lang="en-GB" sz="1800" dirty="0">
              <a:solidFill>
                <a:srgbClr val="000000"/>
              </a:solidFill>
              <a:latin typeface="CCW Cursive Writing 1" panose="03050602040000000000" pitchFamily="66" charset="0"/>
            </a:endParaRPr>
          </a:p>
          <a:p>
            <a:pPr algn="ctr"/>
            <a:r>
              <a:rPr lang="en-GB" dirty="0">
                <a:solidFill>
                  <a:srgbClr val="000000"/>
                </a:solidFill>
                <a:latin typeface="CCW Cursive Writing 1" panose="03050602040000000000" pitchFamily="66" charset="0"/>
              </a:rPr>
              <a:t>  Now p</a:t>
            </a:r>
            <a:r>
              <a:rPr lang="en-GB" sz="1800" dirty="0">
                <a:solidFill>
                  <a:srgbClr val="000000"/>
                </a:solidFill>
                <a:latin typeface="CCW Cursive Writing 1" panose="03050602040000000000" pitchFamily="66" charset="0"/>
              </a:rPr>
              <a:t>ractice these words .Say them out loud.</a:t>
            </a:r>
          </a:p>
          <a:p>
            <a:pPr algn="ctr"/>
            <a:r>
              <a:rPr lang="en-GB" dirty="0">
                <a:solidFill>
                  <a:srgbClr val="000000"/>
                </a:solidFill>
                <a:latin typeface="CCW Cursive Writing 1" panose="03050602040000000000" pitchFamily="66" charset="0"/>
              </a:rPr>
              <a:t>Sound talk each sound using your fingers. </a:t>
            </a:r>
          </a:p>
          <a:p>
            <a:pPr algn="ctr"/>
            <a:endParaRPr lang="en-GB" dirty="0">
              <a:solidFill>
                <a:srgbClr val="FF00FF"/>
              </a:solidFill>
              <a:latin typeface="CCW Cursive Writing 1" panose="03050602040000000000" pitchFamily="66" charset="0"/>
            </a:endParaRPr>
          </a:p>
          <a:p>
            <a:pPr algn="ctr"/>
            <a:r>
              <a:rPr lang="en-GB" sz="3200" dirty="0" err="1">
                <a:solidFill>
                  <a:srgbClr val="FF00FF"/>
                </a:solidFill>
                <a:latin typeface="CCW Cursive Writing 1" panose="03050602040000000000" pitchFamily="66" charset="0"/>
              </a:rPr>
              <a:t>Eg</a:t>
            </a:r>
            <a:r>
              <a:rPr lang="en-GB" sz="3200" dirty="0">
                <a:solidFill>
                  <a:srgbClr val="FF00FF"/>
                </a:solidFill>
                <a:latin typeface="CCW Cursive Writing 1" panose="03050602040000000000" pitchFamily="66" charset="0"/>
              </a:rPr>
              <a:t>    s   n   </a:t>
            </a:r>
            <a:r>
              <a:rPr lang="en-GB" sz="3200" dirty="0" err="1">
                <a:solidFill>
                  <a:srgbClr val="FF00FF"/>
                </a:solidFill>
                <a:latin typeface="CCW Cursive Writing 1" panose="03050602040000000000" pitchFamily="66" charset="0"/>
              </a:rPr>
              <a:t>i</a:t>
            </a:r>
            <a:r>
              <a:rPr lang="en-GB" sz="3200" dirty="0">
                <a:solidFill>
                  <a:srgbClr val="FF00FF"/>
                </a:solidFill>
                <a:latin typeface="CCW Cursive Writing 1" panose="03050602040000000000" pitchFamily="66" charset="0"/>
              </a:rPr>
              <a:t>   ff</a:t>
            </a:r>
          </a:p>
          <a:p>
            <a:pPr algn="ctr"/>
            <a:endParaRPr lang="en-GB" sz="3200" dirty="0">
              <a:solidFill>
                <a:srgbClr val="FF00FF"/>
              </a:solidFill>
              <a:latin typeface="CCW Cursive Writing 1" panose="03050602040000000000" pitchFamily="66" charset="0"/>
            </a:endParaRPr>
          </a:p>
          <a:p>
            <a:pPr algn="ctr"/>
            <a:endParaRPr lang="en-GB" sz="1800" dirty="0">
              <a:solidFill>
                <a:srgbClr val="000000"/>
              </a:solidFill>
              <a:latin typeface="CCW Cursive Writing 1" panose="03050602040000000000" pitchFamily="66" charset="0"/>
            </a:endParaRPr>
          </a:p>
          <a:p>
            <a:r>
              <a:rPr lang="en-GB" sz="1800" dirty="0">
                <a:solidFill>
                  <a:srgbClr val="000000"/>
                </a:solidFill>
                <a:latin typeface="CCW Cursive Writing 1" panose="03050602040000000000" pitchFamily="66" charset="0"/>
              </a:rPr>
              <a:t>Practice writing them on your white board.</a:t>
            </a:r>
          </a:p>
          <a:p>
            <a:endParaRPr lang="en-GB" dirty="0">
              <a:solidFill>
                <a:srgbClr val="000000"/>
              </a:solidFill>
              <a:latin typeface="CCW Cursive Writing 1" panose="03050602040000000000" pitchFamily="66" charset="0"/>
            </a:endParaRPr>
          </a:p>
          <a:p>
            <a:endParaRPr lang="en-GB" sz="1800" dirty="0">
              <a:solidFill>
                <a:srgbClr val="000000"/>
              </a:solidFill>
              <a:latin typeface="CCW Cursive Writing 1" panose="03050602040000000000" pitchFamily="66" charset="0"/>
            </a:endParaRPr>
          </a:p>
          <a:p>
            <a:r>
              <a:rPr lang="en-GB" dirty="0">
                <a:solidFill>
                  <a:srgbClr val="000000"/>
                </a:solidFill>
                <a:latin typeface="CCW Cursive Writing 1" panose="03050602040000000000" pitchFamily="66" charset="0"/>
              </a:rPr>
              <a:t> </a:t>
            </a:r>
            <a:r>
              <a:rPr lang="en-GB" sz="2800" dirty="0">
                <a:solidFill>
                  <a:srgbClr val="FFC000"/>
                </a:solidFill>
                <a:latin typeface="CCW Cursive Writing 1" panose="03050602040000000000" pitchFamily="66" charset="0"/>
              </a:rPr>
              <a:t>sniff     smell     brown      groan</a:t>
            </a:r>
          </a:p>
          <a:p>
            <a:endParaRPr lang="en-GB" sz="2800" dirty="0">
              <a:solidFill>
                <a:srgbClr val="FFC000"/>
              </a:solidFill>
              <a:latin typeface="CCW Cursive Writing 1" panose="03050602040000000000" pitchFamily="66" charset="0"/>
            </a:endParaRPr>
          </a:p>
          <a:p>
            <a:endParaRPr lang="en-GB" sz="2800" dirty="0">
              <a:solidFill>
                <a:srgbClr val="FFC000"/>
              </a:solidFill>
              <a:latin typeface="CCW Cursive Writing 1" panose="03050602040000000000" pitchFamily="66" charset="0"/>
            </a:endParaRPr>
          </a:p>
          <a:p>
            <a:r>
              <a:rPr lang="en-GB" sz="2800" dirty="0" err="1">
                <a:solidFill>
                  <a:srgbClr val="FFC000"/>
                </a:solidFill>
                <a:latin typeface="CCW Cursive Writing 1" panose="03050602040000000000" pitchFamily="66" charset="0"/>
              </a:rPr>
              <a:t>floam</a:t>
            </a:r>
            <a:r>
              <a:rPr lang="en-GB" sz="2800" dirty="0">
                <a:solidFill>
                  <a:srgbClr val="FFC000"/>
                </a:solidFill>
                <a:latin typeface="CCW Cursive Writing 1" panose="03050602040000000000" pitchFamily="66" charset="0"/>
              </a:rPr>
              <a:t>     </a:t>
            </a:r>
            <a:r>
              <a:rPr lang="en-GB" sz="2800" dirty="0" err="1">
                <a:solidFill>
                  <a:srgbClr val="FFC000"/>
                </a:solidFill>
                <a:latin typeface="CCW Cursive Writing 1" panose="03050602040000000000" pitchFamily="66" charset="0"/>
              </a:rPr>
              <a:t>pliff</a:t>
            </a:r>
            <a:r>
              <a:rPr lang="en-GB" sz="2800" dirty="0">
                <a:solidFill>
                  <a:srgbClr val="FFC000"/>
                </a:solidFill>
                <a:latin typeface="CCW Cursive Writing 1" panose="03050602040000000000" pitchFamily="66" charset="0"/>
              </a:rPr>
              <a:t>       stell        </a:t>
            </a:r>
            <a:r>
              <a:rPr lang="en-GB" sz="2800" dirty="0" err="1">
                <a:solidFill>
                  <a:srgbClr val="FFC000"/>
                </a:solidFill>
                <a:latin typeface="CCW Cursive Writing 1" panose="03050602040000000000" pitchFamily="66" charset="0"/>
              </a:rPr>
              <a:t>vrown</a:t>
            </a:r>
            <a:r>
              <a:rPr lang="en-GB" dirty="0">
                <a:solidFill>
                  <a:srgbClr val="000000"/>
                </a:solidFill>
                <a:latin typeface="CCW Cursive Writing 1" panose="03050602040000000000" pitchFamily="66" charset="0"/>
              </a:rPr>
              <a:t> </a:t>
            </a:r>
          </a:p>
          <a:p>
            <a:r>
              <a:rPr lang="en-GB" sz="1800" dirty="0">
                <a:solidFill>
                  <a:srgbClr val="000000"/>
                </a:solidFill>
                <a:latin typeface="CCW Cursive Writing 1" panose="03050602040000000000" pitchFamily="66" charset="0"/>
              </a:rPr>
              <a:t> </a:t>
            </a:r>
          </a:p>
          <a:p>
            <a:endParaRPr lang="en-GB" dirty="0">
              <a:solidFill>
                <a:srgbClr val="000000"/>
              </a:solidFill>
              <a:latin typeface="CCW Cursive Writing 1" panose="03050602040000000000" pitchFamily="66" charset="0"/>
            </a:endParaRPr>
          </a:p>
          <a:p>
            <a:endParaRPr lang="en-GB" sz="1800" dirty="0">
              <a:solidFill>
                <a:srgbClr val="000000"/>
              </a:solidFill>
              <a:latin typeface="CCW Cursive Writing 1" panose="03050602040000000000" pitchFamily="66" charset="0"/>
            </a:endParaRPr>
          </a:p>
          <a:p>
            <a:endParaRPr lang="en-GB" dirty="0">
              <a:solidFill>
                <a:srgbClr val="000000"/>
              </a:solidFill>
              <a:latin typeface="CCW Cursive Writing 1" panose="03050602040000000000" pitchFamily="66" charset="0"/>
            </a:endParaRPr>
          </a:p>
          <a:p>
            <a:endParaRPr lang="en-GB" sz="1800" dirty="0">
              <a:solidFill>
                <a:srgbClr val="000000"/>
              </a:solidFill>
              <a:latin typeface="CCW Cursive Writing 1" panose="03050602040000000000" pitchFamily="66" charset="0"/>
            </a:endParaRPr>
          </a:p>
          <a:p>
            <a:endParaRPr lang="en-GB" dirty="0">
              <a:solidFill>
                <a:srgbClr val="000000"/>
              </a:solidFill>
              <a:latin typeface="CCW Cursive Writing 1" panose="03050602040000000000" pitchFamily="66" charset="0"/>
            </a:endParaRPr>
          </a:p>
          <a:p>
            <a:endParaRPr lang="en-GB" sz="1800" dirty="0">
              <a:solidFill>
                <a:srgbClr val="000000"/>
              </a:solidFill>
              <a:latin typeface="CCW Cursive Writing 1" panose="03050602040000000000" pitchFamily="66" charset="0"/>
            </a:endParaRPr>
          </a:p>
        </p:txBody>
      </p:sp>
    </p:spTree>
    <p:extLst>
      <p:ext uri="{BB962C8B-B14F-4D97-AF65-F5344CB8AC3E}">
        <p14:creationId xmlns:p14="http://schemas.microsoft.com/office/powerpoint/2010/main" val="18813238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04D87C3-E91C-400E-894D-F4EFA17CE1BD}"/>
              </a:ext>
            </a:extLst>
          </p:cNvPr>
          <p:cNvSpPr txBox="1"/>
          <p:nvPr/>
        </p:nvSpPr>
        <p:spPr>
          <a:xfrm>
            <a:off x="397565" y="397565"/>
            <a:ext cx="10482470" cy="923330"/>
          </a:xfrm>
          <a:prstGeom prst="rect">
            <a:avLst/>
          </a:prstGeom>
          <a:noFill/>
        </p:spPr>
        <p:txBody>
          <a:bodyPr wrap="square">
            <a:spAutoFit/>
          </a:bodyPr>
          <a:lstStyle/>
          <a:p>
            <a:pPr algn="ctr"/>
            <a:r>
              <a:rPr lang="en-GB" sz="1800" dirty="0">
                <a:solidFill>
                  <a:srgbClr val="000000"/>
                </a:solidFill>
                <a:latin typeface="CCW Cursive Writing 1" panose="03050602040000000000" pitchFamily="66" charset="0"/>
              </a:rPr>
              <a:t>Read these sentences out loud.</a:t>
            </a:r>
          </a:p>
          <a:p>
            <a:pPr algn="ctr"/>
            <a:r>
              <a:rPr lang="en-GB" dirty="0">
                <a:solidFill>
                  <a:srgbClr val="000000"/>
                </a:solidFill>
                <a:latin typeface="CCW Cursive Writing 1" panose="03050602040000000000" pitchFamily="66" charset="0"/>
              </a:rPr>
              <a:t>Practice writing one of these sentences on your white board. </a:t>
            </a:r>
            <a:endParaRPr lang="en-GB" sz="1800" dirty="0">
              <a:solidFill>
                <a:srgbClr val="000000"/>
              </a:solidFill>
              <a:latin typeface="CCW Cursive Writing 1" panose="03050602040000000000" pitchFamily="66" charset="0"/>
            </a:endParaRPr>
          </a:p>
        </p:txBody>
      </p:sp>
      <p:sp>
        <p:nvSpPr>
          <p:cNvPr id="5" name="TextBox 4">
            <a:extLst>
              <a:ext uri="{FF2B5EF4-FFF2-40B4-BE49-F238E27FC236}">
                <a16:creationId xmlns:a16="http://schemas.microsoft.com/office/drawing/2014/main" id="{A786E848-96D0-4197-A4BD-5D75301A695E}"/>
              </a:ext>
            </a:extLst>
          </p:cNvPr>
          <p:cNvSpPr txBox="1"/>
          <p:nvPr/>
        </p:nvSpPr>
        <p:spPr>
          <a:xfrm>
            <a:off x="662609" y="1086679"/>
            <a:ext cx="11012556" cy="3046988"/>
          </a:xfrm>
          <a:prstGeom prst="rect">
            <a:avLst/>
          </a:prstGeom>
          <a:noFill/>
        </p:spPr>
        <p:txBody>
          <a:bodyPr wrap="square">
            <a:spAutoFit/>
          </a:bodyPr>
          <a:lstStyle/>
          <a:p>
            <a:r>
              <a:rPr lang="en-GB" sz="3200" dirty="0">
                <a:solidFill>
                  <a:srgbClr val="00008B"/>
                </a:solidFill>
                <a:latin typeface="CCW Cursive Writing 1" panose="03050602040000000000" pitchFamily="66" charset="0"/>
              </a:rPr>
              <a:t>Sniff the sweet jar. Yum!</a:t>
            </a:r>
          </a:p>
          <a:p>
            <a:endParaRPr lang="en-GB" sz="3200" dirty="0">
              <a:solidFill>
                <a:srgbClr val="FFC000"/>
              </a:solidFill>
              <a:latin typeface="CCW Cursive Writing 1" panose="03050602040000000000" pitchFamily="66" charset="0"/>
            </a:endParaRPr>
          </a:p>
          <a:p>
            <a:r>
              <a:rPr lang="en-GB" sz="3200" dirty="0">
                <a:solidFill>
                  <a:srgbClr val="FFC000"/>
                </a:solidFill>
                <a:latin typeface="CCW Cursive Writing 1" panose="03050602040000000000" pitchFamily="66" charset="0"/>
              </a:rPr>
              <a:t>Scoop the sweets into a bag.</a:t>
            </a:r>
          </a:p>
          <a:p>
            <a:endParaRPr lang="en-GB" sz="3200" dirty="0">
              <a:solidFill>
                <a:srgbClr val="00008B"/>
              </a:solidFill>
              <a:latin typeface="CCW Cursive Writing 1" panose="03050602040000000000" pitchFamily="66" charset="0"/>
            </a:endParaRPr>
          </a:p>
          <a:p>
            <a:r>
              <a:rPr lang="en-GB" sz="3200" dirty="0">
                <a:solidFill>
                  <a:srgbClr val="00008B"/>
                </a:solidFill>
                <a:latin typeface="CCW Cursive Writing 1" panose="03050602040000000000" pitchFamily="66" charset="0"/>
              </a:rPr>
              <a:t>Chomp the sweets and crunch them up.</a:t>
            </a:r>
          </a:p>
        </p:txBody>
      </p:sp>
      <p:sp>
        <p:nvSpPr>
          <p:cNvPr id="7" name="TextBox 6">
            <a:extLst>
              <a:ext uri="{FF2B5EF4-FFF2-40B4-BE49-F238E27FC236}">
                <a16:creationId xmlns:a16="http://schemas.microsoft.com/office/drawing/2014/main" id="{F08DE4FE-677B-4778-AB08-26EBFF1D0A2B}"/>
              </a:ext>
            </a:extLst>
          </p:cNvPr>
          <p:cNvSpPr txBox="1"/>
          <p:nvPr/>
        </p:nvSpPr>
        <p:spPr>
          <a:xfrm>
            <a:off x="1073427" y="4306958"/>
            <a:ext cx="10071652" cy="2031325"/>
          </a:xfrm>
          <a:prstGeom prst="rect">
            <a:avLst/>
          </a:prstGeom>
          <a:noFill/>
        </p:spPr>
        <p:txBody>
          <a:bodyPr wrap="square">
            <a:spAutoFit/>
          </a:bodyPr>
          <a:lstStyle/>
          <a:p>
            <a:pPr algn="ctr"/>
            <a:endParaRPr lang="en-GB" sz="1800" dirty="0">
              <a:solidFill>
                <a:srgbClr val="000000"/>
              </a:solidFill>
              <a:latin typeface="CCW Cursive Writing 1" panose="03050602040000000000" pitchFamily="66" charset="0"/>
            </a:endParaRPr>
          </a:p>
          <a:p>
            <a:pPr algn="ctr"/>
            <a:endParaRPr lang="en-GB" sz="1800" dirty="0">
              <a:solidFill>
                <a:srgbClr val="000000"/>
              </a:solidFill>
              <a:latin typeface="CCW Cursive Writing 1" panose="03050602040000000000" pitchFamily="66" charset="0"/>
            </a:endParaRPr>
          </a:p>
          <a:p>
            <a:pPr algn="ctr"/>
            <a:r>
              <a:rPr lang="en-GB" sz="1800" dirty="0">
                <a:solidFill>
                  <a:srgbClr val="000000"/>
                </a:solidFill>
                <a:latin typeface="CCW Cursive Writing 1" panose="03050602040000000000" pitchFamily="66" charset="0"/>
              </a:rPr>
              <a:t>Now play Buried Treasure, Dragon's Den or Picnic on Pluto.</a:t>
            </a:r>
          </a:p>
          <a:p>
            <a:pPr algn="ctr"/>
            <a:r>
              <a:rPr lang="en-GB" sz="1800" dirty="0">
                <a:solidFill>
                  <a:srgbClr val="000000"/>
                </a:solidFill>
                <a:latin typeface="CCW Cursive Writing 1" panose="03050602040000000000" pitchFamily="66" charset="0"/>
              </a:rPr>
              <a:t>Click on the game, click on phase 4, click on start,</a:t>
            </a:r>
          </a:p>
          <a:p>
            <a:pPr algn="ctr"/>
            <a:r>
              <a:rPr lang="en-GB" sz="1800" dirty="0">
                <a:solidFill>
                  <a:srgbClr val="000000"/>
                </a:solidFill>
                <a:latin typeface="CCW Cursive Writing 1" panose="03050602040000000000" pitchFamily="66" charset="0"/>
              </a:rPr>
              <a:t>click on phase 4, choose revision of all phase . </a:t>
            </a:r>
          </a:p>
          <a:p>
            <a:pPr algn="ctr"/>
            <a:r>
              <a:rPr lang="en-GB" sz="1800" dirty="0">
                <a:solidFill>
                  <a:srgbClr val="000000"/>
                </a:solidFill>
                <a:latin typeface="CCW Cursive Writing 1" panose="03050602040000000000" pitchFamily="66" charset="0"/>
              </a:rPr>
              <a:t>Play the game.</a:t>
            </a:r>
          </a:p>
        </p:txBody>
      </p:sp>
    </p:spTree>
    <p:extLst>
      <p:ext uri="{BB962C8B-B14F-4D97-AF65-F5344CB8AC3E}">
        <p14:creationId xmlns:p14="http://schemas.microsoft.com/office/powerpoint/2010/main" val="5296144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40010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03228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26610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911597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216</TotalTime>
  <Words>849</Words>
  <Application>Microsoft Office PowerPoint</Application>
  <PresentationFormat>Widescreen</PresentationFormat>
  <Paragraphs>154</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Calibri Light</vt:lpstr>
      <vt:lpstr>CCW Cursive Writing 1</vt:lpstr>
      <vt:lpstr>Segoe UI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Janelle Rhodes</dc:creator>
  <cp:lastModifiedBy>Janelle Rhodes</cp:lastModifiedBy>
  <cp:revision>22</cp:revision>
  <dcterms:created xsi:type="dcterms:W3CDTF">2021-01-21T18:48:34Z</dcterms:created>
  <dcterms:modified xsi:type="dcterms:W3CDTF">2021-01-31T19:21:08Z</dcterms:modified>
</cp:coreProperties>
</file>