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2" r:id="rId5"/>
    <p:sldId id="259"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8" d="100"/>
          <a:sy n="78" d="100"/>
        </p:scale>
        <p:origin x="-1926" y="-7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3CBB4D-DA57-4684-9F45-0ADC3BB645AC}"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GB"/>
        </a:p>
      </dgm:t>
    </dgm:pt>
    <dgm:pt modelId="{B400C732-BD1A-4F86-B5FA-06D807B2707B}">
      <dgm:prSet phldrT="[Text]"/>
      <dgm:spPr/>
      <dgm:t>
        <a:bodyPr/>
        <a:lstStyle/>
        <a:p>
          <a:r>
            <a:rPr lang="en-GB" dirty="0" smtClean="0"/>
            <a:t>Topic based approach to learning</a:t>
          </a:r>
          <a:endParaRPr lang="en-GB" dirty="0"/>
        </a:p>
      </dgm:t>
    </dgm:pt>
    <dgm:pt modelId="{9E3FDA9C-FDCC-4AD0-AA09-2C97B9A02F38}" type="parTrans" cxnId="{F934A4FB-0597-45A8-9877-C974DC93D1E2}">
      <dgm:prSet/>
      <dgm:spPr/>
      <dgm:t>
        <a:bodyPr/>
        <a:lstStyle/>
        <a:p>
          <a:endParaRPr lang="en-GB"/>
        </a:p>
      </dgm:t>
    </dgm:pt>
    <dgm:pt modelId="{539635E3-B6F7-4491-A3E3-88DD9FE91AF9}" type="sibTrans" cxnId="{F934A4FB-0597-45A8-9877-C974DC93D1E2}">
      <dgm:prSet/>
      <dgm:spPr/>
      <dgm:t>
        <a:bodyPr/>
        <a:lstStyle/>
        <a:p>
          <a:endParaRPr lang="en-GB"/>
        </a:p>
      </dgm:t>
    </dgm:pt>
    <dgm:pt modelId="{37789FC0-DB77-41FB-8840-236441A596FD}">
      <dgm:prSet phldrT="[Text]"/>
      <dgm:spPr/>
      <dgm:t>
        <a:bodyPr/>
        <a:lstStyle/>
        <a:p>
          <a:r>
            <a:rPr lang="en-GB" dirty="0" smtClean="0"/>
            <a:t>Enquiry, exploration, practical and discovery opportunities</a:t>
          </a:r>
          <a:endParaRPr lang="en-GB" dirty="0"/>
        </a:p>
      </dgm:t>
    </dgm:pt>
    <dgm:pt modelId="{6CF6EFE5-651E-496A-9B6D-A8577F64DDB4}" type="parTrans" cxnId="{E5DAE28A-0DA3-4A35-ADA7-853FEF4DEBF4}">
      <dgm:prSet/>
      <dgm:spPr/>
      <dgm:t>
        <a:bodyPr/>
        <a:lstStyle/>
        <a:p>
          <a:endParaRPr lang="en-GB"/>
        </a:p>
      </dgm:t>
    </dgm:pt>
    <dgm:pt modelId="{480043EC-03AE-4344-8D65-E12A5482657C}" type="sibTrans" cxnId="{E5DAE28A-0DA3-4A35-ADA7-853FEF4DEBF4}">
      <dgm:prSet/>
      <dgm:spPr/>
      <dgm:t>
        <a:bodyPr/>
        <a:lstStyle/>
        <a:p>
          <a:endParaRPr lang="en-GB"/>
        </a:p>
      </dgm:t>
    </dgm:pt>
    <dgm:pt modelId="{7FDFF5C5-7139-4E66-A008-3200877387A0}">
      <dgm:prSet phldrT="[Text]"/>
      <dgm:spPr/>
      <dgm:t>
        <a:bodyPr/>
        <a:lstStyle/>
        <a:p>
          <a:r>
            <a:rPr lang="en-GB" dirty="0" smtClean="0"/>
            <a:t>Focus on specific statutory learning </a:t>
          </a:r>
          <a:endParaRPr lang="en-GB" dirty="0"/>
        </a:p>
      </dgm:t>
    </dgm:pt>
    <dgm:pt modelId="{009A035A-562F-4A83-8E50-9D710995732B}" type="parTrans" cxnId="{0CD29604-7E6E-475A-B330-463749791A04}">
      <dgm:prSet/>
      <dgm:spPr/>
      <dgm:t>
        <a:bodyPr/>
        <a:lstStyle/>
        <a:p>
          <a:endParaRPr lang="en-GB"/>
        </a:p>
      </dgm:t>
    </dgm:pt>
    <dgm:pt modelId="{AD3FCA0C-6F2E-418E-B909-886A7657FB6E}" type="sibTrans" cxnId="{0CD29604-7E6E-475A-B330-463749791A04}">
      <dgm:prSet/>
      <dgm:spPr/>
      <dgm:t>
        <a:bodyPr/>
        <a:lstStyle/>
        <a:p>
          <a:endParaRPr lang="en-GB"/>
        </a:p>
      </dgm:t>
    </dgm:pt>
    <dgm:pt modelId="{8A8F6370-5E58-4936-9BFC-C764F13B4F14}">
      <dgm:prSet phldrT="[Text]"/>
      <dgm:spPr/>
      <dgm:t>
        <a:bodyPr/>
        <a:lstStyle/>
        <a:p>
          <a:r>
            <a:rPr lang="en-GB" dirty="0" smtClean="0"/>
            <a:t>Application of knowledge, skills and understanding</a:t>
          </a:r>
          <a:endParaRPr lang="en-GB" dirty="0"/>
        </a:p>
      </dgm:t>
    </dgm:pt>
    <dgm:pt modelId="{4531BB6B-1BA3-4BDB-9E15-99CCD89FDFCD}" type="parTrans" cxnId="{49399B43-19BA-46EE-B545-FE62411AC539}">
      <dgm:prSet/>
      <dgm:spPr/>
      <dgm:t>
        <a:bodyPr/>
        <a:lstStyle/>
        <a:p>
          <a:endParaRPr lang="en-GB"/>
        </a:p>
      </dgm:t>
    </dgm:pt>
    <dgm:pt modelId="{1FE0BBFD-C90B-491E-988B-495BB0850C0F}" type="sibTrans" cxnId="{49399B43-19BA-46EE-B545-FE62411AC539}">
      <dgm:prSet/>
      <dgm:spPr/>
      <dgm:t>
        <a:bodyPr/>
        <a:lstStyle/>
        <a:p>
          <a:endParaRPr lang="en-GB"/>
        </a:p>
      </dgm:t>
    </dgm:pt>
    <dgm:pt modelId="{53CE5511-074B-4962-84CA-EFC72A083862}">
      <dgm:prSet phldrT="[Text]"/>
      <dgm:spPr/>
      <dgm:t>
        <a:bodyPr/>
        <a:lstStyle/>
        <a:p>
          <a:r>
            <a:rPr lang="en-GB" dirty="0" smtClean="0"/>
            <a:t>Pupil voice, support and learning styles</a:t>
          </a:r>
        </a:p>
        <a:p>
          <a:r>
            <a:rPr lang="en-GB" dirty="0" smtClean="0"/>
            <a:t>(P4C &amp; growth mind-set)</a:t>
          </a:r>
          <a:endParaRPr lang="en-GB" dirty="0"/>
        </a:p>
      </dgm:t>
    </dgm:pt>
    <dgm:pt modelId="{50EAC023-6D0D-44E2-892C-973B14A7C1B3}" type="parTrans" cxnId="{ADF65B7E-0518-490F-96BD-6BF1C5B048F8}">
      <dgm:prSet/>
      <dgm:spPr/>
      <dgm:t>
        <a:bodyPr/>
        <a:lstStyle/>
        <a:p>
          <a:endParaRPr lang="en-GB"/>
        </a:p>
      </dgm:t>
    </dgm:pt>
    <dgm:pt modelId="{7A7D6812-059C-4A98-B659-16CA1B2175CF}" type="sibTrans" cxnId="{ADF65B7E-0518-490F-96BD-6BF1C5B048F8}">
      <dgm:prSet/>
      <dgm:spPr/>
      <dgm:t>
        <a:bodyPr/>
        <a:lstStyle/>
        <a:p>
          <a:endParaRPr lang="en-GB"/>
        </a:p>
      </dgm:t>
    </dgm:pt>
    <dgm:pt modelId="{AD38E3EA-CB53-4413-AD74-A5E60BF1985C}">
      <dgm:prSet/>
      <dgm:spPr/>
      <dgm:t>
        <a:bodyPr/>
        <a:lstStyle/>
        <a:p>
          <a:r>
            <a:rPr lang="en-GB" dirty="0" smtClean="0"/>
            <a:t>Feedback, assessment, review and impact</a:t>
          </a:r>
          <a:endParaRPr lang="en-GB" dirty="0"/>
        </a:p>
      </dgm:t>
    </dgm:pt>
    <dgm:pt modelId="{C72BC35D-9B2C-4FA2-9C04-29A49975B4B9}" type="parTrans" cxnId="{991FFCDB-5526-4260-AC36-D5954DF50E8E}">
      <dgm:prSet/>
      <dgm:spPr/>
      <dgm:t>
        <a:bodyPr/>
        <a:lstStyle/>
        <a:p>
          <a:endParaRPr lang="en-GB"/>
        </a:p>
      </dgm:t>
    </dgm:pt>
    <dgm:pt modelId="{81CC86D6-3FBB-4C93-B8E6-29398B23117E}" type="sibTrans" cxnId="{991FFCDB-5526-4260-AC36-D5954DF50E8E}">
      <dgm:prSet/>
      <dgm:spPr/>
      <dgm:t>
        <a:bodyPr/>
        <a:lstStyle/>
        <a:p>
          <a:endParaRPr lang="en-GB"/>
        </a:p>
      </dgm:t>
    </dgm:pt>
    <dgm:pt modelId="{F5577345-B54C-4F99-BA26-163217E5DED9}" type="pres">
      <dgm:prSet presAssocID="{433CBB4D-DA57-4684-9F45-0ADC3BB645AC}" presName="cycle" presStyleCnt="0">
        <dgm:presLayoutVars>
          <dgm:dir/>
          <dgm:resizeHandles val="exact"/>
        </dgm:presLayoutVars>
      </dgm:prSet>
      <dgm:spPr/>
      <dgm:t>
        <a:bodyPr/>
        <a:lstStyle/>
        <a:p>
          <a:endParaRPr lang="en-GB"/>
        </a:p>
      </dgm:t>
    </dgm:pt>
    <dgm:pt modelId="{3D8D4B2C-5E37-483C-A3F0-9020A79D1A1A}" type="pres">
      <dgm:prSet presAssocID="{B400C732-BD1A-4F86-B5FA-06D807B2707B}" presName="node" presStyleLbl="node1" presStyleIdx="0" presStyleCnt="6">
        <dgm:presLayoutVars>
          <dgm:bulletEnabled val="1"/>
        </dgm:presLayoutVars>
      </dgm:prSet>
      <dgm:spPr/>
      <dgm:t>
        <a:bodyPr/>
        <a:lstStyle/>
        <a:p>
          <a:endParaRPr lang="en-GB"/>
        </a:p>
      </dgm:t>
    </dgm:pt>
    <dgm:pt modelId="{C24A2252-B1DE-4377-BCCD-9365A536E30C}" type="pres">
      <dgm:prSet presAssocID="{539635E3-B6F7-4491-A3E3-88DD9FE91AF9}" presName="sibTrans" presStyleLbl="sibTrans2D1" presStyleIdx="0" presStyleCnt="6" custAng="19293258" custFlipHor="1" custScaleX="33568" custLinFactY="200000" custLinFactNeighborX="8487" custLinFactNeighborY="267031"/>
      <dgm:spPr/>
      <dgm:t>
        <a:bodyPr/>
        <a:lstStyle/>
        <a:p>
          <a:endParaRPr lang="en-GB"/>
        </a:p>
      </dgm:t>
    </dgm:pt>
    <dgm:pt modelId="{C2401F63-4EDC-4A8A-8232-3AB97E281E9D}" type="pres">
      <dgm:prSet presAssocID="{539635E3-B6F7-4491-A3E3-88DD9FE91AF9}" presName="connectorText" presStyleLbl="sibTrans2D1" presStyleIdx="0" presStyleCnt="6"/>
      <dgm:spPr/>
      <dgm:t>
        <a:bodyPr/>
        <a:lstStyle/>
        <a:p>
          <a:endParaRPr lang="en-GB"/>
        </a:p>
      </dgm:t>
    </dgm:pt>
    <dgm:pt modelId="{B8B175DB-45EF-42AB-887D-24979BB0B4C8}" type="pres">
      <dgm:prSet presAssocID="{37789FC0-DB77-41FB-8840-236441A596FD}" presName="node" presStyleLbl="node1" presStyleIdx="1" presStyleCnt="6" custRadScaleRad="95239" custRadScaleInc="200776">
        <dgm:presLayoutVars>
          <dgm:bulletEnabled val="1"/>
        </dgm:presLayoutVars>
      </dgm:prSet>
      <dgm:spPr/>
      <dgm:t>
        <a:bodyPr/>
        <a:lstStyle/>
        <a:p>
          <a:endParaRPr lang="en-GB"/>
        </a:p>
      </dgm:t>
    </dgm:pt>
    <dgm:pt modelId="{4C6ACCAC-BE04-4F22-924A-4D3B58375AA7}" type="pres">
      <dgm:prSet presAssocID="{480043EC-03AE-4344-8D65-E12A5482657C}" presName="sibTrans" presStyleLbl="sibTrans2D1" presStyleIdx="1" presStyleCnt="6" custAng="10799996" custScaleX="129153" custLinFactNeighborX="12807" custLinFactNeighborY="13257"/>
      <dgm:spPr/>
      <dgm:t>
        <a:bodyPr/>
        <a:lstStyle/>
        <a:p>
          <a:endParaRPr lang="en-GB"/>
        </a:p>
      </dgm:t>
    </dgm:pt>
    <dgm:pt modelId="{9ABDB70D-A3C4-4C4B-B6E8-431BE4E72C24}" type="pres">
      <dgm:prSet presAssocID="{480043EC-03AE-4344-8D65-E12A5482657C}" presName="connectorText" presStyleLbl="sibTrans2D1" presStyleIdx="1" presStyleCnt="6"/>
      <dgm:spPr/>
      <dgm:t>
        <a:bodyPr/>
        <a:lstStyle/>
        <a:p>
          <a:endParaRPr lang="en-GB"/>
        </a:p>
      </dgm:t>
    </dgm:pt>
    <dgm:pt modelId="{59638A94-37CB-4AE6-A602-1527AA2222F9}" type="pres">
      <dgm:prSet presAssocID="{7FDFF5C5-7139-4E66-A008-3200877387A0}" presName="node" presStyleLbl="node1" presStyleIdx="2" presStyleCnt="6" custRadScaleRad="94692" custRadScaleInc="-198866">
        <dgm:presLayoutVars>
          <dgm:bulletEnabled val="1"/>
        </dgm:presLayoutVars>
      </dgm:prSet>
      <dgm:spPr/>
      <dgm:t>
        <a:bodyPr/>
        <a:lstStyle/>
        <a:p>
          <a:endParaRPr lang="en-GB"/>
        </a:p>
      </dgm:t>
    </dgm:pt>
    <dgm:pt modelId="{10066744-9071-439B-BE22-DFC67DCC3AAF}" type="pres">
      <dgm:prSet presAssocID="{AD3FCA0C-6F2E-418E-B909-886A7657FB6E}" presName="sibTrans" presStyleLbl="sibTrans2D1" presStyleIdx="2" presStyleCnt="6" custAng="1552521" custFlipHor="1" custScaleX="38520" custLinFactY="-200000" custLinFactNeighborX="11831" custLinFactNeighborY="-254127"/>
      <dgm:spPr/>
      <dgm:t>
        <a:bodyPr/>
        <a:lstStyle/>
        <a:p>
          <a:endParaRPr lang="en-GB"/>
        </a:p>
      </dgm:t>
    </dgm:pt>
    <dgm:pt modelId="{B9BFE072-DD52-41DF-8AA5-352535F58357}" type="pres">
      <dgm:prSet presAssocID="{AD3FCA0C-6F2E-418E-B909-886A7657FB6E}" presName="connectorText" presStyleLbl="sibTrans2D1" presStyleIdx="2" presStyleCnt="6"/>
      <dgm:spPr/>
      <dgm:t>
        <a:bodyPr/>
        <a:lstStyle/>
        <a:p>
          <a:endParaRPr lang="en-GB"/>
        </a:p>
      </dgm:t>
    </dgm:pt>
    <dgm:pt modelId="{BD9F1462-0B5E-47C4-B298-7BA40B880CB3}" type="pres">
      <dgm:prSet presAssocID="{8A8F6370-5E58-4936-9BFC-C764F13B4F14}" presName="node" presStyleLbl="node1" presStyleIdx="3" presStyleCnt="6">
        <dgm:presLayoutVars>
          <dgm:bulletEnabled val="1"/>
        </dgm:presLayoutVars>
      </dgm:prSet>
      <dgm:spPr/>
      <dgm:t>
        <a:bodyPr/>
        <a:lstStyle/>
        <a:p>
          <a:endParaRPr lang="en-GB"/>
        </a:p>
      </dgm:t>
    </dgm:pt>
    <dgm:pt modelId="{F4BA8CF3-CDF5-4E32-8E2F-3F1DB912DF99}" type="pres">
      <dgm:prSet presAssocID="{1FE0BBFD-C90B-491E-988B-495BB0850C0F}" presName="sibTrans" presStyleLbl="sibTrans2D1" presStyleIdx="3" presStyleCnt="6"/>
      <dgm:spPr/>
      <dgm:t>
        <a:bodyPr/>
        <a:lstStyle/>
        <a:p>
          <a:endParaRPr lang="en-GB"/>
        </a:p>
      </dgm:t>
    </dgm:pt>
    <dgm:pt modelId="{99E779F1-0BB8-446E-8E8E-F75E38096A99}" type="pres">
      <dgm:prSet presAssocID="{1FE0BBFD-C90B-491E-988B-495BB0850C0F}" presName="connectorText" presStyleLbl="sibTrans2D1" presStyleIdx="3" presStyleCnt="6"/>
      <dgm:spPr/>
      <dgm:t>
        <a:bodyPr/>
        <a:lstStyle/>
        <a:p>
          <a:endParaRPr lang="en-GB"/>
        </a:p>
      </dgm:t>
    </dgm:pt>
    <dgm:pt modelId="{F30EF411-22FB-4626-9A87-016086DD3088}" type="pres">
      <dgm:prSet presAssocID="{53CE5511-074B-4962-84CA-EFC72A083862}" presName="node" presStyleLbl="node1" presStyleIdx="4" presStyleCnt="6">
        <dgm:presLayoutVars>
          <dgm:bulletEnabled val="1"/>
        </dgm:presLayoutVars>
      </dgm:prSet>
      <dgm:spPr/>
      <dgm:t>
        <a:bodyPr/>
        <a:lstStyle/>
        <a:p>
          <a:endParaRPr lang="en-GB"/>
        </a:p>
      </dgm:t>
    </dgm:pt>
    <dgm:pt modelId="{9454E435-85BD-49F0-800D-F2D48C176B18}" type="pres">
      <dgm:prSet presAssocID="{7A7D6812-059C-4A98-B659-16CA1B2175CF}" presName="sibTrans" presStyleLbl="sibTrans2D1" presStyleIdx="4" presStyleCnt="6"/>
      <dgm:spPr/>
      <dgm:t>
        <a:bodyPr/>
        <a:lstStyle/>
        <a:p>
          <a:endParaRPr lang="en-GB"/>
        </a:p>
      </dgm:t>
    </dgm:pt>
    <dgm:pt modelId="{679DE739-10D7-4298-A862-C0A2DC897292}" type="pres">
      <dgm:prSet presAssocID="{7A7D6812-059C-4A98-B659-16CA1B2175CF}" presName="connectorText" presStyleLbl="sibTrans2D1" presStyleIdx="4" presStyleCnt="6"/>
      <dgm:spPr/>
      <dgm:t>
        <a:bodyPr/>
        <a:lstStyle/>
        <a:p>
          <a:endParaRPr lang="en-GB"/>
        </a:p>
      </dgm:t>
    </dgm:pt>
    <dgm:pt modelId="{A13F32D2-569C-4A6C-A982-5A995D775480}" type="pres">
      <dgm:prSet presAssocID="{AD38E3EA-CB53-4413-AD74-A5E60BF1985C}" presName="node" presStyleLbl="node1" presStyleIdx="5" presStyleCnt="6">
        <dgm:presLayoutVars>
          <dgm:bulletEnabled val="1"/>
        </dgm:presLayoutVars>
      </dgm:prSet>
      <dgm:spPr/>
      <dgm:t>
        <a:bodyPr/>
        <a:lstStyle/>
        <a:p>
          <a:endParaRPr lang="en-GB"/>
        </a:p>
      </dgm:t>
    </dgm:pt>
    <dgm:pt modelId="{5C7CED41-80C8-48F8-8088-96B64327D3DC}" type="pres">
      <dgm:prSet presAssocID="{81CC86D6-3FBB-4C93-B8E6-29398B23117E}" presName="sibTrans" presStyleLbl="sibTrans2D1" presStyleIdx="5" presStyleCnt="6"/>
      <dgm:spPr/>
      <dgm:t>
        <a:bodyPr/>
        <a:lstStyle/>
        <a:p>
          <a:endParaRPr lang="en-GB"/>
        </a:p>
      </dgm:t>
    </dgm:pt>
    <dgm:pt modelId="{7F969A38-3F4A-42D1-8B03-3DB047CDB482}" type="pres">
      <dgm:prSet presAssocID="{81CC86D6-3FBB-4C93-B8E6-29398B23117E}" presName="connectorText" presStyleLbl="sibTrans2D1" presStyleIdx="5" presStyleCnt="6"/>
      <dgm:spPr/>
      <dgm:t>
        <a:bodyPr/>
        <a:lstStyle/>
        <a:p>
          <a:endParaRPr lang="en-GB"/>
        </a:p>
      </dgm:t>
    </dgm:pt>
  </dgm:ptLst>
  <dgm:cxnLst>
    <dgm:cxn modelId="{9D41507D-F9E0-4FE1-A14C-15599EA561CD}" type="presOf" srcId="{53CE5511-074B-4962-84CA-EFC72A083862}" destId="{F30EF411-22FB-4626-9A87-016086DD3088}" srcOrd="0" destOrd="0" presId="urn:microsoft.com/office/officeart/2005/8/layout/cycle2"/>
    <dgm:cxn modelId="{38FEE642-5C72-4026-BD9D-DDE91A3CEE2D}" type="presOf" srcId="{AD3FCA0C-6F2E-418E-B909-886A7657FB6E}" destId="{10066744-9071-439B-BE22-DFC67DCC3AAF}" srcOrd="0" destOrd="0" presId="urn:microsoft.com/office/officeart/2005/8/layout/cycle2"/>
    <dgm:cxn modelId="{49399B43-19BA-46EE-B545-FE62411AC539}" srcId="{433CBB4D-DA57-4684-9F45-0ADC3BB645AC}" destId="{8A8F6370-5E58-4936-9BFC-C764F13B4F14}" srcOrd="3" destOrd="0" parTransId="{4531BB6B-1BA3-4BDB-9E15-99CCD89FDFCD}" sibTransId="{1FE0BBFD-C90B-491E-988B-495BB0850C0F}"/>
    <dgm:cxn modelId="{E8349C72-8962-4EC1-AD8E-33B784EDAD15}" type="presOf" srcId="{37789FC0-DB77-41FB-8840-236441A596FD}" destId="{B8B175DB-45EF-42AB-887D-24979BB0B4C8}" srcOrd="0" destOrd="0" presId="urn:microsoft.com/office/officeart/2005/8/layout/cycle2"/>
    <dgm:cxn modelId="{1596C433-04CB-41BD-841C-E61DCF807D5C}" type="presOf" srcId="{AD38E3EA-CB53-4413-AD74-A5E60BF1985C}" destId="{A13F32D2-569C-4A6C-A982-5A995D775480}" srcOrd="0" destOrd="0" presId="urn:microsoft.com/office/officeart/2005/8/layout/cycle2"/>
    <dgm:cxn modelId="{C745EECE-75CB-4FCE-9398-110BB79F9E6E}" type="presOf" srcId="{81CC86D6-3FBB-4C93-B8E6-29398B23117E}" destId="{5C7CED41-80C8-48F8-8088-96B64327D3DC}" srcOrd="0" destOrd="0" presId="urn:microsoft.com/office/officeart/2005/8/layout/cycle2"/>
    <dgm:cxn modelId="{41F64B24-8744-4429-8CE6-4ECCBC3ACFDA}" type="presOf" srcId="{AD3FCA0C-6F2E-418E-B909-886A7657FB6E}" destId="{B9BFE072-DD52-41DF-8AA5-352535F58357}" srcOrd="1" destOrd="0" presId="urn:microsoft.com/office/officeart/2005/8/layout/cycle2"/>
    <dgm:cxn modelId="{87A08A23-B2F5-4000-929E-6ED891A5689E}" type="presOf" srcId="{7A7D6812-059C-4A98-B659-16CA1B2175CF}" destId="{679DE739-10D7-4298-A862-C0A2DC897292}" srcOrd="1" destOrd="0" presId="urn:microsoft.com/office/officeart/2005/8/layout/cycle2"/>
    <dgm:cxn modelId="{A5395F81-4B26-4041-AAF3-077159ECAC32}" type="presOf" srcId="{1FE0BBFD-C90B-491E-988B-495BB0850C0F}" destId="{99E779F1-0BB8-446E-8E8E-F75E38096A99}" srcOrd="1" destOrd="0" presId="urn:microsoft.com/office/officeart/2005/8/layout/cycle2"/>
    <dgm:cxn modelId="{ED71488B-F872-4504-A123-0B0215DB5E5F}" type="presOf" srcId="{81CC86D6-3FBB-4C93-B8E6-29398B23117E}" destId="{7F969A38-3F4A-42D1-8B03-3DB047CDB482}" srcOrd="1" destOrd="0" presId="urn:microsoft.com/office/officeart/2005/8/layout/cycle2"/>
    <dgm:cxn modelId="{3C1453C3-553C-46E6-8A66-5CCA0F3295C8}" type="presOf" srcId="{480043EC-03AE-4344-8D65-E12A5482657C}" destId="{9ABDB70D-A3C4-4C4B-B6E8-431BE4E72C24}" srcOrd="1" destOrd="0" presId="urn:microsoft.com/office/officeart/2005/8/layout/cycle2"/>
    <dgm:cxn modelId="{E5DAE28A-0DA3-4A35-ADA7-853FEF4DEBF4}" srcId="{433CBB4D-DA57-4684-9F45-0ADC3BB645AC}" destId="{37789FC0-DB77-41FB-8840-236441A596FD}" srcOrd="1" destOrd="0" parTransId="{6CF6EFE5-651E-496A-9B6D-A8577F64DDB4}" sibTransId="{480043EC-03AE-4344-8D65-E12A5482657C}"/>
    <dgm:cxn modelId="{ADF65B7E-0518-490F-96BD-6BF1C5B048F8}" srcId="{433CBB4D-DA57-4684-9F45-0ADC3BB645AC}" destId="{53CE5511-074B-4962-84CA-EFC72A083862}" srcOrd="4" destOrd="0" parTransId="{50EAC023-6D0D-44E2-892C-973B14A7C1B3}" sibTransId="{7A7D6812-059C-4A98-B659-16CA1B2175CF}"/>
    <dgm:cxn modelId="{0CD29604-7E6E-475A-B330-463749791A04}" srcId="{433CBB4D-DA57-4684-9F45-0ADC3BB645AC}" destId="{7FDFF5C5-7139-4E66-A008-3200877387A0}" srcOrd="2" destOrd="0" parTransId="{009A035A-562F-4A83-8E50-9D710995732B}" sibTransId="{AD3FCA0C-6F2E-418E-B909-886A7657FB6E}"/>
    <dgm:cxn modelId="{B0C67EF1-18F4-4380-9819-F2AD7531F519}" type="presOf" srcId="{7A7D6812-059C-4A98-B659-16CA1B2175CF}" destId="{9454E435-85BD-49F0-800D-F2D48C176B18}" srcOrd="0" destOrd="0" presId="urn:microsoft.com/office/officeart/2005/8/layout/cycle2"/>
    <dgm:cxn modelId="{E4099682-0DDB-4BC0-9450-593A4498A4F6}" type="presOf" srcId="{480043EC-03AE-4344-8D65-E12A5482657C}" destId="{4C6ACCAC-BE04-4F22-924A-4D3B58375AA7}" srcOrd="0" destOrd="0" presId="urn:microsoft.com/office/officeart/2005/8/layout/cycle2"/>
    <dgm:cxn modelId="{3D7FDFBD-0EAB-4BDB-8602-14EC45E2D7FB}" type="presOf" srcId="{539635E3-B6F7-4491-A3E3-88DD9FE91AF9}" destId="{C24A2252-B1DE-4377-BCCD-9365A536E30C}" srcOrd="0" destOrd="0" presId="urn:microsoft.com/office/officeart/2005/8/layout/cycle2"/>
    <dgm:cxn modelId="{0353B2F5-B829-40F7-A421-B2930F34C6EB}" type="presOf" srcId="{7FDFF5C5-7139-4E66-A008-3200877387A0}" destId="{59638A94-37CB-4AE6-A602-1527AA2222F9}" srcOrd="0" destOrd="0" presId="urn:microsoft.com/office/officeart/2005/8/layout/cycle2"/>
    <dgm:cxn modelId="{F934A4FB-0597-45A8-9877-C974DC93D1E2}" srcId="{433CBB4D-DA57-4684-9F45-0ADC3BB645AC}" destId="{B400C732-BD1A-4F86-B5FA-06D807B2707B}" srcOrd="0" destOrd="0" parTransId="{9E3FDA9C-FDCC-4AD0-AA09-2C97B9A02F38}" sibTransId="{539635E3-B6F7-4491-A3E3-88DD9FE91AF9}"/>
    <dgm:cxn modelId="{71B83F99-2B32-4E55-96E3-87541BCE954C}" type="presOf" srcId="{1FE0BBFD-C90B-491E-988B-495BB0850C0F}" destId="{F4BA8CF3-CDF5-4E32-8E2F-3F1DB912DF99}" srcOrd="0" destOrd="0" presId="urn:microsoft.com/office/officeart/2005/8/layout/cycle2"/>
    <dgm:cxn modelId="{991FFCDB-5526-4260-AC36-D5954DF50E8E}" srcId="{433CBB4D-DA57-4684-9F45-0ADC3BB645AC}" destId="{AD38E3EA-CB53-4413-AD74-A5E60BF1985C}" srcOrd="5" destOrd="0" parTransId="{C72BC35D-9B2C-4FA2-9C04-29A49975B4B9}" sibTransId="{81CC86D6-3FBB-4C93-B8E6-29398B23117E}"/>
    <dgm:cxn modelId="{100EDA9C-AC17-4344-8A1E-3C15D27564E0}" type="presOf" srcId="{B400C732-BD1A-4F86-B5FA-06D807B2707B}" destId="{3D8D4B2C-5E37-483C-A3F0-9020A79D1A1A}" srcOrd="0" destOrd="0" presId="urn:microsoft.com/office/officeart/2005/8/layout/cycle2"/>
    <dgm:cxn modelId="{8BD030F1-1677-4CE5-900E-1CF5FD4DB845}" type="presOf" srcId="{539635E3-B6F7-4491-A3E3-88DD9FE91AF9}" destId="{C2401F63-4EDC-4A8A-8232-3AB97E281E9D}" srcOrd="1" destOrd="0" presId="urn:microsoft.com/office/officeart/2005/8/layout/cycle2"/>
    <dgm:cxn modelId="{7570F499-CBD8-4B19-8CBC-8B7EC59199B5}" type="presOf" srcId="{8A8F6370-5E58-4936-9BFC-C764F13B4F14}" destId="{BD9F1462-0B5E-47C4-B298-7BA40B880CB3}" srcOrd="0" destOrd="0" presId="urn:microsoft.com/office/officeart/2005/8/layout/cycle2"/>
    <dgm:cxn modelId="{8FAE1693-919B-47C1-9FB8-EB5ED931E2E5}" type="presOf" srcId="{433CBB4D-DA57-4684-9F45-0ADC3BB645AC}" destId="{F5577345-B54C-4F99-BA26-163217E5DED9}" srcOrd="0" destOrd="0" presId="urn:microsoft.com/office/officeart/2005/8/layout/cycle2"/>
    <dgm:cxn modelId="{8FDA8705-1791-4120-B87D-2D7A037EAFE4}" type="presParOf" srcId="{F5577345-B54C-4F99-BA26-163217E5DED9}" destId="{3D8D4B2C-5E37-483C-A3F0-9020A79D1A1A}" srcOrd="0" destOrd="0" presId="urn:microsoft.com/office/officeart/2005/8/layout/cycle2"/>
    <dgm:cxn modelId="{D87A8094-6DB8-4E11-9C31-B7FF8EA51BD1}" type="presParOf" srcId="{F5577345-B54C-4F99-BA26-163217E5DED9}" destId="{C24A2252-B1DE-4377-BCCD-9365A536E30C}" srcOrd="1" destOrd="0" presId="urn:microsoft.com/office/officeart/2005/8/layout/cycle2"/>
    <dgm:cxn modelId="{FA57E00B-8143-4939-9D5D-2A0DF447D4EE}" type="presParOf" srcId="{C24A2252-B1DE-4377-BCCD-9365A536E30C}" destId="{C2401F63-4EDC-4A8A-8232-3AB97E281E9D}" srcOrd="0" destOrd="0" presId="urn:microsoft.com/office/officeart/2005/8/layout/cycle2"/>
    <dgm:cxn modelId="{3B87C727-1AB3-4019-8564-7BF39DD6AB0E}" type="presParOf" srcId="{F5577345-B54C-4F99-BA26-163217E5DED9}" destId="{B8B175DB-45EF-42AB-887D-24979BB0B4C8}" srcOrd="2" destOrd="0" presId="urn:microsoft.com/office/officeart/2005/8/layout/cycle2"/>
    <dgm:cxn modelId="{B8E1400D-E38F-40BF-837C-A144D069D1BE}" type="presParOf" srcId="{F5577345-B54C-4F99-BA26-163217E5DED9}" destId="{4C6ACCAC-BE04-4F22-924A-4D3B58375AA7}" srcOrd="3" destOrd="0" presId="urn:microsoft.com/office/officeart/2005/8/layout/cycle2"/>
    <dgm:cxn modelId="{4A77A493-78B4-4D4B-B64F-2A0DF5216B71}" type="presParOf" srcId="{4C6ACCAC-BE04-4F22-924A-4D3B58375AA7}" destId="{9ABDB70D-A3C4-4C4B-B6E8-431BE4E72C24}" srcOrd="0" destOrd="0" presId="urn:microsoft.com/office/officeart/2005/8/layout/cycle2"/>
    <dgm:cxn modelId="{BC61FFD4-0A21-4E6F-8953-4ECBF2EAC2AF}" type="presParOf" srcId="{F5577345-B54C-4F99-BA26-163217E5DED9}" destId="{59638A94-37CB-4AE6-A602-1527AA2222F9}" srcOrd="4" destOrd="0" presId="urn:microsoft.com/office/officeart/2005/8/layout/cycle2"/>
    <dgm:cxn modelId="{816F7DDF-DAE6-4674-A143-BD86467851F7}" type="presParOf" srcId="{F5577345-B54C-4F99-BA26-163217E5DED9}" destId="{10066744-9071-439B-BE22-DFC67DCC3AAF}" srcOrd="5" destOrd="0" presId="urn:microsoft.com/office/officeart/2005/8/layout/cycle2"/>
    <dgm:cxn modelId="{6907E007-A5AC-4645-AFDC-A3BD25499D09}" type="presParOf" srcId="{10066744-9071-439B-BE22-DFC67DCC3AAF}" destId="{B9BFE072-DD52-41DF-8AA5-352535F58357}" srcOrd="0" destOrd="0" presId="urn:microsoft.com/office/officeart/2005/8/layout/cycle2"/>
    <dgm:cxn modelId="{1EA9C1B1-A3F4-4789-B74F-F1C26E278E12}" type="presParOf" srcId="{F5577345-B54C-4F99-BA26-163217E5DED9}" destId="{BD9F1462-0B5E-47C4-B298-7BA40B880CB3}" srcOrd="6" destOrd="0" presId="urn:microsoft.com/office/officeart/2005/8/layout/cycle2"/>
    <dgm:cxn modelId="{3FF11E06-EEB1-4614-935D-45FFA497B5DF}" type="presParOf" srcId="{F5577345-B54C-4F99-BA26-163217E5DED9}" destId="{F4BA8CF3-CDF5-4E32-8E2F-3F1DB912DF99}" srcOrd="7" destOrd="0" presId="urn:microsoft.com/office/officeart/2005/8/layout/cycle2"/>
    <dgm:cxn modelId="{68FDB948-82AE-427B-BCEC-06D19B586CDD}" type="presParOf" srcId="{F4BA8CF3-CDF5-4E32-8E2F-3F1DB912DF99}" destId="{99E779F1-0BB8-446E-8E8E-F75E38096A99}" srcOrd="0" destOrd="0" presId="urn:microsoft.com/office/officeart/2005/8/layout/cycle2"/>
    <dgm:cxn modelId="{3D998B6B-5BF3-4CDE-BBF5-BD6DD3696BE2}" type="presParOf" srcId="{F5577345-B54C-4F99-BA26-163217E5DED9}" destId="{F30EF411-22FB-4626-9A87-016086DD3088}" srcOrd="8" destOrd="0" presId="urn:microsoft.com/office/officeart/2005/8/layout/cycle2"/>
    <dgm:cxn modelId="{E1FF5ADA-140C-49D5-9308-30DEBD00E788}" type="presParOf" srcId="{F5577345-B54C-4F99-BA26-163217E5DED9}" destId="{9454E435-85BD-49F0-800D-F2D48C176B18}" srcOrd="9" destOrd="0" presId="urn:microsoft.com/office/officeart/2005/8/layout/cycle2"/>
    <dgm:cxn modelId="{A1299DB8-D7DB-44D5-9736-B7482A06B6A3}" type="presParOf" srcId="{9454E435-85BD-49F0-800D-F2D48C176B18}" destId="{679DE739-10D7-4298-A862-C0A2DC897292}" srcOrd="0" destOrd="0" presId="urn:microsoft.com/office/officeart/2005/8/layout/cycle2"/>
    <dgm:cxn modelId="{89EE45F8-3CDC-41A2-A312-D9A7921FC495}" type="presParOf" srcId="{F5577345-B54C-4F99-BA26-163217E5DED9}" destId="{A13F32D2-569C-4A6C-A982-5A995D775480}" srcOrd="10" destOrd="0" presId="urn:microsoft.com/office/officeart/2005/8/layout/cycle2"/>
    <dgm:cxn modelId="{54720A29-8A7B-4CEC-9E97-9A2E9C01FDFF}" type="presParOf" srcId="{F5577345-B54C-4F99-BA26-163217E5DED9}" destId="{5C7CED41-80C8-48F8-8088-96B64327D3DC}" srcOrd="11" destOrd="0" presId="urn:microsoft.com/office/officeart/2005/8/layout/cycle2"/>
    <dgm:cxn modelId="{5B68F527-4C4C-4BFB-820D-9ABC87E65F87}" type="presParOf" srcId="{5C7CED41-80C8-48F8-8088-96B64327D3DC}" destId="{7F969A38-3F4A-42D1-8B03-3DB047CDB482}"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8D4B2C-5E37-483C-A3F0-9020A79D1A1A}">
      <dsp:nvSpPr>
        <dsp:cNvPr id="0" name=""/>
        <dsp:cNvSpPr/>
      </dsp:nvSpPr>
      <dsp:spPr>
        <a:xfrm>
          <a:off x="1698678" y="51278"/>
          <a:ext cx="1303850" cy="1303850"/>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kern="1200" dirty="0" smtClean="0"/>
            <a:t>Topic based approach to learning</a:t>
          </a:r>
          <a:endParaRPr lang="en-GB" sz="900" kern="1200" dirty="0"/>
        </a:p>
      </dsp:txBody>
      <dsp:txXfrm>
        <a:off x="1889622" y="242222"/>
        <a:ext cx="921962" cy="921962"/>
      </dsp:txXfrm>
    </dsp:sp>
    <dsp:sp modelId="{C24A2252-B1DE-4377-BCCD-9365A536E30C}">
      <dsp:nvSpPr>
        <dsp:cNvPr id="0" name=""/>
        <dsp:cNvSpPr/>
      </dsp:nvSpPr>
      <dsp:spPr>
        <a:xfrm rot="20251588" flipH="1">
          <a:off x="3054088" y="3962676"/>
          <a:ext cx="358704" cy="44004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GB" sz="700" kern="1200"/>
        </a:p>
      </dsp:txBody>
      <dsp:txXfrm>
        <a:off x="3157613" y="4030118"/>
        <a:ext cx="251093" cy="264029"/>
      </dsp:txXfrm>
    </dsp:sp>
    <dsp:sp modelId="{B8B175DB-45EF-42AB-887D-24979BB0B4C8}">
      <dsp:nvSpPr>
        <dsp:cNvPr id="0" name=""/>
        <dsp:cNvSpPr/>
      </dsp:nvSpPr>
      <dsp:spPr>
        <a:xfrm>
          <a:off x="3312367" y="2952797"/>
          <a:ext cx="1303850" cy="1303850"/>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kern="1200" dirty="0" smtClean="0"/>
            <a:t>Enquiry, exploration, practical and discovery opportunities</a:t>
          </a:r>
          <a:endParaRPr lang="en-GB" sz="900" kern="1200" dirty="0"/>
        </a:p>
      </dsp:txBody>
      <dsp:txXfrm>
        <a:off x="3503311" y="3143741"/>
        <a:ext cx="921962" cy="921962"/>
      </dsp:txXfrm>
    </dsp:sp>
    <dsp:sp modelId="{4C6ACCAC-BE04-4F22-924A-4D3B58375AA7}">
      <dsp:nvSpPr>
        <dsp:cNvPr id="0" name=""/>
        <dsp:cNvSpPr/>
      </dsp:nvSpPr>
      <dsp:spPr>
        <a:xfrm rot="5400000">
          <a:off x="3811874" y="2521687"/>
          <a:ext cx="380252" cy="44004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GB" sz="700" kern="1200"/>
        </a:p>
      </dsp:txBody>
      <dsp:txXfrm>
        <a:off x="3868912" y="2552659"/>
        <a:ext cx="266176" cy="264029"/>
      </dsp:txXfrm>
    </dsp:sp>
    <dsp:sp modelId="{59638A94-37CB-4AE6-A602-1527AA2222F9}">
      <dsp:nvSpPr>
        <dsp:cNvPr id="0" name=""/>
        <dsp:cNvSpPr/>
      </dsp:nvSpPr>
      <dsp:spPr>
        <a:xfrm>
          <a:off x="3312369" y="1093437"/>
          <a:ext cx="1303850" cy="1303850"/>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kern="1200" dirty="0" smtClean="0"/>
            <a:t>Focus on specific statutory learning </a:t>
          </a:r>
          <a:endParaRPr lang="en-GB" sz="900" kern="1200" dirty="0"/>
        </a:p>
      </dsp:txBody>
      <dsp:txXfrm>
        <a:off x="3503313" y="1284381"/>
        <a:ext cx="921962" cy="921962"/>
      </dsp:txXfrm>
    </dsp:sp>
    <dsp:sp modelId="{10066744-9071-439B-BE22-DFC67DCC3AAF}">
      <dsp:nvSpPr>
        <dsp:cNvPr id="0" name=""/>
        <dsp:cNvSpPr/>
      </dsp:nvSpPr>
      <dsp:spPr>
        <a:xfrm rot="12891752" flipH="1">
          <a:off x="3093448" y="940828"/>
          <a:ext cx="407790" cy="44004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GB" sz="700" kern="1200"/>
        </a:p>
      </dsp:txBody>
      <dsp:txXfrm rot="10800000">
        <a:off x="3104426" y="993874"/>
        <a:ext cx="285453" cy="264029"/>
      </dsp:txXfrm>
    </dsp:sp>
    <dsp:sp modelId="{BD9F1462-0B5E-47C4-B298-7BA40B880CB3}">
      <dsp:nvSpPr>
        <dsp:cNvPr id="0" name=""/>
        <dsp:cNvSpPr/>
      </dsp:nvSpPr>
      <dsp:spPr>
        <a:xfrm>
          <a:off x="1698678" y="3973462"/>
          <a:ext cx="1303850" cy="1303850"/>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kern="1200" dirty="0" smtClean="0"/>
            <a:t>Application of knowledge, skills and understanding</a:t>
          </a:r>
          <a:endParaRPr lang="en-GB" sz="900" kern="1200" dirty="0"/>
        </a:p>
      </dsp:txBody>
      <dsp:txXfrm>
        <a:off x="1889622" y="4164406"/>
        <a:ext cx="921962" cy="921962"/>
      </dsp:txXfrm>
    </dsp:sp>
    <dsp:sp modelId="{F4BA8CF3-CDF5-4E32-8E2F-3F1DB912DF99}">
      <dsp:nvSpPr>
        <dsp:cNvPr id="0" name=""/>
        <dsp:cNvSpPr/>
      </dsp:nvSpPr>
      <dsp:spPr>
        <a:xfrm rot="12600000">
          <a:off x="1335795" y="3920019"/>
          <a:ext cx="348337" cy="44004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GB" sz="700" kern="1200"/>
        </a:p>
      </dsp:txBody>
      <dsp:txXfrm rot="10800000">
        <a:off x="1433296" y="4034154"/>
        <a:ext cx="243836" cy="264029"/>
      </dsp:txXfrm>
    </dsp:sp>
    <dsp:sp modelId="{F30EF411-22FB-4626-9A87-016086DD3088}">
      <dsp:nvSpPr>
        <dsp:cNvPr id="0" name=""/>
        <dsp:cNvSpPr/>
      </dsp:nvSpPr>
      <dsp:spPr>
        <a:xfrm>
          <a:off x="323" y="2992916"/>
          <a:ext cx="1303850" cy="1303850"/>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kern="1200" dirty="0" smtClean="0"/>
            <a:t>Pupil voice, support and learning styles</a:t>
          </a:r>
        </a:p>
        <a:p>
          <a:pPr lvl="0" algn="ctr" defTabSz="400050">
            <a:lnSpc>
              <a:spcPct val="90000"/>
            </a:lnSpc>
            <a:spcBef>
              <a:spcPct val="0"/>
            </a:spcBef>
            <a:spcAft>
              <a:spcPct val="35000"/>
            </a:spcAft>
          </a:pPr>
          <a:r>
            <a:rPr lang="en-GB" sz="900" kern="1200" dirty="0" smtClean="0"/>
            <a:t>(P4C &amp; growth mind-set)</a:t>
          </a:r>
          <a:endParaRPr lang="en-GB" sz="900" kern="1200" dirty="0"/>
        </a:p>
      </dsp:txBody>
      <dsp:txXfrm>
        <a:off x="191267" y="3183860"/>
        <a:ext cx="921962" cy="921962"/>
      </dsp:txXfrm>
    </dsp:sp>
    <dsp:sp modelId="{9454E435-85BD-49F0-800D-F2D48C176B18}">
      <dsp:nvSpPr>
        <dsp:cNvPr id="0" name=""/>
        <dsp:cNvSpPr/>
      </dsp:nvSpPr>
      <dsp:spPr>
        <a:xfrm rot="16200000">
          <a:off x="478079" y="2454129"/>
          <a:ext cx="348337" cy="44004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GB" sz="700" kern="1200"/>
        </a:p>
      </dsp:txBody>
      <dsp:txXfrm>
        <a:off x="530330" y="2594390"/>
        <a:ext cx="243836" cy="264029"/>
      </dsp:txXfrm>
    </dsp:sp>
    <dsp:sp modelId="{A13F32D2-569C-4A6C-A982-5A995D775480}">
      <dsp:nvSpPr>
        <dsp:cNvPr id="0" name=""/>
        <dsp:cNvSpPr/>
      </dsp:nvSpPr>
      <dsp:spPr>
        <a:xfrm>
          <a:off x="323" y="1031824"/>
          <a:ext cx="1303850" cy="1303850"/>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kern="1200" dirty="0" smtClean="0"/>
            <a:t>Feedback, assessment, review and impact</a:t>
          </a:r>
          <a:endParaRPr lang="en-GB" sz="900" kern="1200" dirty="0"/>
        </a:p>
      </dsp:txBody>
      <dsp:txXfrm>
        <a:off x="191267" y="1222768"/>
        <a:ext cx="921962" cy="921962"/>
      </dsp:txXfrm>
    </dsp:sp>
    <dsp:sp modelId="{5C7CED41-80C8-48F8-8088-96B64327D3DC}">
      <dsp:nvSpPr>
        <dsp:cNvPr id="0" name=""/>
        <dsp:cNvSpPr/>
      </dsp:nvSpPr>
      <dsp:spPr>
        <a:xfrm rot="19800000">
          <a:off x="1318719" y="978381"/>
          <a:ext cx="348337" cy="44004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GB" sz="700" kern="1200"/>
        </a:p>
      </dsp:txBody>
      <dsp:txXfrm>
        <a:off x="1325719" y="1092516"/>
        <a:ext cx="243836" cy="264029"/>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B535B3B8-1D65-46DC-9309-B9A1DA5E6D20}" type="datetimeFigureOut">
              <a:rPr lang="en-GB" smtClean="0"/>
              <a:t>30/10/2018</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402FF8AA-D360-47D4-B131-C2597EE0B3FB}"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535B3B8-1D65-46DC-9309-B9A1DA5E6D20}" type="datetimeFigureOut">
              <a:rPr lang="en-GB" smtClean="0"/>
              <a:t>30/10/2018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402FF8AA-D360-47D4-B131-C2597EE0B3FB}" type="slidenum">
              <a:rPr lang="en-GB" smtClean="0"/>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535B3B8-1D65-46DC-9309-B9A1DA5E6D20}" type="datetimeFigureOut">
              <a:rPr lang="en-GB" smtClean="0"/>
              <a:t>30/10/2018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402FF8AA-D360-47D4-B131-C2597EE0B3FB}"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535B3B8-1D65-46DC-9309-B9A1DA5E6D20}" type="datetimeFigureOut">
              <a:rPr lang="en-GB" smtClean="0"/>
              <a:t>30/10/2018</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402FF8AA-D360-47D4-B131-C2597EE0B3FB}" type="slidenum">
              <a:rPr lang="en-GB" smtClean="0"/>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535B3B8-1D65-46DC-9309-B9A1DA5E6D20}" type="datetimeFigureOut">
              <a:rPr lang="en-GB" smtClean="0"/>
              <a:t>30/10/2018</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402FF8AA-D360-47D4-B131-C2597EE0B3FB}"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B535B3B8-1D65-46DC-9309-B9A1DA5E6D20}" type="datetimeFigureOut">
              <a:rPr lang="en-GB" smtClean="0"/>
              <a:t>30/10/2018</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402FF8AA-D360-47D4-B131-C2597EE0B3FB}" type="slidenum">
              <a:rPr lang="en-GB" smtClean="0"/>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B535B3B8-1D65-46DC-9309-B9A1DA5E6D20}" type="datetimeFigureOut">
              <a:rPr lang="en-GB" smtClean="0"/>
              <a:t>30/10/2018</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402FF8AA-D360-47D4-B131-C2597EE0B3F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B535B3B8-1D65-46DC-9309-B9A1DA5E6D20}" type="datetimeFigureOut">
              <a:rPr lang="en-GB" smtClean="0"/>
              <a:t>30/10/2018</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402FF8AA-D360-47D4-B131-C2597EE0B3FB}"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B535B3B8-1D65-46DC-9309-B9A1DA5E6D20}" type="datetimeFigureOut">
              <a:rPr lang="en-GB" smtClean="0"/>
              <a:t>30/10/2018</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402FF8AA-D360-47D4-B131-C2597EE0B3FB}"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535B3B8-1D65-46DC-9309-B9A1DA5E6D20}" type="datetimeFigureOut">
              <a:rPr lang="en-GB" smtClean="0"/>
              <a:t>30/10/2018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402FF8AA-D360-47D4-B131-C2597EE0B3F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535B3B8-1D65-46DC-9309-B9A1DA5E6D20}" type="datetimeFigureOut">
              <a:rPr lang="en-GB" smtClean="0"/>
              <a:t>30/10/2018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402FF8AA-D360-47D4-B131-C2597EE0B3F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535B3B8-1D65-46DC-9309-B9A1DA5E6D20}" type="datetimeFigureOut">
              <a:rPr lang="en-GB" smtClean="0"/>
              <a:t>30/10/2018</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402FF8AA-D360-47D4-B131-C2597EE0B3F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diagramLayout" Target="../diagrams/layout1.xml"/><Relationship Id="rId7" Type="http://schemas.openxmlformats.org/officeDocument/2006/relationships/image" Target="../media/image7.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openxmlformats.org/officeDocument/2006/relationships/image" Target="../media/image11.jpeg"/><Relationship Id="rId5" Type="http://schemas.openxmlformats.org/officeDocument/2006/relationships/diagramColors" Target="../diagrams/colors1.xml"/><Relationship Id="rId10" Type="http://schemas.openxmlformats.org/officeDocument/2006/relationships/image" Target="../media/image10.jpeg"/><Relationship Id="rId4" Type="http://schemas.openxmlformats.org/officeDocument/2006/relationships/diagramQuickStyle" Target="../diagrams/quickStyle1.xml"/><Relationship Id="rId9"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620688"/>
            <a:ext cx="7916416" cy="1800200"/>
          </a:xfrm>
        </p:spPr>
        <p:txBody>
          <a:bodyPr>
            <a:normAutofit fontScale="90000"/>
          </a:bodyPr>
          <a:lstStyle/>
          <a:p>
            <a:pPr algn="ctr"/>
            <a:r>
              <a:rPr lang="en-GB" dirty="0" smtClean="0"/>
              <a:t>Holy Trinity Church of England Primary School, Sunningdale.</a:t>
            </a:r>
            <a:endParaRPr lang="en-GB" dirty="0"/>
          </a:p>
        </p:txBody>
      </p:sp>
      <p:sp>
        <p:nvSpPr>
          <p:cNvPr id="3" name="Subtitle 2"/>
          <p:cNvSpPr>
            <a:spLocks noGrp="1"/>
          </p:cNvSpPr>
          <p:nvPr>
            <p:ph type="subTitle" idx="1"/>
          </p:nvPr>
        </p:nvSpPr>
        <p:spPr>
          <a:xfrm>
            <a:off x="2123728" y="3573016"/>
            <a:ext cx="6192688" cy="1152128"/>
          </a:xfrm>
        </p:spPr>
        <p:txBody>
          <a:bodyPr>
            <a:normAutofit/>
          </a:bodyPr>
          <a:lstStyle/>
          <a:p>
            <a:pPr algn="l"/>
            <a:r>
              <a:rPr lang="en-GB" sz="3600" b="1" dirty="0" smtClean="0"/>
              <a:t>Our School Curriculum</a:t>
            </a:r>
            <a:endParaRPr lang="en-GB" sz="3600" b="1" dirty="0"/>
          </a:p>
        </p:txBody>
      </p:sp>
      <p:sp>
        <p:nvSpPr>
          <p:cNvPr id="4" name="TextBox 3"/>
          <p:cNvSpPr txBox="1"/>
          <p:nvPr/>
        </p:nvSpPr>
        <p:spPr>
          <a:xfrm>
            <a:off x="395536" y="6030580"/>
            <a:ext cx="2952328" cy="369332"/>
          </a:xfrm>
          <a:prstGeom prst="rect">
            <a:avLst/>
          </a:prstGeom>
          <a:noFill/>
          <a:ln>
            <a:noFill/>
          </a:ln>
        </p:spPr>
        <p:txBody>
          <a:bodyPr wrap="square" rtlCol="0">
            <a:spAutoFit/>
          </a:bodyPr>
          <a:lstStyle/>
          <a:p>
            <a:r>
              <a:rPr lang="en-GB" dirty="0" smtClean="0"/>
              <a:t>Believe. Achieve. Inspire.</a:t>
            </a:r>
            <a:endParaRPr lang="en-GB" dirty="0"/>
          </a:p>
        </p:txBody>
      </p:sp>
    </p:spTree>
    <p:extLst>
      <p:ext uri="{BB962C8B-B14F-4D97-AF65-F5344CB8AC3E}">
        <p14:creationId xmlns:p14="http://schemas.microsoft.com/office/powerpoint/2010/main" val="2228635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7" y="1412776"/>
            <a:ext cx="8424936" cy="4464496"/>
          </a:xfrm>
        </p:spPr>
        <p:txBody>
          <a:bodyPr>
            <a:normAutofit fontScale="77500" lnSpcReduction="20000"/>
          </a:bodyPr>
          <a:lstStyle/>
          <a:p>
            <a:pPr marL="0" indent="0">
              <a:buNone/>
            </a:pPr>
            <a:r>
              <a:rPr lang="en-GB" dirty="0">
                <a:latin typeface="Arial Narrow" panose="020B0606020202030204" pitchFamily="34" charset="0"/>
              </a:rPr>
              <a:t>At Holy Trinity </a:t>
            </a:r>
            <a:r>
              <a:rPr lang="en-GB" dirty="0" smtClean="0">
                <a:latin typeface="Arial Narrow" panose="020B0606020202030204" pitchFamily="34" charset="0"/>
              </a:rPr>
              <a:t>we </a:t>
            </a:r>
            <a:r>
              <a:rPr lang="en-GB" dirty="0">
                <a:latin typeface="Arial Narrow" panose="020B0606020202030204" pitchFamily="34" charset="0"/>
              </a:rPr>
              <a:t>recognise that pupils are the central focus of the school so they grow to become confident, independent and successful learners.  This is achieved </a:t>
            </a:r>
            <a:r>
              <a:rPr lang="en-GB" dirty="0" smtClean="0">
                <a:latin typeface="Arial Narrow" panose="020B0606020202030204" pitchFamily="34" charset="0"/>
              </a:rPr>
              <a:t>through access to a school curriculum that includes;</a:t>
            </a:r>
            <a:endParaRPr lang="en-GB" dirty="0">
              <a:latin typeface="Arial Narrow" panose="020B0606020202030204" pitchFamily="34" charset="0"/>
            </a:endParaRPr>
          </a:p>
          <a:p>
            <a:pPr lvl="0"/>
            <a:r>
              <a:rPr lang="en-GB" dirty="0">
                <a:latin typeface="Arial Narrow" panose="020B0606020202030204" pitchFamily="34" charset="0"/>
              </a:rPr>
              <a:t>A</a:t>
            </a:r>
            <a:r>
              <a:rPr lang="en-GB" dirty="0" smtClean="0">
                <a:latin typeface="Arial Narrow" panose="020B0606020202030204" pitchFamily="34" charset="0"/>
              </a:rPr>
              <a:t> </a:t>
            </a:r>
            <a:r>
              <a:rPr lang="en-GB" dirty="0">
                <a:latin typeface="Arial Narrow" panose="020B0606020202030204" pitchFamily="34" charset="0"/>
              </a:rPr>
              <a:t>focus on the </a:t>
            </a:r>
            <a:r>
              <a:rPr lang="en-GB" dirty="0" smtClean="0">
                <a:latin typeface="Arial Narrow" panose="020B0606020202030204" pitchFamily="34" charset="0"/>
              </a:rPr>
              <a:t>primary </a:t>
            </a:r>
            <a:r>
              <a:rPr lang="en-GB" dirty="0">
                <a:latin typeface="Arial Narrow" panose="020B0606020202030204" pitchFamily="34" charset="0"/>
              </a:rPr>
              <a:t>national </a:t>
            </a:r>
            <a:r>
              <a:rPr lang="en-GB" dirty="0" smtClean="0">
                <a:latin typeface="Arial Narrow" panose="020B0606020202030204" pitchFamily="34" charset="0"/>
              </a:rPr>
              <a:t>curriculum statutory requirements</a:t>
            </a:r>
            <a:endParaRPr lang="en-GB" dirty="0">
              <a:latin typeface="Arial Narrow" panose="020B0606020202030204" pitchFamily="34" charset="0"/>
            </a:endParaRPr>
          </a:p>
          <a:p>
            <a:pPr lvl="0"/>
            <a:r>
              <a:rPr lang="en-GB" dirty="0">
                <a:latin typeface="Arial Narrow" panose="020B0606020202030204" pitchFamily="34" charset="0"/>
              </a:rPr>
              <a:t>A</a:t>
            </a:r>
            <a:r>
              <a:rPr lang="en-GB" dirty="0" smtClean="0">
                <a:latin typeface="Arial Narrow" panose="020B0606020202030204" pitchFamily="34" charset="0"/>
              </a:rPr>
              <a:t>ccess to </a:t>
            </a:r>
            <a:r>
              <a:rPr lang="en-GB" dirty="0">
                <a:latin typeface="Arial Narrow" panose="020B0606020202030204" pitchFamily="34" charset="0"/>
              </a:rPr>
              <a:t>wider experiences </a:t>
            </a:r>
            <a:r>
              <a:rPr lang="en-GB" dirty="0" smtClean="0">
                <a:latin typeface="Arial Narrow" panose="020B0606020202030204" pitchFamily="34" charset="0"/>
              </a:rPr>
              <a:t>through fun and engaging teaching and learning opportunities</a:t>
            </a:r>
            <a:endParaRPr lang="en-GB" dirty="0">
              <a:latin typeface="Arial Narrow" panose="020B0606020202030204" pitchFamily="34" charset="0"/>
            </a:endParaRPr>
          </a:p>
          <a:p>
            <a:pPr lvl="0"/>
            <a:r>
              <a:rPr lang="en-GB" dirty="0" smtClean="0">
                <a:latin typeface="Arial Narrow" panose="020B0606020202030204" pitchFamily="34" charset="0"/>
              </a:rPr>
              <a:t>To explore and engage in extra-curricular activities that go beyond school requirements</a:t>
            </a:r>
            <a:endParaRPr lang="en-GB" dirty="0">
              <a:latin typeface="Arial Narrow" panose="020B0606020202030204" pitchFamily="34" charset="0"/>
            </a:endParaRPr>
          </a:p>
          <a:p>
            <a:pPr marL="0" indent="0">
              <a:buNone/>
            </a:pPr>
            <a:endParaRPr lang="en-GB" dirty="0" smtClean="0">
              <a:latin typeface="Arial Narrow" panose="020B0606020202030204" pitchFamily="34" charset="0"/>
            </a:endParaRPr>
          </a:p>
          <a:p>
            <a:pPr marL="0" indent="0">
              <a:buNone/>
            </a:pPr>
            <a:r>
              <a:rPr lang="en-GB" dirty="0" smtClean="0">
                <a:latin typeface="Arial Narrow" panose="020B0606020202030204" pitchFamily="34" charset="0"/>
              </a:rPr>
              <a:t>It </a:t>
            </a:r>
            <a:r>
              <a:rPr lang="en-GB" dirty="0">
                <a:latin typeface="Arial Narrow" panose="020B0606020202030204" pitchFamily="34" charset="0"/>
              </a:rPr>
              <a:t>is through these three key areas that our school curriculum is made up so </a:t>
            </a:r>
            <a:r>
              <a:rPr lang="en-GB" dirty="0" smtClean="0">
                <a:latin typeface="Arial Narrow" panose="020B0606020202030204" pitchFamily="34" charset="0"/>
              </a:rPr>
              <a:t>it;</a:t>
            </a:r>
            <a:endParaRPr lang="en-GB" dirty="0">
              <a:latin typeface="Arial Narrow" panose="020B0606020202030204" pitchFamily="34" charset="0"/>
            </a:endParaRPr>
          </a:p>
          <a:p>
            <a:pPr lvl="0"/>
            <a:r>
              <a:rPr lang="en-GB" dirty="0">
                <a:latin typeface="Arial Narrow" panose="020B0606020202030204" pitchFamily="34" charset="0"/>
              </a:rPr>
              <a:t>promotes the spiritual, moral, cultural, mental and physical development of pupils at the school and of society, and</a:t>
            </a:r>
          </a:p>
          <a:p>
            <a:pPr lvl="0"/>
            <a:r>
              <a:rPr lang="en-GB" dirty="0">
                <a:latin typeface="Arial Narrow" panose="020B0606020202030204" pitchFamily="34" charset="0"/>
              </a:rPr>
              <a:t>prepares pupils at the school for the opportunities, responsibilities and experiences of later life.</a:t>
            </a:r>
          </a:p>
          <a:p>
            <a:endParaRPr lang="en-GB" dirty="0"/>
          </a:p>
        </p:txBody>
      </p:sp>
      <p:sp>
        <p:nvSpPr>
          <p:cNvPr id="3" name="Title 2"/>
          <p:cNvSpPr>
            <a:spLocks noGrp="1"/>
          </p:cNvSpPr>
          <p:nvPr>
            <p:ph type="title"/>
          </p:nvPr>
        </p:nvSpPr>
        <p:spPr/>
        <p:txBody>
          <a:bodyPr/>
          <a:lstStyle/>
          <a:p>
            <a:pPr algn="ctr"/>
            <a:r>
              <a:rPr lang="en-GB" dirty="0" smtClean="0"/>
              <a:t>Principles and Purpose</a:t>
            </a:r>
            <a:endParaRPr lang="en-GB" dirty="0"/>
          </a:p>
        </p:txBody>
      </p:sp>
    </p:spTree>
    <p:extLst>
      <p:ext uri="{BB962C8B-B14F-4D97-AF65-F5344CB8AC3E}">
        <p14:creationId xmlns:p14="http://schemas.microsoft.com/office/powerpoint/2010/main" val="33684015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323528" y="1124744"/>
            <a:ext cx="8610500" cy="4032448"/>
          </a:xfrm>
        </p:spPr>
        <p:txBody>
          <a:bodyPr>
            <a:normAutofit fontScale="62500" lnSpcReduction="20000"/>
          </a:bodyPr>
          <a:lstStyle/>
          <a:p>
            <a:pPr marL="109728" indent="0">
              <a:buNone/>
            </a:pPr>
            <a:r>
              <a:rPr lang="en-GB" dirty="0" smtClean="0">
                <a:latin typeface="Arial Narrow" panose="020B0606020202030204" pitchFamily="34" charset="0"/>
              </a:rPr>
              <a:t>All pupils at Holy Trinity Primary School are entitled to;</a:t>
            </a:r>
          </a:p>
          <a:p>
            <a:r>
              <a:rPr lang="en-GB" dirty="0">
                <a:latin typeface="Arial Narrow" panose="020B0606020202030204" pitchFamily="34" charset="0"/>
              </a:rPr>
              <a:t>Have access to </a:t>
            </a:r>
            <a:r>
              <a:rPr lang="en-GB" dirty="0" smtClean="0">
                <a:latin typeface="Arial Narrow" panose="020B0606020202030204" pitchFamily="34" charset="0"/>
              </a:rPr>
              <a:t>a rich </a:t>
            </a:r>
            <a:r>
              <a:rPr lang="en-GB" dirty="0">
                <a:latin typeface="Arial Narrow" panose="020B0606020202030204" pitchFamily="34" charset="0"/>
              </a:rPr>
              <a:t>broad and balanced creative </a:t>
            </a:r>
            <a:r>
              <a:rPr lang="en-GB" dirty="0" smtClean="0">
                <a:latin typeface="Arial Narrow" panose="020B0606020202030204" pitchFamily="34" charset="0"/>
              </a:rPr>
              <a:t>curriculum through the national curriculum, the wider curriculum and through extra curricular activities.</a:t>
            </a:r>
            <a:endParaRPr lang="en-GB" dirty="0">
              <a:latin typeface="Arial Narrow" panose="020B0606020202030204" pitchFamily="34" charset="0"/>
            </a:endParaRPr>
          </a:p>
          <a:p>
            <a:r>
              <a:rPr lang="en-GB" dirty="0" smtClean="0">
                <a:latin typeface="Arial Narrow" panose="020B0606020202030204" pitchFamily="34" charset="0"/>
              </a:rPr>
              <a:t>Receive high quality teaching that is practical, relevant, stimulating and inspirational.</a:t>
            </a:r>
          </a:p>
          <a:p>
            <a:r>
              <a:rPr lang="en-GB" dirty="0" smtClean="0">
                <a:latin typeface="Arial Narrow" panose="020B0606020202030204" pitchFamily="34" charset="0"/>
              </a:rPr>
              <a:t>Learn in a nurturing environment where they feel safe, secure and happy.</a:t>
            </a:r>
          </a:p>
          <a:p>
            <a:r>
              <a:rPr lang="en-GB" dirty="0" smtClean="0">
                <a:latin typeface="Arial Narrow" panose="020B0606020202030204" pitchFamily="34" charset="0"/>
              </a:rPr>
              <a:t>Engage in at least 2 educational visits each year.</a:t>
            </a:r>
          </a:p>
          <a:p>
            <a:r>
              <a:rPr lang="en-GB" dirty="0" smtClean="0">
                <a:latin typeface="Arial Narrow" panose="020B0606020202030204" pitchFamily="34" charset="0"/>
              </a:rPr>
              <a:t>Have access to sporting activities beyond the physical education curriculum.</a:t>
            </a:r>
          </a:p>
          <a:p>
            <a:r>
              <a:rPr lang="en-GB" dirty="0" smtClean="0">
                <a:latin typeface="Arial Narrow" panose="020B0606020202030204" pitchFamily="34" charset="0"/>
              </a:rPr>
              <a:t>Have the opportunity to access a range of clubs and activities before and after school.</a:t>
            </a:r>
          </a:p>
          <a:p>
            <a:r>
              <a:rPr lang="en-GB" dirty="0" smtClean="0">
                <a:latin typeface="Arial Narrow" panose="020B0606020202030204" pitchFamily="34" charset="0"/>
              </a:rPr>
              <a:t>Welcome visiting experts in to school or class.</a:t>
            </a:r>
          </a:p>
          <a:p>
            <a:r>
              <a:rPr lang="en-GB" dirty="0" smtClean="0">
                <a:latin typeface="Arial Narrow" panose="020B0606020202030204" pitchFamily="34" charset="0"/>
              </a:rPr>
              <a:t>Receive swimming lessons for up to four terms.</a:t>
            </a:r>
          </a:p>
          <a:p>
            <a:r>
              <a:rPr lang="en-GB" dirty="0" smtClean="0">
                <a:latin typeface="Arial Narrow" panose="020B0606020202030204" pitchFamily="34" charset="0"/>
              </a:rPr>
              <a:t>Experience outdoor learning through forest school, residential visits and venturing into the local community to access learning and resources.</a:t>
            </a:r>
          </a:p>
          <a:p>
            <a:r>
              <a:rPr lang="en-GB" dirty="0" smtClean="0">
                <a:latin typeface="Arial Narrow" panose="020B0606020202030204" pitchFamily="34" charset="0"/>
              </a:rPr>
              <a:t>Feel valued, respected and to have their voice heard.</a:t>
            </a:r>
          </a:p>
          <a:p>
            <a:r>
              <a:rPr lang="en-GB" dirty="0" smtClean="0">
                <a:latin typeface="Arial Narrow" panose="020B0606020202030204" pitchFamily="34" charset="0"/>
              </a:rPr>
              <a:t>Leave Holy Trinity with a good education, have fond memories and be equipped for the next stage in their learning journey.</a:t>
            </a:r>
          </a:p>
          <a:p>
            <a:endParaRPr lang="en-GB" dirty="0" smtClean="0"/>
          </a:p>
          <a:p>
            <a:endParaRPr lang="en-GB" dirty="0" smtClean="0"/>
          </a:p>
          <a:p>
            <a:endParaRPr lang="en-GB" dirty="0" smtClean="0"/>
          </a:p>
          <a:p>
            <a:endParaRPr lang="en-GB" dirty="0"/>
          </a:p>
        </p:txBody>
      </p:sp>
      <p:sp>
        <p:nvSpPr>
          <p:cNvPr id="3" name="Title 2"/>
          <p:cNvSpPr>
            <a:spLocks noGrp="1"/>
          </p:cNvSpPr>
          <p:nvPr>
            <p:ph type="title"/>
          </p:nvPr>
        </p:nvSpPr>
        <p:spPr/>
        <p:txBody>
          <a:bodyPr/>
          <a:lstStyle/>
          <a:p>
            <a:pPr algn="ctr"/>
            <a:r>
              <a:rPr lang="en-GB" dirty="0" smtClean="0"/>
              <a:t>Entitlement and Enrichment</a:t>
            </a:r>
            <a:endParaRPr lang="en-GB" dirty="0"/>
          </a:p>
        </p:txBody>
      </p:sp>
      <p:pic>
        <p:nvPicPr>
          <p:cNvPr id="5" name="Picture 4" descr="Photos from our Drumming Workshop 21"/>
          <p:cNvPicPr/>
          <p:nvPr/>
        </p:nvPicPr>
        <p:blipFill>
          <a:blip r:embed="rId2">
            <a:extLst>
              <a:ext uri="{28A0092B-C50C-407E-A947-70E740481C1C}">
                <a14:useLocalDpi xmlns:a14="http://schemas.microsoft.com/office/drawing/2010/main" val="0"/>
              </a:ext>
            </a:extLst>
          </a:blip>
          <a:srcRect/>
          <a:stretch>
            <a:fillRect/>
          </a:stretch>
        </p:blipFill>
        <p:spPr bwMode="auto">
          <a:xfrm>
            <a:off x="5908393" y="4941168"/>
            <a:ext cx="1284357" cy="1668656"/>
          </a:xfrm>
          <a:prstGeom prst="rect">
            <a:avLst/>
          </a:prstGeom>
          <a:noFill/>
          <a:ln>
            <a:noFill/>
          </a:ln>
        </p:spPr>
      </p:pic>
      <p:pic>
        <p:nvPicPr>
          <p:cNvPr id="6" name="Picture 5" descr="Pancake day 14"/>
          <p:cNvPicPr/>
          <p:nvPr/>
        </p:nvPicPr>
        <p:blipFill>
          <a:blip r:embed="rId3">
            <a:extLst>
              <a:ext uri="{28A0092B-C50C-407E-A947-70E740481C1C}">
                <a14:useLocalDpi xmlns:a14="http://schemas.microsoft.com/office/drawing/2010/main" val="0"/>
              </a:ext>
            </a:extLst>
          </a:blip>
          <a:srcRect/>
          <a:stretch>
            <a:fillRect/>
          </a:stretch>
        </p:blipFill>
        <p:spPr bwMode="auto">
          <a:xfrm>
            <a:off x="7524328" y="4941168"/>
            <a:ext cx="1409700" cy="1668656"/>
          </a:xfrm>
          <a:prstGeom prst="rect">
            <a:avLst/>
          </a:prstGeom>
          <a:noFill/>
          <a:ln>
            <a:noFill/>
          </a:ln>
        </p:spPr>
      </p:pic>
      <p:pic>
        <p:nvPicPr>
          <p:cNvPr id="7" name="Picture 6"/>
          <p:cNvPicPr/>
          <p:nvPr/>
        </p:nvPicPr>
        <p:blipFill>
          <a:blip r:embed="rId4" cstate="print">
            <a:extLst>
              <a:ext uri="{28A0092B-C50C-407E-A947-70E740481C1C}">
                <a14:useLocalDpi xmlns:a14="http://schemas.microsoft.com/office/drawing/2010/main" val="0"/>
              </a:ext>
            </a:extLst>
          </a:blip>
          <a:stretch>
            <a:fillRect/>
          </a:stretch>
        </p:blipFill>
        <p:spPr>
          <a:xfrm>
            <a:off x="3131841" y="4941168"/>
            <a:ext cx="2232248" cy="1668656"/>
          </a:xfrm>
          <a:prstGeom prst="rect">
            <a:avLst/>
          </a:prstGeom>
        </p:spPr>
      </p:pic>
      <p:pic>
        <p:nvPicPr>
          <p:cNvPr id="8" name="Picture 7"/>
          <p:cNvPicPr/>
          <p:nvPr/>
        </p:nvPicPr>
        <p:blipFill>
          <a:blip r:embed="rId5" cstate="print">
            <a:extLst>
              <a:ext uri="{28A0092B-C50C-407E-A947-70E740481C1C}">
                <a14:useLocalDpi xmlns:a14="http://schemas.microsoft.com/office/drawing/2010/main" val="0"/>
              </a:ext>
            </a:extLst>
          </a:blip>
          <a:stretch>
            <a:fillRect/>
          </a:stretch>
        </p:blipFill>
        <p:spPr>
          <a:xfrm>
            <a:off x="467544" y="4941168"/>
            <a:ext cx="1944216" cy="1668656"/>
          </a:xfrm>
          <a:prstGeom prst="rect">
            <a:avLst/>
          </a:prstGeom>
        </p:spPr>
      </p:pic>
    </p:spTree>
    <p:extLst>
      <p:ext uri="{BB962C8B-B14F-4D97-AF65-F5344CB8AC3E}">
        <p14:creationId xmlns:p14="http://schemas.microsoft.com/office/powerpoint/2010/main" val="15210753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19256" cy="1143000"/>
          </a:xfrm>
        </p:spPr>
        <p:txBody>
          <a:bodyPr>
            <a:normAutofit/>
          </a:bodyPr>
          <a:lstStyle/>
          <a:p>
            <a:pPr algn="ctr"/>
            <a:r>
              <a:rPr lang="en-GB" dirty="0" smtClean="0"/>
              <a:t>Our School Curriculum</a:t>
            </a:r>
            <a:endParaRPr lang="en-GB" dirty="0"/>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1556792"/>
            <a:ext cx="8280920" cy="4824536"/>
          </a:xfrm>
          <a:prstGeom prst="rect">
            <a:avLst/>
          </a:prstGeom>
          <a:noFill/>
        </p:spPr>
      </p:pic>
    </p:spTree>
    <p:extLst>
      <p:ext uri="{BB962C8B-B14F-4D97-AF65-F5344CB8AC3E}">
        <p14:creationId xmlns:p14="http://schemas.microsoft.com/office/powerpoint/2010/main" val="1761898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763118565"/>
              </p:ext>
            </p:extLst>
          </p:nvPr>
        </p:nvGraphicFramePr>
        <p:xfrm>
          <a:off x="4283968" y="1268760"/>
          <a:ext cx="4701208"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r>
              <a:rPr lang="en-GB" dirty="0" smtClean="0"/>
              <a:t>Narrative of Teaching</a:t>
            </a:r>
            <a:endParaRPr lang="en-GB" dirty="0"/>
          </a:p>
        </p:txBody>
      </p:sp>
      <p:pic>
        <p:nvPicPr>
          <p:cNvPr id="5"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157193">
            <a:off x="2398944" y="5244825"/>
            <a:ext cx="2446522" cy="1164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descr="Starting School 35"/>
          <p:cNvPicPr/>
          <p:nvPr/>
        </p:nvPicPr>
        <p:blipFill>
          <a:blip r:embed="rId8">
            <a:extLst>
              <a:ext uri="{28A0092B-C50C-407E-A947-70E740481C1C}">
                <a14:useLocalDpi xmlns:a14="http://schemas.microsoft.com/office/drawing/2010/main" val="0"/>
              </a:ext>
            </a:extLst>
          </a:blip>
          <a:srcRect/>
          <a:stretch>
            <a:fillRect/>
          </a:stretch>
        </p:blipFill>
        <p:spPr bwMode="auto">
          <a:xfrm>
            <a:off x="334575" y="2793880"/>
            <a:ext cx="1599944" cy="1584176"/>
          </a:xfrm>
          <a:prstGeom prst="rect">
            <a:avLst/>
          </a:prstGeom>
          <a:noFill/>
          <a:ln>
            <a:noFill/>
          </a:ln>
        </p:spPr>
      </p:pic>
      <p:pic>
        <p:nvPicPr>
          <p:cNvPr id="7" name="Picture 6" descr="Starting School 38"/>
          <p:cNvPicPr/>
          <p:nvPr/>
        </p:nvPicPr>
        <p:blipFill>
          <a:blip r:embed="rId9">
            <a:extLst>
              <a:ext uri="{28A0092B-C50C-407E-A947-70E740481C1C}">
                <a14:useLocalDpi xmlns:a14="http://schemas.microsoft.com/office/drawing/2010/main" val="0"/>
              </a:ext>
            </a:extLst>
          </a:blip>
          <a:srcRect/>
          <a:stretch>
            <a:fillRect/>
          </a:stretch>
        </p:blipFill>
        <p:spPr bwMode="auto">
          <a:xfrm>
            <a:off x="334575" y="1102370"/>
            <a:ext cx="2145665" cy="1606550"/>
          </a:xfrm>
          <a:prstGeom prst="rect">
            <a:avLst/>
          </a:prstGeom>
          <a:noFill/>
          <a:ln>
            <a:noFill/>
          </a:ln>
        </p:spPr>
      </p:pic>
      <p:pic>
        <p:nvPicPr>
          <p:cNvPr id="8" name="Picture 7" descr="A Session with our Year 6 buddies 29"/>
          <p:cNvPicPr/>
          <p:nvPr/>
        </p:nvPicPr>
        <p:blipFill>
          <a:blip r:embed="rId10">
            <a:extLst>
              <a:ext uri="{28A0092B-C50C-407E-A947-70E740481C1C}">
                <a14:useLocalDpi xmlns:a14="http://schemas.microsoft.com/office/drawing/2010/main" val="0"/>
              </a:ext>
            </a:extLst>
          </a:blip>
          <a:srcRect/>
          <a:stretch>
            <a:fillRect/>
          </a:stretch>
        </p:blipFill>
        <p:spPr bwMode="auto">
          <a:xfrm rot="533635">
            <a:off x="2025556" y="2516690"/>
            <a:ext cx="1945005" cy="2607310"/>
          </a:xfrm>
          <a:prstGeom prst="rect">
            <a:avLst/>
          </a:prstGeom>
          <a:noFill/>
          <a:ln>
            <a:noFill/>
          </a:ln>
        </p:spPr>
      </p:pic>
      <p:pic>
        <p:nvPicPr>
          <p:cNvPr id="9" name="Picture 8" descr="A Session with our Year 6 buddies 26"/>
          <p:cNvPicPr/>
          <p:nvPr/>
        </p:nvPicPr>
        <p:blipFill>
          <a:blip r:embed="rId11">
            <a:extLst>
              <a:ext uri="{28A0092B-C50C-407E-A947-70E740481C1C}">
                <a14:useLocalDpi xmlns:a14="http://schemas.microsoft.com/office/drawing/2010/main" val="0"/>
              </a:ext>
            </a:extLst>
          </a:blip>
          <a:srcRect/>
          <a:stretch>
            <a:fillRect/>
          </a:stretch>
        </p:blipFill>
        <p:spPr bwMode="auto">
          <a:xfrm rot="20528928">
            <a:off x="334575" y="4509120"/>
            <a:ext cx="1884680" cy="1884680"/>
          </a:xfrm>
          <a:prstGeom prst="rect">
            <a:avLst/>
          </a:prstGeom>
          <a:noFill/>
          <a:ln>
            <a:noFill/>
          </a:ln>
        </p:spPr>
      </p:pic>
    </p:spTree>
    <p:extLst>
      <p:ext uri="{BB962C8B-B14F-4D97-AF65-F5344CB8AC3E}">
        <p14:creationId xmlns:p14="http://schemas.microsoft.com/office/powerpoint/2010/main" val="2412114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96752"/>
            <a:ext cx="8229600" cy="4752528"/>
          </a:xfrm>
        </p:spPr>
        <p:txBody>
          <a:bodyPr>
            <a:normAutofit fontScale="62500" lnSpcReduction="20000"/>
          </a:bodyPr>
          <a:lstStyle/>
          <a:p>
            <a:pPr marL="109728" indent="0">
              <a:buNone/>
            </a:pPr>
            <a:r>
              <a:rPr lang="en-GB" dirty="0" smtClean="0"/>
              <a:t>We want all pupils to be successful and reach their full potential.  To do this staff, governors, the Diocese (SIAMS), the local authority and Ofsted monitor pupil and whole school performance.  Monitoring is largely carried out by teachers, subject leads, senior leaders and governors to assess curriculum success through:</a:t>
            </a:r>
          </a:p>
          <a:p>
            <a:r>
              <a:rPr lang="en-GB" dirty="0" smtClean="0"/>
              <a:t>Book looks</a:t>
            </a:r>
          </a:p>
          <a:p>
            <a:r>
              <a:rPr lang="en-GB" dirty="0" smtClean="0"/>
              <a:t>Curriculum coverage analysis</a:t>
            </a:r>
          </a:p>
          <a:p>
            <a:r>
              <a:rPr lang="en-GB" dirty="0" smtClean="0"/>
              <a:t>Data progress and attainment</a:t>
            </a:r>
          </a:p>
          <a:p>
            <a:r>
              <a:rPr lang="en-GB" dirty="0" smtClean="0"/>
              <a:t>Marking and feedback</a:t>
            </a:r>
          </a:p>
          <a:p>
            <a:r>
              <a:rPr lang="en-GB" dirty="0" smtClean="0"/>
              <a:t>Environment &amp; displays</a:t>
            </a:r>
          </a:p>
          <a:p>
            <a:r>
              <a:rPr lang="en-GB" dirty="0" smtClean="0"/>
              <a:t>Quality of learning and teaching in lessons</a:t>
            </a:r>
          </a:p>
          <a:p>
            <a:r>
              <a:rPr lang="en-GB" dirty="0" smtClean="0"/>
              <a:t>Sharing excellent teaching pedagogy and pupil outcomes</a:t>
            </a:r>
          </a:p>
          <a:p>
            <a:r>
              <a:rPr lang="en-GB" dirty="0" smtClean="0"/>
              <a:t>Keep up to date with new initiatives </a:t>
            </a:r>
          </a:p>
          <a:p>
            <a:r>
              <a:rPr lang="en-GB" dirty="0" smtClean="0"/>
              <a:t>Provide training and support</a:t>
            </a:r>
          </a:p>
          <a:p>
            <a:endParaRPr lang="en-GB" dirty="0" smtClean="0"/>
          </a:p>
          <a:p>
            <a:pPr marL="109728" indent="0">
              <a:buNone/>
            </a:pPr>
            <a:r>
              <a:rPr lang="en-GB" dirty="0" smtClean="0"/>
              <a:t>The local authority, Ofsted and SIAMS engage in </a:t>
            </a:r>
            <a:r>
              <a:rPr lang="en-GB" dirty="0"/>
              <a:t>o</a:t>
            </a:r>
            <a:r>
              <a:rPr lang="en-GB" dirty="0" smtClean="0"/>
              <a:t>ccasional routine inspections to clarify school judgements and to suggest further  improvement.</a:t>
            </a:r>
            <a:endParaRPr lang="en-GB" dirty="0"/>
          </a:p>
        </p:txBody>
      </p:sp>
      <p:sp>
        <p:nvSpPr>
          <p:cNvPr id="3" name="Title 2"/>
          <p:cNvSpPr>
            <a:spLocks noGrp="1"/>
          </p:cNvSpPr>
          <p:nvPr>
            <p:ph type="title"/>
          </p:nvPr>
        </p:nvSpPr>
        <p:spPr/>
        <p:txBody>
          <a:bodyPr/>
          <a:lstStyle/>
          <a:p>
            <a:r>
              <a:rPr lang="en-GB" dirty="0" smtClean="0"/>
              <a:t>Review and Evaluate</a:t>
            </a:r>
            <a:endParaRPr lang="en-GB" dirty="0"/>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4" y="5428834"/>
            <a:ext cx="1234215" cy="141999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Image result for logo ofsted good provider"/>
          <p:cNvSpPr>
            <a:spLocks noChangeAspect="1" noChangeArrowheads="1"/>
          </p:cNvSpPr>
          <p:nvPr/>
        </p:nvSpPr>
        <p:spPr bwMode="auto">
          <a:xfrm>
            <a:off x="63500" y="-731838"/>
            <a:ext cx="1257300" cy="1524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result for logo ofsted good provider"/>
          <p:cNvSpPr>
            <a:spLocks noChangeAspect="1" noChangeArrowheads="1"/>
          </p:cNvSpPr>
          <p:nvPr/>
        </p:nvSpPr>
        <p:spPr bwMode="auto">
          <a:xfrm>
            <a:off x="215900" y="-579438"/>
            <a:ext cx="1257300" cy="1524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2" name="Picture 8" descr="Image result for logo ofsted good provid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8334" y="5589240"/>
            <a:ext cx="26098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454401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457</TotalTime>
  <Words>498</Words>
  <Application>Microsoft Office PowerPoint</Application>
  <PresentationFormat>On-screen Show (4:3)</PresentationFormat>
  <Paragraphs>49</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Concourse</vt:lpstr>
      <vt:lpstr>Holy Trinity Church of England Primary School, Sunningdale.</vt:lpstr>
      <vt:lpstr>Principles and Purpose</vt:lpstr>
      <vt:lpstr>Entitlement and Enrichment</vt:lpstr>
      <vt:lpstr>Our School Curriculum</vt:lpstr>
      <vt:lpstr>Narrative of Teaching</vt:lpstr>
      <vt:lpstr>Review and Evaluate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Holy Trinity Church of England Primary School</dc:title>
  <dc:creator>Office</dc:creator>
  <cp:lastModifiedBy>Office</cp:lastModifiedBy>
  <cp:revision>17</cp:revision>
  <dcterms:created xsi:type="dcterms:W3CDTF">2018-10-29T16:55:44Z</dcterms:created>
  <dcterms:modified xsi:type="dcterms:W3CDTF">2018-10-30T16:46:52Z</dcterms:modified>
</cp:coreProperties>
</file>