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57" r:id="rId3"/>
    <p:sldId id="261" r:id="rId4"/>
    <p:sldId id="256" r:id="rId5"/>
    <p:sldId id="258" r:id="rId6"/>
    <p:sldId id="262" r:id="rId7"/>
    <p:sldId id="259" r:id="rId8"/>
    <p:sldId id="264" r:id="rId9"/>
    <p:sldId id="267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66FF66"/>
    <a:srgbClr val="FF6600"/>
    <a:srgbClr val="FF7C80"/>
    <a:srgbClr val="FF9966"/>
    <a:srgbClr val="CC99FF"/>
    <a:srgbClr val="CC00FF"/>
    <a:srgbClr val="33CCFF"/>
    <a:srgbClr val="66FF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B76E7B-DDF9-4697-999F-E99F47FB7CB4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9B224-F25B-4DCA-8D4F-C37F25429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52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12B6E-4B82-4D27-9C49-6848C27BFF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FE4649-70C4-449A-98D4-73CCF14378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8C8FD-6FAD-4D93-90B1-D11F69C46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D7501-0CD0-4468-A239-45E0C4CF2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2C45-828A-49F2-BA7A-4BEFDF9FE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62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731A1-3D7A-42DC-8184-0284A45F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71AA8-5D9B-4E90-BC7B-476713540E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CFA66-2D4A-4707-81E8-566A16972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86C70-0C0A-4A77-9291-2BE18B9B7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49CDE-4893-4A2C-BEE2-E98036A6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47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07137-D22B-4E93-94B8-2CE26E07A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7978E-F1DA-481B-8274-135F0CA1C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8E4DA-CC43-4DDD-8A69-53065DED7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E6C6D-BB54-4030-A74D-219E79F74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27C25-334F-47CA-A986-3B77BAAB7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547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A9691-5D14-4F69-B190-59E4B5CA2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89E02-1C0F-41C7-9096-16487FFDB2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F97943-F1B8-4898-93F8-1C23B2631E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4C70F4-1922-48BF-BBBB-6972B2082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4BD9D-7B9F-46D2-83C5-523ED6B59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0B01A-FFB7-4A93-8088-B7FCA6B00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56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EFED4-7349-446D-8C54-09B1EA584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D458EB-0A56-424C-9D39-4D60D80D6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1E3E39-5C97-4952-AF9C-E20423480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6D2ED8-647C-46BF-A5EF-970587F8CB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2848EC-09EB-4823-AA2C-77974FB967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24FB30-6F66-4D9C-98D3-D5E429EB9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3EEDE5-0C14-447C-997A-AE5C3140A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069318-F4B7-434E-9B89-6634A4A31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98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20D0B-27C0-4E8B-966C-CD11475B9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796538-2CA7-49C7-AB6D-4EB8444F4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B0ED92-A9A1-42C9-94C8-5CBE21BA3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46CEB9-95AF-4FF1-8B1A-953C320ED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033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60ED33-71C2-44E0-8562-AF6A361A4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06591B-C0D9-48B7-B917-18EDFBCC6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A0ED7-920C-4CE1-A4E5-076842134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262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4D97C-1E7C-4769-A6AB-8263908B2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17928-75CF-435D-8BEA-0D0CC487F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EF492A-62A2-4C5E-AB70-AEE5CB04AB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161B46-2C65-42E8-8807-F86FBBC2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4591ED-23C7-418F-96A2-10C8E059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B413C7-1889-4830-8C2C-618502819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6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37A60-311F-4E10-858E-C657E9053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224EC0-5424-4D54-9627-2D30B59BF3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6EE148-2033-4C13-AE84-2A635D290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772705-E34C-4238-9619-F718177B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70C265-F0D1-4F60-A432-F5D9FE237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30F39A-577C-4CC3-849B-88CA35C7F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19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FC9FA-8696-419E-885B-664EB957C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8CEFB9-0E54-43C7-B0D3-CEA8446DB7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757B2-3595-4186-9531-AC56FA208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805AF-1EFA-40D2-905C-24FCB83C3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44774-5581-4A39-A7AF-F3F453FA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717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286B48-32BB-4398-9525-E9427FE02D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948E1B-9CEB-4480-ACF0-7BDD90C399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71553-C640-4C98-B31F-AFF1B4585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8CC4E-5BCA-4909-A0E9-5756E77BC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0B00A-E146-4DAB-B4D9-94F7D1B8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8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C79152-15B4-4304-AC86-585D97794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6158F-1FA5-46CC-B8E5-A6C8494DBE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489D0-2CAA-46F5-89AF-C9D58FA064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10470-3631-460E-9DE9-D08DB042259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2432D-F478-4665-9318-A087DC2F3C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C275D-1981-46AD-88D0-E7BD1BF96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14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layer.5-a-day.tv/sign-i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R2xiUdd3R_U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u9iXx_w-Zw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pThyWhIvp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Science%20recording.pdf" TargetMode="External"/><Relationship Id="rId5" Type="http://schemas.openxmlformats.org/officeDocument/2006/relationships/hyperlink" Target="https://www.youtube.com/watch?v=nVPKHtPaP28" TargetMode="External"/><Relationship Id="rId4" Type="http://schemas.openxmlformats.org/officeDocument/2006/relationships/hyperlink" Target="Sound%20and%20Hearing%20without%20me!%20.pptx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youtube.com/watch?v=HWPRgN2VLi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4"/>
              </a:gs>
              <a:gs pos="25000">
                <a:schemeClr val="accent4"/>
              </a:gs>
              <a:gs pos="94000">
                <a:schemeClr val="accent2"/>
              </a:gs>
              <a:gs pos="100000">
                <a:schemeClr val="accent2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7F018C9-865F-4BE4-B2D1-D1C2371EBB2D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200" b="1" u="sng" kern="12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Friday 26th February</a:t>
            </a:r>
            <a:endParaRPr lang="en-US" sz="7200" b="1" kern="12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04203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15088-6478-481A-B824-B3F6EF199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65" y="467468"/>
            <a:ext cx="11752232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/>
              <a:t>Today I would like you to </a:t>
            </a:r>
            <a:r>
              <a:rPr lang="en-GB" u="sng" dirty="0"/>
              <a:t>try</a:t>
            </a:r>
            <a:r>
              <a:rPr lang="en-GB" dirty="0"/>
              <a:t> and complete these activities but at a time that suits you. </a:t>
            </a:r>
          </a:p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</a:rPr>
              <a:t>The details you need for today are all on this PowerPoint or in the Fridays Section of Remote Learning.</a:t>
            </a:r>
          </a:p>
          <a:p>
            <a:r>
              <a:rPr lang="en-GB" dirty="0">
                <a:solidFill>
                  <a:srgbClr val="FF0000"/>
                </a:solidFill>
              </a:rPr>
              <a:t>Some exercise to wake us up with Joe Wickes or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>
                <a:solidFill>
                  <a:srgbClr val="00B050"/>
                </a:solidFill>
                <a:hlinkClick r:id="rId2"/>
              </a:rPr>
              <a:t>5 a day - click this link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sz="3600" u="sng" dirty="0">
                <a:solidFill>
                  <a:srgbClr val="00B050"/>
                </a:solidFill>
              </a:rPr>
              <a:t>Registration </a:t>
            </a:r>
            <a:r>
              <a:rPr lang="en-GB" sz="3600" b="1" u="sng" dirty="0">
                <a:solidFill>
                  <a:srgbClr val="00B050"/>
                </a:solidFill>
              </a:rPr>
              <a:t>is now at 9.15am</a:t>
            </a:r>
            <a:endParaRPr lang="en-GB" sz="3600" u="sng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8E2286"/>
                </a:solidFill>
              </a:rPr>
              <a:t>Handwriting practise – see slide 3</a:t>
            </a:r>
          </a:p>
          <a:p>
            <a:r>
              <a:rPr lang="en-GB" dirty="0" err="1">
                <a:solidFill>
                  <a:srgbClr val="FF00FF"/>
                </a:solidFill>
              </a:rPr>
              <a:t>Mathemagician</a:t>
            </a:r>
            <a:r>
              <a:rPr lang="en-GB" dirty="0">
                <a:solidFill>
                  <a:srgbClr val="FF00FF"/>
                </a:solidFill>
              </a:rPr>
              <a:t> Challenge – see slide 4</a:t>
            </a:r>
          </a:p>
          <a:p>
            <a:r>
              <a:rPr lang="en-GB" dirty="0">
                <a:solidFill>
                  <a:srgbClr val="FF6600"/>
                </a:solidFill>
              </a:rPr>
              <a:t>Spelling test – Teams OR together at home (slide 5)</a:t>
            </a:r>
          </a:p>
          <a:p>
            <a:r>
              <a:rPr lang="en-GB" dirty="0">
                <a:solidFill>
                  <a:srgbClr val="FF0000"/>
                </a:solidFill>
              </a:rPr>
              <a:t>Mathletics activities x2 (today or any other point in the week)</a:t>
            </a:r>
          </a:p>
          <a:p>
            <a:r>
              <a:rPr lang="en-GB" dirty="0">
                <a:solidFill>
                  <a:srgbClr val="0070C0"/>
                </a:solidFill>
              </a:rPr>
              <a:t>Science – see slide 7</a:t>
            </a:r>
          </a:p>
          <a:p>
            <a:r>
              <a:rPr lang="en-GB" dirty="0">
                <a:solidFill>
                  <a:srgbClr val="002060"/>
                </a:solidFill>
              </a:rPr>
              <a:t>Craft/Science activity – see slide 8 </a:t>
            </a:r>
            <a:r>
              <a:rPr lang="en-GB" sz="3600" u="sng" dirty="0">
                <a:solidFill>
                  <a:srgbClr val="FF0000"/>
                </a:solidFill>
              </a:rPr>
              <a:t>(optional!)</a:t>
            </a:r>
          </a:p>
          <a:p>
            <a:endParaRPr lang="en-GB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162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783CF-0BFF-479F-95D8-7D5E3EE48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5" y="629266"/>
            <a:ext cx="3167402" cy="10007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u="sng" dirty="0">
                <a:highlight>
                  <a:srgbClr val="FFFF00"/>
                </a:highlight>
              </a:rPr>
              <a:t>Handwriting: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F6F217-375D-4522-B22B-93C549042EEA}"/>
              </a:ext>
            </a:extLst>
          </p:cNvPr>
          <p:cNvSpPr txBox="1"/>
          <p:nvPr/>
        </p:nvSpPr>
        <p:spPr>
          <a:xfrm>
            <a:off x="649224" y="2469077"/>
            <a:ext cx="5446776" cy="16766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/>
              <a:t>Today is an 8-minute session with me. You will need your whiteboard, pen and rubber! Please click the link below. 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C95B82D5-A8BB-45BF-BED8-C7B206892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30112" y="0"/>
            <a:ext cx="5961888" cy="6858000"/>
          </a:xfrm>
          <a:prstGeom prst="rect">
            <a:avLst/>
          </a:prstGeom>
          <a:solidFill>
            <a:srgbClr val="A45E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1" name="Rounded Rectangle 9">
            <a:extLst>
              <a:ext uri="{FF2B5EF4-FFF2-40B4-BE49-F238E27FC236}">
                <a16:creationId xmlns:a16="http://schemas.microsoft.com/office/drawing/2014/main" id="{296C61EC-FBF4-4216-BE67-6C864D30A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9984" y="484633"/>
            <a:ext cx="4846320" cy="274320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Fine Motor Gymnastics: Fine Motor Coordination - The Inspired Treehouse">
            <a:extLst>
              <a:ext uri="{FF2B5EF4-FFF2-40B4-BE49-F238E27FC236}">
                <a16:creationId xmlns:a16="http://schemas.microsoft.com/office/drawing/2014/main" id="{C83039EA-A7B4-4ECC-B5AB-5E2C57E3C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01000" y="694945"/>
            <a:ext cx="2322576" cy="232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3" name="Rounded Rectangle 9">
            <a:extLst>
              <a:ext uri="{FF2B5EF4-FFF2-40B4-BE49-F238E27FC236}">
                <a16:creationId xmlns:a16="http://schemas.microsoft.com/office/drawing/2014/main" id="{39D6C490-0229-4573-9696-B73E5B3A9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9984" y="3511296"/>
            <a:ext cx="4846320" cy="274320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Fine Motor Warm Ups for Handwriting - YouTube">
            <a:extLst>
              <a:ext uri="{FF2B5EF4-FFF2-40B4-BE49-F238E27FC236}">
                <a16:creationId xmlns:a16="http://schemas.microsoft.com/office/drawing/2014/main" id="{9E0B1DFC-7BF0-43F2-B150-1D238565A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88559" y="3721608"/>
            <a:ext cx="4147457" cy="232257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5650DB-3AAC-4C21-B727-23281C78BC35}"/>
              </a:ext>
            </a:extLst>
          </p:cNvPr>
          <p:cNvSpPr txBox="1"/>
          <p:nvPr/>
        </p:nvSpPr>
        <p:spPr>
          <a:xfrm>
            <a:off x="-1041011" y="5845570"/>
            <a:ext cx="84828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4400" b="1" dirty="0">
                <a:hlinkClick r:id="rId4"/>
              </a:rPr>
              <a:t>Click here to watch me!!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2135721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827E238-215A-4045-BBCF-426CAD4F2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61990" y="154745"/>
            <a:ext cx="8868015" cy="2751065"/>
          </a:xfrm>
        </p:spPr>
        <p:txBody>
          <a:bodyPr>
            <a:normAutofit/>
          </a:bodyPr>
          <a:lstStyle/>
          <a:p>
            <a:r>
              <a:rPr lang="en-GB" sz="4400" b="1" u="sng">
                <a:solidFill>
                  <a:srgbClr val="00B050"/>
                </a:solidFill>
                <a:highlight>
                  <a:srgbClr val="FFFF00"/>
                </a:highlight>
                <a:latin typeface="+mj-lt"/>
                <a:ea typeface="+mj-ea"/>
                <a:cs typeface="+mj-cs"/>
              </a:rPr>
              <a:t>Mathemagician</a:t>
            </a:r>
            <a:r>
              <a:rPr lang="en-GB" b="1">
                <a:highlight>
                  <a:srgbClr val="FFFF00"/>
                </a:highlight>
                <a:latin typeface="CCW Cursive Writing 1" panose="03050602040000000000" pitchFamily="66" charset="0"/>
              </a:rPr>
              <a:t> </a:t>
            </a:r>
            <a:r>
              <a:rPr lang="en-GB" sz="4400" b="1" u="sng">
                <a:solidFill>
                  <a:srgbClr val="00B050"/>
                </a:solidFill>
                <a:highlight>
                  <a:srgbClr val="FFFF00"/>
                </a:highlight>
                <a:latin typeface="+mj-lt"/>
                <a:ea typeface="+mj-ea"/>
                <a:cs typeface="+mj-cs"/>
              </a:rPr>
              <a:t>Challenge:</a:t>
            </a:r>
          </a:p>
          <a:p>
            <a:endParaRPr lang="en-GB" sz="4000" b="1" u="sng">
              <a:solidFill>
                <a:srgbClr val="C00000"/>
              </a:solidFill>
              <a:latin typeface="CCW Cursive Writing 1" panose="03050602040000000000" pitchFamily="66" charset="0"/>
            </a:endParaRPr>
          </a:p>
          <a:p>
            <a:r>
              <a:rPr lang="en-GB" sz="4000" b="1" u="sng">
                <a:solidFill>
                  <a:srgbClr val="C00000"/>
                </a:solidFill>
                <a:latin typeface="CCW Cursive Writing 1" panose="03050602040000000000" pitchFamily="66" charset="0"/>
              </a:rPr>
              <a:t>The Magic Triangle!!</a:t>
            </a:r>
          </a:p>
          <a:p>
            <a:endParaRPr lang="en-GB" sz="2000" b="1" dirty="0">
              <a:latin typeface="CCW Cursive Writing 1" panose="03050602040000000000" pitchFamily="66" charset="0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32457C0B-C751-441B-A9EB-3D8D6A367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719" y="154745"/>
            <a:ext cx="1952625" cy="23336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1FC419-C35A-45F5-A9CB-C92FD114BFAE}"/>
              </a:ext>
            </a:extLst>
          </p:cNvPr>
          <p:cNvSpPr txBox="1"/>
          <p:nvPr/>
        </p:nvSpPr>
        <p:spPr>
          <a:xfrm>
            <a:off x="4034024" y="5872258"/>
            <a:ext cx="7849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hlinkClick r:id="rId3"/>
              </a:rPr>
              <a:t>Your Challenge!! </a:t>
            </a:r>
            <a:endParaRPr lang="en-GB" sz="4800" b="1" dirty="0"/>
          </a:p>
        </p:txBody>
      </p:sp>
      <p:pic>
        <p:nvPicPr>
          <p:cNvPr id="4098" name="Picture 2" descr="Magic Triangle: Math Puzzle for Kids">
            <a:extLst>
              <a:ext uri="{FF2B5EF4-FFF2-40B4-BE49-F238E27FC236}">
                <a16:creationId xmlns:a16="http://schemas.microsoft.com/office/drawing/2014/main" id="{F273F4D9-D440-458D-98B2-3EE043940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097" y="2279631"/>
            <a:ext cx="6421803" cy="3345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128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61B7F-6CA5-40C8-88ED-4388201DE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solidFill>
                  <a:srgbClr val="FF0000"/>
                </a:solidFill>
                <a:highlight>
                  <a:srgbClr val="FFFF00"/>
                </a:highlight>
              </a:rPr>
              <a:t>Spelling Tests – Please note the NEW times!!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CC88F-5B86-40B9-BAED-CBDEED6EC6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Moons – Teams Meeting 9.40am</a:t>
            </a:r>
          </a:p>
          <a:p>
            <a:r>
              <a:rPr lang="en-GB" dirty="0"/>
              <a:t>Stars – Teams Meeting 10.00am</a:t>
            </a:r>
          </a:p>
          <a:p>
            <a:r>
              <a:rPr lang="en-GB" dirty="0"/>
              <a:t>Rockets – Teams Meeting 10.20am</a:t>
            </a:r>
          </a:p>
          <a:p>
            <a:endParaRPr lang="en-GB" dirty="0"/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OR – feel free to complete a test at home with mum or dad at a time that suits you!! There is no pressure to attend with me! Please do send me your result though!! </a:t>
            </a:r>
          </a:p>
        </p:txBody>
      </p:sp>
      <p:pic>
        <p:nvPicPr>
          <p:cNvPr id="2050" name="Picture 2" descr="Write On! How Putting Pen to Paper Can Keep You Sharp">
            <a:extLst>
              <a:ext uri="{FF2B5EF4-FFF2-40B4-BE49-F238E27FC236}">
                <a16:creationId xmlns:a16="http://schemas.microsoft.com/office/drawing/2014/main" id="{14C611A6-2F68-4620-A9FF-60C60FEA0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787" y="1882989"/>
            <a:ext cx="3862104" cy="240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523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9D81F4-C0D9-4124-927C-27258271FBF9}"/>
              </a:ext>
            </a:extLst>
          </p:cNvPr>
          <p:cNvSpPr txBox="1"/>
          <p:nvPr/>
        </p:nvSpPr>
        <p:spPr>
          <a:xfrm>
            <a:off x="1152938" y="1075154"/>
            <a:ext cx="103764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6600" b="1" u="sng" dirty="0">
              <a:solidFill>
                <a:srgbClr val="00B050"/>
              </a:solidFill>
            </a:endParaRPr>
          </a:p>
          <a:p>
            <a:r>
              <a:rPr lang="en-GB" sz="6600" b="1" u="sng" dirty="0">
                <a:solidFill>
                  <a:srgbClr val="00B050"/>
                </a:solidFill>
              </a:rPr>
              <a:t>Mathletics: </a:t>
            </a:r>
          </a:p>
          <a:p>
            <a:r>
              <a:rPr lang="en-GB" sz="3600" b="1" u="sng" dirty="0">
                <a:solidFill>
                  <a:srgbClr val="00B050"/>
                </a:solidFill>
              </a:rPr>
              <a:t>Please try to complete 1 or 2 activities that have been set for you. </a:t>
            </a:r>
          </a:p>
          <a:p>
            <a:endParaRPr lang="en-GB" sz="3600" b="1" u="sng" dirty="0">
              <a:solidFill>
                <a:srgbClr val="00B050"/>
              </a:solidFill>
            </a:endParaRPr>
          </a:p>
        </p:txBody>
      </p:sp>
      <p:pic>
        <p:nvPicPr>
          <p:cNvPr id="1026" name="Picture 2" descr="Mathletics Students: Amazon.co.uk: Appstore for Android">
            <a:extLst>
              <a:ext uri="{FF2B5EF4-FFF2-40B4-BE49-F238E27FC236}">
                <a16:creationId xmlns:a16="http://schemas.microsoft.com/office/drawing/2014/main" id="{952132BF-0F74-4354-83CA-B9C33F1A2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058" y="249562"/>
            <a:ext cx="2718418" cy="271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997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E5106-1E43-4E47-809F-78D00B820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43" y="184147"/>
            <a:ext cx="2200422" cy="761310"/>
          </a:xfrm>
        </p:spPr>
        <p:txBody>
          <a:bodyPr/>
          <a:lstStyle/>
          <a:p>
            <a:r>
              <a:rPr lang="en-GB" b="1" u="sng" dirty="0">
                <a:solidFill>
                  <a:srgbClr val="00B050"/>
                </a:solidFill>
                <a:highlight>
                  <a:srgbClr val="FFFF00"/>
                </a:highlight>
              </a:rPr>
              <a:t>Science: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F26B7-831B-4ED7-9B80-2EEA6168B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-2088226"/>
            <a:ext cx="11221278" cy="9415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2F2D6E-A4A9-4B84-B2E5-588BE6727495}"/>
              </a:ext>
            </a:extLst>
          </p:cNvPr>
          <p:cNvSpPr txBox="1"/>
          <p:nvPr/>
        </p:nvSpPr>
        <p:spPr>
          <a:xfrm>
            <a:off x="2389265" y="785942"/>
            <a:ext cx="5812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u="sng" dirty="0"/>
              <a:t>Sense of Hearing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FDA1D33-D787-4192-93DF-F9B1619E7B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05" r="24460"/>
          <a:stretch/>
        </p:blipFill>
        <p:spPr>
          <a:xfrm>
            <a:off x="9507618" y="267039"/>
            <a:ext cx="2307219" cy="306913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92C99E-87BE-4504-BE07-A44FA4CAC1EA}"/>
              </a:ext>
            </a:extLst>
          </p:cNvPr>
          <p:cNvSpPr txBox="1"/>
          <p:nvPr/>
        </p:nvSpPr>
        <p:spPr>
          <a:xfrm>
            <a:off x="320434" y="3267698"/>
            <a:ext cx="1187156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hlinkClick r:id="rId3"/>
              </a:rPr>
              <a:t>And follow up with: Sound and Hearing PowerPoint</a:t>
            </a:r>
            <a:r>
              <a:rPr lang="en-GB" sz="4400" b="1" dirty="0"/>
              <a:t> (with me talking it through.)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F1D73A-7134-47B9-8E48-31F050F37488}"/>
              </a:ext>
            </a:extLst>
          </p:cNvPr>
          <p:cNvSpPr txBox="1"/>
          <p:nvPr/>
        </p:nvSpPr>
        <p:spPr>
          <a:xfrm>
            <a:off x="377163" y="6119672"/>
            <a:ext cx="1005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hlinkClick r:id="rId4" action="ppaction://hlinkpres?slideindex=1&amp;slidetitle="/>
              </a:rPr>
              <a:t>Sound and Hearing PowerPoint (without me!)</a:t>
            </a:r>
            <a:endParaRPr lang="en-GB" sz="4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218E26-4963-4527-AD1B-8F2F37928F51}"/>
              </a:ext>
            </a:extLst>
          </p:cNvPr>
          <p:cNvSpPr txBox="1"/>
          <p:nvPr/>
        </p:nvSpPr>
        <p:spPr>
          <a:xfrm>
            <a:off x="320434" y="1883093"/>
            <a:ext cx="85341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Please start by listening to the story of Freddie and the Fairy!  </a:t>
            </a:r>
            <a:r>
              <a:rPr lang="en-GB" sz="3600" b="1" dirty="0">
                <a:hlinkClick r:id="rId5"/>
              </a:rPr>
              <a:t>Story Link</a:t>
            </a:r>
            <a:r>
              <a:rPr lang="en-GB" sz="3600" b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156D08-6675-425C-9D78-1A7B1C694E50}"/>
              </a:ext>
            </a:extLst>
          </p:cNvPr>
          <p:cNvSpPr txBox="1"/>
          <p:nvPr/>
        </p:nvSpPr>
        <p:spPr>
          <a:xfrm>
            <a:off x="320434" y="5075944"/>
            <a:ext cx="115895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 is a recording sheet </a:t>
            </a:r>
            <a:r>
              <a:rPr lang="en-GB" sz="2400" b="1" dirty="0">
                <a:solidFill>
                  <a:srgbClr val="FF0000"/>
                </a:solidFill>
              </a:rPr>
              <a:t>IF</a:t>
            </a:r>
            <a:r>
              <a:rPr lang="en-GB" sz="2400" dirty="0"/>
              <a:t> you choose to use it for the ‘listening’ task! </a:t>
            </a:r>
          </a:p>
          <a:p>
            <a:r>
              <a:rPr lang="en-GB" sz="2400" dirty="0">
                <a:hlinkClick r:id="rId6" action="ppaction://hlinkfile"/>
              </a:rPr>
              <a:t>Science recording sheet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51487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4F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305FAC-9374-44AA-8A00-EAA9256288F0}"/>
              </a:ext>
            </a:extLst>
          </p:cNvPr>
          <p:cNvSpPr txBox="1"/>
          <p:nvPr/>
        </p:nvSpPr>
        <p:spPr>
          <a:xfrm>
            <a:off x="8750105" y="618681"/>
            <a:ext cx="3263703" cy="4794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u="sng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Optional Friday Craft!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Can you make Percy the Park Keeper’s Squeaky Mouse friend from the woods?!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solidFill>
                  <a:srgbClr val="FFFF66"/>
                </a:solidFill>
                <a:latin typeface="Franklin Gothic Book" panose="020B0503020102020204" pitchFamily="34" charset="0"/>
                <a:ea typeface="+mj-ea"/>
                <a:cs typeface="+mj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Please Click Here!! </a:t>
            </a:r>
            <a:endParaRPr lang="en-US" sz="4800" b="1" dirty="0">
              <a:solidFill>
                <a:srgbClr val="FFFF66"/>
              </a:solidFill>
              <a:latin typeface="Franklin Gothic Book" panose="020B0503020102020204" pitchFamily="34" charset="0"/>
              <a:ea typeface="+mj-ea"/>
              <a:cs typeface="+mj-cs"/>
            </a:endParaRPr>
          </a:p>
        </p:txBody>
      </p:sp>
      <p:sp>
        <p:nvSpPr>
          <p:cNvPr id="75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How to make a Paper Mouse Finger Puppet - or R is for Rat! - Red Ted Art -  Make crafting with kids easy &amp; fun">
            <a:extLst>
              <a:ext uri="{FF2B5EF4-FFF2-40B4-BE49-F238E27FC236}">
                <a16:creationId xmlns:a16="http://schemas.microsoft.com/office/drawing/2014/main" id="{42808D6B-AFB2-415F-AA88-1557F2E07F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"/>
          <a:stretch/>
        </p:blipFill>
        <p:spPr bwMode="auto">
          <a:xfrm>
            <a:off x="976251" y="942538"/>
            <a:ext cx="7163222" cy="480833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5232E8-2778-48B5-99D8-F947F3E0E2C5}"/>
              </a:ext>
            </a:extLst>
          </p:cNvPr>
          <p:cNvPicPr/>
          <p:nvPr/>
        </p:nvPicPr>
        <p:blipFill rotWithShape="1">
          <a:blip r:embed="rId4"/>
          <a:srcRect l="9473" t="29261" r="48150" b="31429"/>
          <a:stretch/>
        </p:blipFill>
        <p:spPr bwMode="auto">
          <a:xfrm>
            <a:off x="9192747" y="5117457"/>
            <a:ext cx="2428875" cy="12668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4356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9A271-4D6E-42D0-9D1F-95509C7B6A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4035" y="2640875"/>
            <a:ext cx="10243930" cy="2387600"/>
          </a:xfrm>
        </p:spPr>
        <p:txBody>
          <a:bodyPr>
            <a:noAutofit/>
          </a:bodyPr>
          <a:lstStyle/>
          <a:p>
            <a:r>
              <a:rPr lang="en-GB" sz="4000" dirty="0"/>
              <a:t>Dear parents,  next week we will be looking at our sense of smell. Please can you have prepared a selection of smells ready for the lesson?!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The best thing to do is to put the smell onto cotton wool – can you do 2 of each as I would like to see if they can match the smells using their excellent sense!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F39519-C556-4EB7-8048-F5B4C20521A2}"/>
              </a:ext>
            </a:extLst>
          </p:cNvPr>
          <p:cNvSpPr txBox="1"/>
          <p:nvPr/>
        </p:nvSpPr>
        <p:spPr>
          <a:xfrm>
            <a:off x="1272208" y="4003935"/>
            <a:ext cx="2958598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GB" sz="1800" b="0" i="0" u="none" strike="noStrike" baseline="0" dirty="0">
              <a:solidFill>
                <a:srgbClr val="000000"/>
              </a:solidFill>
              <a:latin typeface="Tuffy"/>
            </a:endParaRP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 </a:t>
            </a:r>
          </a:p>
          <a:p>
            <a:r>
              <a:rPr lang="en-GB" sz="4000" dirty="0">
                <a:solidFill>
                  <a:srgbClr val="FF0000"/>
                </a:solidFill>
                <a:latin typeface="Tuffy"/>
              </a:rPr>
              <a:t>Some Ideas: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lemon juice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orange juice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minty toothpaste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pencil </a:t>
            </a:r>
            <a:r>
              <a:rPr lang="en-GB" sz="1800" b="0" i="0" u="none" strike="noStrike" baseline="0" dirty="0" err="1">
                <a:solidFill>
                  <a:srgbClr val="000000"/>
                </a:solidFill>
                <a:latin typeface="Tuffy"/>
              </a:rPr>
              <a:t>sharpenings</a:t>
            </a:r>
            <a:endParaRPr lang="en-GB" sz="1800" b="0" i="0" u="none" strike="noStrike" baseline="0" dirty="0">
              <a:solidFill>
                <a:srgbClr val="000000"/>
              </a:solidFill>
              <a:latin typeface="Tuffy"/>
            </a:endParaRP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perfume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ginger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FF98F0-F5B3-4852-B536-5BAF09B7A67D}"/>
              </a:ext>
            </a:extLst>
          </p:cNvPr>
          <p:cNvSpPr txBox="1"/>
          <p:nvPr/>
        </p:nvSpPr>
        <p:spPr>
          <a:xfrm>
            <a:off x="8971723" y="4003935"/>
            <a:ext cx="1948069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GB" sz="2000" b="0" i="0" u="none" strike="noStrike" baseline="0" dirty="0">
              <a:solidFill>
                <a:srgbClr val="000000"/>
              </a:solidFill>
              <a:latin typeface="Tuffy"/>
            </a:endParaRPr>
          </a:p>
          <a:p>
            <a:r>
              <a:rPr lang="en-GB" sz="2000" b="0" i="0" u="none" strike="noStrike" baseline="0" dirty="0">
                <a:solidFill>
                  <a:srgbClr val="000000"/>
                </a:solidFill>
                <a:latin typeface="Tuffy"/>
              </a:rPr>
              <a:t> 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mud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vanilla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coffee (cold) 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chocolate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onion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garlic</a:t>
            </a:r>
          </a:p>
          <a:p>
            <a:r>
              <a:rPr lang="en-GB" sz="1800" b="0" i="0" u="none" strike="noStrike" baseline="0" dirty="0">
                <a:solidFill>
                  <a:srgbClr val="000000"/>
                </a:solidFill>
                <a:latin typeface="Tuffy"/>
              </a:rPr>
              <a:t>• vinegar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C518E6-A2EC-4401-90B3-2F2ADE7707AD}"/>
              </a:ext>
            </a:extLst>
          </p:cNvPr>
          <p:cNvSpPr txBox="1"/>
          <p:nvPr/>
        </p:nvSpPr>
        <p:spPr>
          <a:xfrm>
            <a:off x="4230806" y="5327374"/>
            <a:ext cx="40533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About 5 would be great!! Thank you!! </a:t>
            </a:r>
          </a:p>
        </p:txBody>
      </p:sp>
    </p:spTree>
    <p:extLst>
      <p:ext uri="{BB962C8B-B14F-4D97-AF65-F5344CB8AC3E}">
        <p14:creationId xmlns:p14="http://schemas.microsoft.com/office/powerpoint/2010/main" val="2764655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70">
            <a:extLst>
              <a:ext uri="{FF2B5EF4-FFF2-40B4-BE49-F238E27FC236}">
                <a16:creationId xmlns:a16="http://schemas.microsoft.com/office/drawing/2014/main" id="{7F357D35-3E3E-4EC7-B3AE-C106ABB7D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14B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5" name="Rectangle 72">
            <a:extLst>
              <a:ext uri="{FF2B5EF4-FFF2-40B4-BE49-F238E27FC236}">
                <a16:creationId xmlns:a16="http://schemas.microsoft.com/office/drawing/2014/main" id="{9334D921-DCE6-4D92-987F-D98C93F1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2100" cy="6377939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126" name="Rectangle 74">
            <a:extLst>
              <a:ext uri="{FF2B5EF4-FFF2-40B4-BE49-F238E27FC236}">
                <a16:creationId xmlns:a16="http://schemas.microsoft.com/office/drawing/2014/main" id="{DE4D942F-489D-4A7B-8983-942543481B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9378" y="246887"/>
            <a:ext cx="5861321" cy="6377939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5127" name="Straight Connector 76">
            <a:extLst>
              <a:ext uri="{FF2B5EF4-FFF2-40B4-BE49-F238E27FC236}">
                <a16:creationId xmlns:a16="http://schemas.microsoft.com/office/drawing/2014/main" id="{E8F0F547-5526-40CC-8397-442101C26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36924" y="4768667"/>
            <a:ext cx="4215939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8" name="Rectangle 78">
            <a:extLst>
              <a:ext uri="{FF2B5EF4-FFF2-40B4-BE49-F238E27FC236}">
                <a16:creationId xmlns:a16="http://schemas.microsoft.com/office/drawing/2014/main" id="{593BD913-0EB6-48A4-B22A-6A4DE0898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00" y="246888"/>
            <a:ext cx="11724640" cy="6377939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A35598-94B5-4FCD-8BCE-806F20C055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6924" y="857676"/>
            <a:ext cx="4566230" cy="2571324"/>
          </a:xfrm>
        </p:spPr>
        <p:txBody>
          <a:bodyPr>
            <a:normAutofit fontScale="90000"/>
          </a:bodyPr>
          <a:lstStyle/>
          <a:p>
            <a:r>
              <a:rPr lang="en-GB" sz="4800" b="1" dirty="0">
                <a:solidFill>
                  <a:srgbClr val="FFFFFF"/>
                </a:solidFill>
                <a:latin typeface="A.C.M.E. Secret Agent" panose="020B0603050302020204" pitchFamily="34" charset="0"/>
              </a:rPr>
              <a:t>Have a lovely weekend! </a:t>
            </a:r>
            <a:br>
              <a:rPr lang="en-GB" sz="4800" dirty="0">
                <a:solidFill>
                  <a:srgbClr val="FFFFFF"/>
                </a:solidFill>
              </a:rPr>
            </a:br>
            <a:endParaRPr lang="en-GB" sz="48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39AC96-39D6-4243-92AD-9685135ED7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76968" y="3859672"/>
            <a:ext cx="4535850" cy="1165717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rgbClr val="FFFFFF"/>
                </a:solidFill>
                <a:latin typeface="Action Jackson" panose="00000400000000000000" pitchFamily="2" charset="0"/>
              </a:rPr>
              <a:t>One more week to go!!!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D507AC25-1778-45F5-AAC3-53589A63DF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5" r="5886"/>
          <a:stretch/>
        </p:blipFill>
        <p:spPr bwMode="auto">
          <a:xfrm>
            <a:off x="872064" y="857675"/>
            <a:ext cx="4593715" cy="514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249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5134</TotalTime>
  <Words>450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A.C.M.E. Secret Agent</vt:lpstr>
      <vt:lpstr>Action Jackson</vt:lpstr>
      <vt:lpstr>Arial</vt:lpstr>
      <vt:lpstr>Calibri</vt:lpstr>
      <vt:lpstr>Calibri Light</vt:lpstr>
      <vt:lpstr>CCW Cursive Writing 1</vt:lpstr>
      <vt:lpstr>Franklin Gothic Book</vt:lpstr>
      <vt:lpstr>Tuffy</vt:lpstr>
      <vt:lpstr>Office Theme</vt:lpstr>
      <vt:lpstr>PowerPoint Presentation</vt:lpstr>
      <vt:lpstr>PowerPoint Presentation</vt:lpstr>
      <vt:lpstr>Handwriting:</vt:lpstr>
      <vt:lpstr>PowerPoint Presentation</vt:lpstr>
      <vt:lpstr>Spelling Tests – Please note the NEW times!!</vt:lpstr>
      <vt:lpstr>PowerPoint Presentation</vt:lpstr>
      <vt:lpstr>Science: </vt:lpstr>
      <vt:lpstr>PowerPoint Presentation</vt:lpstr>
      <vt:lpstr>Dear parents,  next week we will be looking at our sense of smell. Please can you have prepared a selection of smells ready for the lesson?!  The best thing to do is to put the smell onto cotton wool – can you do 2 of each as I would like to see if they can match the smells using their excellent sense! </vt:lpstr>
      <vt:lpstr>Have a lovely weekend!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G. O'Brien</dc:creator>
  <cp:lastModifiedBy>Mrs G. O'Brien</cp:lastModifiedBy>
  <cp:revision>136</cp:revision>
  <dcterms:created xsi:type="dcterms:W3CDTF">2021-01-11T20:16:48Z</dcterms:created>
  <dcterms:modified xsi:type="dcterms:W3CDTF">2021-02-25T20:17:26Z</dcterms:modified>
</cp:coreProperties>
</file>