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6" r:id="rId3"/>
    <p:sldId id="267" r:id="rId4"/>
    <p:sldId id="258" r:id="rId5"/>
    <p:sldId id="259" r:id="rId6"/>
    <p:sldId id="260" r:id="rId7"/>
    <p:sldId id="261" r:id="rId8"/>
    <p:sldId id="262" r:id="rId9"/>
    <p:sldId id="263" r:id="rId10"/>
    <p:sldId id="264" r:id="rId11"/>
    <p:sldId id="265" r:id="rId12"/>
    <p:sldId id="268" r:id="rId13"/>
    <p:sldId id="269" r:id="rId14"/>
    <p:sldId id="270" r:id="rId15"/>
    <p:sldId id="27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p:scale>
          <a:sx n="75" d="100"/>
          <a:sy n="75" d="100"/>
        </p:scale>
        <p:origin x="534" y="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2B4B4-18ED-40A5-9927-35C351EAF4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FF4C7D-B995-4F1C-82A6-09D43EB3EE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C8E6C7B-0E60-4448-8FB7-EC75AB1E8DEC}"/>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1E0AE2FE-04A8-4526-8F24-7532A7EA99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ABF6D8-F487-4DC6-9D5B-17C2BAE4B2C6}"/>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8152843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F4B5F-0E0C-42F3-8E60-066B7DF8F8F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8E2204E-0134-4F77-86B1-FB0A2A825A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0CD87C-742B-406B-A754-12C63104D6BE}"/>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CEBE0A12-4439-4CA5-A36E-38CDBBF522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669293-AAE5-4907-8554-4FF205198A4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504863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79C73-79C1-4642-BFD0-4BA2C2FDE74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60DA081-4EA7-4E18-A00C-A7CBCF315C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2C31DFA-AD41-4DD8-A5ED-66A6D06EF48D}"/>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8331F36B-2EAE-4FC2-BA16-224FEB2892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C93CCF-0B95-4B26-95CA-949D644ED74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778205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C317A-E128-47EE-AF4D-F6A98AFEDD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4DEBFC-2E6F-4C38-B71F-49DF8D145AB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B72D76-8D58-449A-9041-A3118BA3F9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8DC4CD2-3771-45FA-B5F2-5DC1F43C5F21}"/>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6" name="Footer Placeholder 5">
            <a:extLst>
              <a:ext uri="{FF2B5EF4-FFF2-40B4-BE49-F238E27FC236}">
                <a16:creationId xmlns:a16="http://schemas.microsoft.com/office/drawing/2014/main" id="{1E64FB5F-B45A-479C-B44C-3052B5EE177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297C47-9628-4C13-A936-90DA46DEAD9B}"/>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8029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7A617-9ECB-470D-94B8-B08CDA12C0B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EC30BF-DB59-496B-A0DF-8E892D5F4D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06ADDC-982C-4EE1-B133-06075D500FC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9BF129B-AB82-4C63-8685-6383C70FDB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858969-FD37-43B7-AEA5-DA7DB10EF0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4709DBD-5F2A-4874-B79B-09F8AA349048}"/>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8" name="Footer Placeholder 7">
            <a:extLst>
              <a:ext uri="{FF2B5EF4-FFF2-40B4-BE49-F238E27FC236}">
                <a16:creationId xmlns:a16="http://schemas.microsoft.com/office/drawing/2014/main" id="{29D9A8A4-2776-43F2-B3D4-6BA2AFCC06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59ED456-D1A5-48E5-BC41-0198E4E25A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16521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6CF92-B750-4799-BE77-1BC354F8510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139C7D2-A2CE-4B3E-8935-74FB01A3D506}"/>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4" name="Footer Placeholder 3">
            <a:extLst>
              <a:ext uri="{FF2B5EF4-FFF2-40B4-BE49-F238E27FC236}">
                <a16:creationId xmlns:a16="http://schemas.microsoft.com/office/drawing/2014/main" id="{A03572FB-6BC3-4330-A519-6CEE2C3F823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487753F-FDAD-4FDE-ADB6-968E42C68909}"/>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2383630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633E4F-EB18-40F1-9847-A17DC747A6F8}"/>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3" name="Footer Placeholder 2">
            <a:extLst>
              <a:ext uri="{FF2B5EF4-FFF2-40B4-BE49-F238E27FC236}">
                <a16:creationId xmlns:a16="http://schemas.microsoft.com/office/drawing/2014/main" id="{A2F210C2-0805-4869-BACF-79C44FE6152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539CCA8-4EC9-4C67-9413-4437F892632E}"/>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35573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4FDB8-682A-48DB-9078-B5BE573CAF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1A2AF47-777E-427B-B0A8-B11E5A442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2A7A49-35E8-4DB6-8609-F565241832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BF1F1E-07F6-4CB8-98B0-A011B22EC25D}"/>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6" name="Footer Placeholder 5">
            <a:extLst>
              <a:ext uri="{FF2B5EF4-FFF2-40B4-BE49-F238E27FC236}">
                <a16:creationId xmlns:a16="http://schemas.microsoft.com/office/drawing/2014/main" id="{C5E19A4B-D53D-4B59-8440-C59A4BDA4D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F4EF853-77D0-4CEA-98B9-2DC2169C03F5}"/>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972575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5E02-D78B-46A6-8B20-6F04ED7A78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C48B85B-F9F1-4C2E-AE01-F664524F55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9D47590-D251-4191-9AA2-DD610A1AAA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C584230-20F0-4233-AD4D-4C584FA8CD5B}"/>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6" name="Footer Placeholder 5">
            <a:extLst>
              <a:ext uri="{FF2B5EF4-FFF2-40B4-BE49-F238E27FC236}">
                <a16:creationId xmlns:a16="http://schemas.microsoft.com/office/drawing/2014/main" id="{4363B7C5-FF9D-4B64-9C25-4692F37124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CB6192-A04B-410E-A07A-E3CCB858B33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3496135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FB72F-7911-49E2-9968-A1A8CEE3ECE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B15F37-207A-4128-8F5B-33B5C21D40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72858C-418F-41C5-B6B1-5EC81FDF11EB}"/>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06E4E4AF-7011-4BA8-9D35-AEA1C8582E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24246B-7D1A-4E04-890B-ACD410E758CD}"/>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23799804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0C29CD3-5FCA-49DC-87B1-CAC84AB496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02EFBC-0D8A-4F68-A239-C6EE4B94DD7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56DDDE1-4B0D-48B4-9BE4-854B63BDB9E2}"/>
              </a:ext>
            </a:extLst>
          </p:cNvPr>
          <p:cNvSpPr>
            <a:spLocks noGrp="1"/>
          </p:cNvSpPr>
          <p:nvPr>
            <p:ph type="dt" sz="half" idx="10"/>
          </p:nvPr>
        </p:nvSpPr>
        <p:spPr/>
        <p:txBody>
          <a:body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D07D6635-80E6-4FF8-ACB6-B6E862E30C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C60B13A-0C98-4042-86B7-DB268467CCD4}"/>
              </a:ext>
            </a:extLst>
          </p:cNvPr>
          <p:cNvSpPr>
            <a:spLocks noGrp="1"/>
          </p:cNvSpPr>
          <p:nvPr>
            <p:ph type="sldNum" sz="quarter" idx="12"/>
          </p:nvPr>
        </p:nvSpPr>
        <p:spPr/>
        <p:txBody>
          <a:bodyPr/>
          <a:lstStyle/>
          <a:p>
            <a:fld id="{124106A7-666B-4653-9154-CA1D4CE557BD}" type="slidenum">
              <a:rPr lang="en-GB" smtClean="0"/>
              <a:t>‹#›</a:t>
            </a:fld>
            <a:endParaRPr lang="en-GB"/>
          </a:p>
        </p:txBody>
      </p:sp>
    </p:spTree>
    <p:extLst>
      <p:ext uri="{BB962C8B-B14F-4D97-AF65-F5344CB8AC3E}">
        <p14:creationId xmlns:p14="http://schemas.microsoft.com/office/powerpoint/2010/main" val="1760164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D903AB6-B61F-4613-8527-DF2961AB23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BFEA671-A988-48F2-BBF9-FE37A473E58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7A43D4-48B8-4D5B-A079-20A64055FE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01319D-A122-4270-9783-E8B99008D21E}" type="datetimeFigureOut">
              <a:rPr lang="en-GB" smtClean="0"/>
              <a:t>22/01/2021</a:t>
            </a:fld>
            <a:endParaRPr lang="en-GB"/>
          </a:p>
        </p:txBody>
      </p:sp>
      <p:sp>
        <p:nvSpPr>
          <p:cNvPr id="5" name="Footer Placeholder 4">
            <a:extLst>
              <a:ext uri="{FF2B5EF4-FFF2-40B4-BE49-F238E27FC236}">
                <a16:creationId xmlns:a16="http://schemas.microsoft.com/office/drawing/2014/main" id="{110D73BB-4D48-49D0-A052-01B600C656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5941D4-1699-47BA-BE08-15D08B2BBB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4106A7-666B-4653-9154-CA1D4CE557BD}" type="slidenum">
              <a:rPr lang="en-GB" smtClean="0"/>
              <a:t>‹#›</a:t>
            </a:fld>
            <a:endParaRPr lang="en-GB"/>
          </a:p>
        </p:txBody>
      </p:sp>
    </p:spTree>
    <p:extLst>
      <p:ext uri="{BB962C8B-B14F-4D97-AF65-F5344CB8AC3E}">
        <p14:creationId xmlns:p14="http://schemas.microsoft.com/office/powerpoint/2010/main" val="1904791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phonicsplay.co.uk/"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D7737C7-28AF-42D3-98A3-BE620D1EFD6C}"/>
              </a:ext>
            </a:extLst>
          </p:cNvPr>
          <p:cNvSpPr txBox="1"/>
          <p:nvPr/>
        </p:nvSpPr>
        <p:spPr>
          <a:xfrm>
            <a:off x="516835" y="609602"/>
            <a:ext cx="11158330" cy="64171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 to Thursday</a:t>
            </a:r>
          </a:p>
          <a:p>
            <a:pPr algn="ctr"/>
            <a:r>
              <a:rPr lang="en-GB" sz="4400" dirty="0">
                <a:solidFill>
                  <a:srgbClr val="FF0000"/>
                </a:solidFill>
                <a:latin typeface="CCW Cursive Writing 1" panose="03050602040000000000" pitchFamily="66" charset="0"/>
              </a:rPr>
              <a:t>  </a:t>
            </a:r>
          </a:p>
          <a:p>
            <a:pPr algn="ctr"/>
            <a:r>
              <a:rPr lang="en-GB" sz="1800" dirty="0">
                <a:solidFill>
                  <a:srgbClr val="000000"/>
                </a:solidFill>
                <a:latin typeface="CCW Cursive Writing 1" panose="03050602040000000000" pitchFamily="66" charset="0"/>
              </a:rPr>
              <a:t>Please click on the link below to access Phonics Play.</a:t>
            </a:r>
          </a:p>
          <a:p>
            <a:pPr algn="ctr"/>
            <a:r>
              <a:rPr lang="en-GB" dirty="0">
                <a:solidFill>
                  <a:srgbClr val="000000"/>
                </a:solidFill>
                <a:latin typeface="CCW Cursive Writing 1" panose="03050602040000000000" pitchFamily="66" charset="0"/>
              </a:rPr>
              <a:t>Phonics Play will be used to play the suggested games.</a:t>
            </a:r>
          </a:p>
          <a:p>
            <a:pPr algn="ctr"/>
            <a:endParaRPr lang="en-GB" sz="1800" dirty="0">
              <a:solidFill>
                <a:srgbClr val="000000"/>
              </a:solidFill>
              <a:latin typeface="CCW Cursive Writing 1" panose="03050602040000000000" pitchFamily="66" charset="0"/>
            </a:endParaRPr>
          </a:p>
          <a:p>
            <a:endParaRPr lang="en-GB" sz="1100" dirty="0">
              <a:solidFill>
                <a:prstClr val="black"/>
              </a:solidFill>
              <a:latin typeface="Segoe UI" panose="020B0502040204020203" pitchFamily="34" charset="0"/>
            </a:endParaRPr>
          </a:p>
          <a:p>
            <a:pPr algn="ctr"/>
            <a:r>
              <a:rPr lang="en-GB" sz="1800" dirty="0">
                <a:solidFill>
                  <a:srgbClr val="000000"/>
                </a:solidFill>
                <a:latin typeface="CCW Cursive Writing 1" panose="03050602040000000000" pitchFamily="66" charset="0"/>
              </a:rPr>
              <a:t>Use the login - march20</a:t>
            </a:r>
          </a:p>
          <a:p>
            <a:pPr algn="ctr"/>
            <a:r>
              <a:rPr lang="en-GB" sz="1800" dirty="0">
                <a:solidFill>
                  <a:srgbClr val="000000"/>
                </a:solidFill>
                <a:latin typeface="CCW Cursive Writing 1" panose="03050602040000000000" pitchFamily="66" charset="0"/>
              </a:rPr>
              <a:t>password – home</a:t>
            </a: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I have suggested some games to play on Phonics Play after each lesson.</a:t>
            </a:r>
          </a:p>
          <a:p>
            <a:pPr algn="ctr"/>
            <a:r>
              <a:rPr lang="en-GB" sz="1600" dirty="0">
                <a:solidFill>
                  <a:srgbClr val="00B050"/>
                </a:solidFill>
                <a:latin typeface="CCW Cursive Writing 1" panose="03050602040000000000" pitchFamily="66" charset="0"/>
              </a:rPr>
              <a:t>However, there are many to explore!</a:t>
            </a:r>
          </a:p>
          <a:p>
            <a:pPr algn="ctr"/>
            <a:r>
              <a:rPr lang="en-GB" sz="1600" dirty="0">
                <a:solidFill>
                  <a:srgbClr val="00B050"/>
                </a:solidFill>
                <a:latin typeface="CCW Cursive Writing 1" panose="03050602040000000000" pitchFamily="66" charset="0"/>
              </a:rPr>
              <a:t>Please feel free to explore and play as many as you like. Please keep to your child’s phase and either click on the sounds they are learning that day or week, or revise all sounds for that phase.</a:t>
            </a:r>
          </a:p>
          <a:p>
            <a:pPr algn="ctr"/>
            <a:endParaRPr lang="en-GB" sz="1800" dirty="0">
              <a:solidFill>
                <a:srgbClr val="000000"/>
              </a:solidFill>
              <a:latin typeface="CCW Cursive Writing 1" panose="03050602040000000000" pitchFamily="66" charset="0"/>
            </a:endParaRPr>
          </a:p>
        </p:txBody>
      </p:sp>
      <p:sp>
        <p:nvSpPr>
          <p:cNvPr id="9" name="TextBox 8">
            <a:extLst>
              <a:ext uri="{FF2B5EF4-FFF2-40B4-BE49-F238E27FC236}">
                <a16:creationId xmlns:a16="http://schemas.microsoft.com/office/drawing/2014/main" id="{DFD10470-D460-4528-9248-BF7EE0E1212A}"/>
              </a:ext>
            </a:extLst>
          </p:cNvPr>
          <p:cNvSpPr txBox="1"/>
          <p:nvPr/>
        </p:nvSpPr>
        <p:spPr>
          <a:xfrm rot="10800000" flipV="1">
            <a:off x="1192696" y="3893978"/>
            <a:ext cx="9110867" cy="646331"/>
          </a:xfrm>
          <a:prstGeom prst="rect">
            <a:avLst/>
          </a:prstGeom>
          <a:noFill/>
        </p:spPr>
        <p:txBody>
          <a:bodyPr wrap="square">
            <a:spAutoFit/>
          </a:bodyPr>
          <a:lstStyle/>
          <a:p>
            <a:r>
              <a:rPr lang="en-GB" sz="1800" dirty="0">
                <a:solidFill>
                  <a:srgbClr val="000000"/>
                </a:solidFill>
                <a:hlinkClick r:id="rId2"/>
              </a:rPr>
              <a:t>https://www.phonicsplay.co.uk/</a:t>
            </a:r>
            <a:endParaRPr lang="en-GB" sz="1800" dirty="0">
              <a:solidFill>
                <a:srgbClr val="000000"/>
              </a:solidFill>
            </a:endParaRPr>
          </a:p>
          <a:p>
            <a:endParaRPr lang="en-GB" sz="1800" dirty="0">
              <a:solidFill>
                <a:srgbClr val="000000"/>
              </a:solidFill>
            </a:endParaRPr>
          </a:p>
        </p:txBody>
      </p:sp>
    </p:spTree>
    <p:extLst>
      <p:ext uri="{BB962C8B-B14F-4D97-AF65-F5344CB8AC3E}">
        <p14:creationId xmlns:p14="http://schemas.microsoft.com/office/powerpoint/2010/main" val="742627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60C0332-5FD8-4B57-BEE3-766FF734AD87}"/>
              </a:ext>
            </a:extLst>
          </p:cNvPr>
          <p:cNvSpPr txBox="1"/>
          <p:nvPr/>
        </p:nvSpPr>
        <p:spPr>
          <a:xfrm>
            <a:off x="463826" y="437322"/>
            <a:ext cx="11105322" cy="6647974"/>
          </a:xfrm>
          <a:prstGeom prst="rect">
            <a:avLst/>
          </a:prstGeom>
          <a:noFill/>
        </p:spPr>
        <p:txBody>
          <a:bodyPr wrap="square">
            <a:spAutoFit/>
          </a:bodyPr>
          <a:lstStyle/>
          <a:p>
            <a:pPr algn="ctr"/>
            <a:r>
              <a:rPr lang="en-GB" sz="1600" dirty="0">
                <a:solidFill>
                  <a:srgbClr val="FF00FF"/>
                </a:solidFill>
                <a:latin typeface="CCW Cursive Writing 1" panose="03050602040000000000" pitchFamily="66" charset="0"/>
              </a:rPr>
              <a:t>Please only follow the lessons for the phonics group that your child is in.</a:t>
            </a:r>
          </a:p>
          <a:p>
            <a:pPr algn="ctr"/>
            <a:endParaRPr lang="en-GB" sz="1600" dirty="0">
              <a:solidFill>
                <a:srgbClr val="FF0000"/>
              </a:solidFill>
              <a:latin typeface="CCW Cursive Writing 1" panose="03050602040000000000" pitchFamily="66" charset="0"/>
            </a:endParaRPr>
          </a:p>
          <a:p>
            <a:pPr algn="ctr"/>
            <a:r>
              <a:rPr lang="en-GB" sz="1600" dirty="0">
                <a:solidFill>
                  <a:srgbClr val="0070C0"/>
                </a:solidFill>
                <a:latin typeface="CCW Cursive Writing 1" panose="03050602040000000000" pitchFamily="66" charset="0"/>
              </a:rPr>
              <a:t>They will know which teacher they have for phonics.</a:t>
            </a:r>
          </a:p>
          <a:p>
            <a:pPr algn="ctr"/>
            <a:r>
              <a:rPr lang="en-GB" sz="1600" dirty="0">
                <a:solidFill>
                  <a:srgbClr val="0070C0"/>
                </a:solidFill>
                <a:latin typeface="CCW Cursive Writing 1" panose="03050602040000000000" pitchFamily="66" charset="0"/>
              </a:rPr>
              <a:t> If you are unsure, please email me (Mrs Rhodes) and I will let you know.</a:t>
            </a:r>
          </a:p>
          <a:p>
            <a:pPr algn="ctr"/>
            <a:endParaRPr lang="en-GB" sz="1600" dirty="0">
              <a:solidFill>
                <a:srgbClr val="FF0000"/>
              </a:solidFill>
              <a:latin typeface="CCW Cursive Writing 1" panose="03050602040000000000" pitchFamily="66" charset="0"/>
            </a:endParaRPr>
          </a:p>
          <a:p>
            <a:pPr algn="ctr"/>
            <a:r>
              <a:rPr lang="en-GB" sz="1600" dirty="0">
                <a:solidFill>
                  <a:srgbClr val="FF0000"/>
                </a:solidFill>
                <a:latin typeface="CCW Cursive Writing 1" panose="03050602040000000000" pitchFamily="66" charset="0"/>
              </a:rPr>
              <a:t>I realise that the phonics set for week 3 was very easy for many children. This was because it was simply a revision of tricky words.</a:t>
            </a:r>
          </a:p>
          <a:p>
            <a:pPr algn="ctr"/>
            <a:endParaRPr lang="en-GB" sz="1600" dirty="0">
              <a:solidFill>
                <a:srgbClr val="FF0000"/>
              </a:solidFill>
              <a:latin typeface="CCW Cursive Writing 1" panose="03050602040000000000" pitchFamily="66" charset="0"/>
            </a:endParaRPr>
          </a:p>
          <a:p>
            <a:pPr algn="ctr"/>
            <a:r>
              <a:rPr lang="en-GB" sz="1600" dirty="0">
                <a:solidFill>
                  <a:srgbClr val="00B050"/>
                </a:solidFill>
                <a:latin typeface="CCW Cursive Writing 1" panose="03050602040000000000" pitchFamily="66" charset="0"/>
              </a:rPr>
              <a:t>Now, as we are getting back into teaching the next sounds in each phase, it is important that every child continues to follow their phase lessons. If they jump ahead, they will miss out on specific sounds taught to each individual phase.</a:t>
            </a:r>
          </a:p>
          <a:p>
            <a:pPr algn="ctr"/>
            <a:endParaRPr lang="en-GB" sz="1600" dirty="0">
              <a:solidFill>
                <a:srgbClr val="FF0000"/>
              </a:solidFill>
              <a:latin typeface="CCW Cursive Writing 1" panose="03050602040000000000" pitchFamily="66" charset="0"/>
            </a:endParaRPr>
          </a:p>
          <a:p>
            <a:pPr algn="ctr"/>
            <a:r>
              <a:rPr lang="en-GB" sz="1600" dirty="0">
                <a:solidFill>
                  <a:srgbClr val="FFC000"/>
                </a:solidFill>
                <a:latin typeface="CCW Cursive Writing 1" panose="03050602040000000000" pitchFamily="66" charset="0"/>
              </a:rPr>
              <a:t>The teachers knew where each child was at, prior to lockdown, and had being assessing their progress. </a:t>
            </a:r>
          </a:p>
          <a:p>
            <a:pPr algn="ctr"/>
            <a:endParaRPr lang="en-GB" sz="1600" dirty="0">
              <a:solidFill>
                <a:srgbClr val="FF0000"/>
              </a:solidFill>
              <a:latin typeface="CCW Cursive Writing 1" panose="03050602040000000000" pitchFamily="66" charset="0"/>
            </a:endParaRPr>
          </a:p>
          <a:p>
            <a:pPr algn="ctr"/>
            <a:r>
              <a:rPr lang="en-GB" sz="1600" dirty="0">
                <a:solidFill>
                  <a:srgbClr val="00B0F0"/>
                </a:solidFill>
                <a:latin typeface="CCW Cursive Writing 1" panose="03050602040000000000" pitchFamily="66" charset="0"/>
              </a:rPr>
              <a:t>Once back in school, we again, will assess each individual child’s progress and move them into new groups if appropriate.</a:t>
            </a:r>
          </a:p>
          <a:p>
            <a:pPr algn="ctr"/>
            <a:endParaRPr lang="en-GB" sz="1600" dirty="0">
              <a:solidFill>
                <a:srgbClr val="00B0F0"/>
              </a:solidFill>
              <a:latin typeface="CCW Cursive Writing 1" panose="03050602040000000000" pitchFamily="66" charset="0"/>
            </a:endParaRPr>
          </a:p>
          <a:p>
            <a:pPr algn="ctr"/>
            <a:r>
              <a:rPr lang="en-GB" sz="1600" dirty="0">
                <a:solidFill>
                  <a:srgbClr val="7030A0"/>
                </a:solidFill>
                <a:latin typeface="CCW Cursive Writing 1" panose="03050602040000000000" pitchFamily="66" charset="0"/>
              </a:rPr>
              <a:t>Thank you for your support.</a:t>
            </a:r>
          </a:p>
          <a:p>
            <a:pPr algn="ctr"/>
            <a:r>
              <a:rPr lang="en-GB" sz="1600" dirty="0">
                <a:solidFill>
                  <a:srgbClr val="7030A0"/>
                </a:solidFill>
                <a:latin typeface="CCW Cursive Writing 1" panose="03050602040000000000" pitchFamily="66" charset="0"/>
              </a:rPr>
              <a:t>Mrs Rhodes</a:t>
            </a:r>
          </a:p>
          <a:p>
            <a:pPr algn="ctr"/>
            <a:r>
              <a:rPr lang="en-GB" dirty="0">
                <a:solidFill>
                  <a:srgbClr val="00B0F0"/>
                </a:solidFill>
                <a:latin typeface="CCW Cursive Writing 1" panose="03050602040000000000" pitchFamily="66" charset="0"/>
              </a:rPr>
              <a:t> </a:t>
            </a:r>
          </a:p>
          <a:p>
            <a:pPr algn="ctr"/>
            <a:endParaRPr lang="en-GB" sz="2400" dirty="0">
              <a:solidFill>
                <a:srgbClr val="FF0000"/>
              </a:solidFill>
              <a:latin typeface="CCW Cursive Writing 1" panose="03050602040000000000" pitchFamily="66" charset="0"/>
            </a:endParaRPr>
          </a:p>
        </p:txBody>
      </p:sp>
    </p:spTree>
    <p:extLst>
      <p:ext uri="{BB962C8B-B14F-4D97-AF65-F5344CB8AC3E}">
        <p14:creationId xmlns:p14="http://schemas.microsoft.com/office/powerpoint/2010/main" val="48689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9CA723F-9DCB-46F5-B26D-4A490102B334}"/>
              </a:ext>
            </a:extLst>
          </p:cNvPr>
          <p:cNvSpPr txBox="1"/>
          <p:nvPr/>
        </p:nvSpPr>
        <p:spPr>
          <a:xfrm>
            <a:off x="0" y="4978400"/>
            <a:ext cx="11912600" cy="1631216"/>
          </a:xfrm>
          <a:prstGeom prst="rect">
            <a:avLst/>
          </a:prstGeom>
          <a:noFill/>
        </p:spPr>
        <p:txBody>
          <a:bodyPr wrap="square">
            <a:spAutoFit/>
          </a:bodyPr>
          <a:lstStyle/>
          <a:p>
            <a:pPr algn="ctr"/>
            <a:endParaRPr lang="en-GB" sz="3200" dirty="0">
              <a:solidFill>
                <a:srgbClr val="3CB371"/>
              </a:solidFill>
              <a:latin typeface="CCW Cursive Writing 1" panose="03050602040000000000" pitchFamily="66" charset="0"/>
            </a:endParaRPr>
          </a:p>
          <a:p>
            <a:pPr algn="ctr"/>
            <a:endParaRPr lang="en-GB" sz="3200" dirty="0">
              <a:solidFill>
                <a:srgbClr val="3CB371"/>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Some words will be real words and some words are alien (not real) words.</a:t>
            </a:r>
          </a:p>
        </p:txBody>
      </p:sp>
      <p:sp>
        <p:nvSpPr>
          <p:cNvPr id="5" name="TextBox 4">
            <a:extLst>
              <a:ext uri="{FF2B5EF4-FFF2-40B4-BE49-F238E27FC236}">
                <a16:creationId xmlns:a16="http://schemas.microsoft.com/office/drawing/2014/main" id="{ED0A92C5-E4EC-44FB-A4AC-EF0838C8DC08}"/>
              </a:ext>
            </a:extLst>
          </p:cNvPr>
          <p:cNvSpPr txBox="1"/>
          <p:nvPr/>
        </p:nvSpPr>
        <p:spPr>
          <a:xfrm>
            <a:off x="584200" y="584200"/>
            <a:ext cx="11125200" cy="5570756"/>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You will be asked to </a:t>
            </a:r>
            <a:r>
              <a:rPr lang="en-GB" dirty="0">
                <a:solidFill>
                  <a:srgbClr val="000000"/>
                </a:solidFill>
                <a:latin typeface="CCW Cursive Writing 1" panose="03050602040000000000" pitchFamily="66" charset="0"/>
              </a:rPr>
              <a:t>say words out loud.</a:t>
            </a:r>
            <a:r>
              <a:rPr lang="en-GB" sz="1800" dirty="0">
                <a:solidFill>
                  <a:srgbClr val="000000"/>
                </a:solidFill>
                <a:latin typeface="CCW Cursive Writing 1" panose="03050602040000000000" pitchFamily="66" charset="0"/>
              </a:rPr>
              <a:t> </a:t>
            </a:r>
          </a:p>
          <a:p>
            <a:pPr algn="ctr"/>
            <a:r>
              <a:rPr lang="en-GB" dirty="0">
                <a:solidFill>
                  <a:srgbClr val="000000"/>
                </a:solidFill>
                <a:latin typeface="CCW Cursive Writing 1" panose="03050602040000000000" pitchFamily="66" charset="0"/>
              </a:rPr>
              <a:t>Sound talk each sound using your fingers. </a:t>
            </a:r>
          </a:p>
          <a:p>
            <a:pPr algn="ctr"/>
            <a:r>
              <a:rPr lang="en-GB" sz="3200" dirty="0" err="1">
                <a:solidFill>
                  <a:srgbClr val="FF00FF"/>
                </a:solidFill>
                <a:latin typeface="CCW Cursive Writing 1" panose="03050602040000000000" pitchFamily="66" charset="0"/>
              </a:rPr>
              <a:t>Eg</a:t>
            </a:r>
            <a:r>
              <a:rPr lang="en-GB" sz="3200" dirty="0">
                <a:solidFill>
                  <a:srgbClr val="FF00FF"/>
                </a:solidFill>
                <a:latin typeface="CCW Cursive Writing 1" panose="03050602040000000000" pitchFamily="66" charset="0"/>
              </a:rPr>
              <a:t>     </a:t>
            </a:r>
            <a:r>
              <a:rPr lang="en-GB" sz="3200" dirty="0">
                <a:solidFill>
                  <a:srgbClr val="0070C0"/>
                </a:solidFill>
                <a:latin typeface="CCW Cursive Writing 1" panose="03050602040000000000" pitchFamily="66" charset="0"/>
              </a:rPr>
              <a:t>c     a    t</a:t>
            </a:r>
          </a:p>
          <a:p>
            <a:pPr algn="ctr"/>
            <a:endParaRPr lang="en-GB" sz="3200" dirty="0">
              <a:solidFill>
                <a:srgbClr val="FF00FF"/>
              </a:solidFill>
              <a:latin typeface="CCW Cursive Writing 1" panose="03050602040000000000" pitchFamily="66" charset="0"/>
            </a:endParaRPr>
          </a:p>
          <a:p>
            <a:pPr algn="ctr"/>
            <a:r>
              <a:rPr lang="en-GB" sz="3200" dirty="0">
                <a:solidFill>
                  <a:srgbClr val="FF00FF"/>
                </a:solidFill>
                <a:latin typeface="CCW Cursive Writing 1" panose="03050602040000000000" pitchFamily="66" charset="0"/>
              </a:rPr>
              <a:t>        </a:t>
            </a:r>
            <a:r>
              <a:rPr lang="en-GB" sz="3200" dirty="0">
                <a:solidFill>
                  <a:srgbClr val="7030A0"/>
                </a:solidFill>
                <a:latin typeface="CCW Cursive Writing 1" panose="03050602040000000000" pitchFamily="66" charset="0"/>
              </a:rPr>
              <a:t>w     ai   t</a:t>
            </a:r>
          </a:p>
          <a:p>
            <a:pPr algn="ctr"/>
            <a:endParaRPr lang="en-GB" sz="3200" dirty="0">
              <a:solidFill>
                <a:srgbClr val="FF00FF"/>
              </a:solidFill>
              <a:latin typeface="CCW Cursive Writing 1" panose="03050602040000000000" pitchFamily="66" charset="0"/>
            </a:endParaRPr>
          </a:p>
          <a:p>
            <a:pPr algn="ctr"/>
            <a:r>
              <a:rPr lang="en-GB" sz="3200" dirty="0">
                <a:solidFill>
                  <a:srgbClr val="FF00FF"/>
                </a:solidFill>
                <a:latin typeface="CCW Cursive Writing 1" panose="03050602040000000000" pitchFamily="66" charset="0"/>
              </a:rPr>
              <a:t>        </a:t>
            </a:r>
            <a:r>
              <a:rPr lang="en-GB" sz="3200" dirty="0">
                <a:solidFill>
                  <a:srgbClr val="FFC000"/>
                </a:solidFill>
                <a:latin typeface="CCW Cursive Writing 1" panose="03050602040000000000" pitchFamily="66" charset="0"/>
              </a:rPr>
              <a:t>k      </a:t>
            </a:r>
            <a:r>
              <a:rPr lang="en-GB" sz="3200" dirty="0" err="1">
                <a:solidFill>
                  <a:srgbClr val="FFC000"/>
                </a:solidFill>
                <a:latin typeface="CCW Cursive Writing 1" panose="03050602040000000000" pitchFamily="66" charset="0"/>
              </a:rPr>
              <a:t>ee</a:t>
            </a:r>
            <a:r>
              <a:rPr lang="en-GB" sz="3200" dirty="0">
                <a:solidFill>
                  <a:srgbClr val="FFC000"/>
                </a:solidFill>
                <a:latin typeface="CCW Cursive Writing 1" panose="03050602040000000000" pitchFamily="66" charset="0"/>
              </a:rPr>
              <a:t>   p</a:t>
            </a:r>
          </a:p>
          <a:p>
            <a:pPr algn="ctr"/>
            <a:endParaRPr lang="en-GB" sz="3200" dirty="0">
              <a:solidFill>
                <a:srgbClr val="FF00FF"/>
              </a:solidFill>
              <a:latin typeface="CCW Cursive Writing 1" panose="03050602040000000000" pitchFamily="66" charset="0"/>
            </a:endParaRPr>
          </a:p>
          <a:p>
            <a:pPr algn="ctr"/>
            <a:r>
              <a:rPr lang="en-GB" sz="3200" dirty="0">
                <a:solidFill>
                  <a:srgbClr val="FF00FF"/>
                </a:solidFill>
                <a:latin typeface="CCW Cursive Writing 1" panose="03050602040000000000" pitchFamily="66" charset="0"/>
              </a:rPr>
              <a:t>         </a:t>
            </a:r>
            <a:r>
              <a:rPr lang="en-GB" sz="3200" dirty="0" err="1">
                <a:solidFill>
                  <a:srgbClr val="00B050"/>
                </a:solidFill>
                <a:latin typeface="CCW Cursive Writing 1" panose="03050602040000000000" pitchFamily="66" charset="0"/>
              </a:rPr>
              <a:t>ch</a:t>
            </a:r>
            <a:r>
              <a:rPr lang="en-GB" sz="3200" dirty="0">
                <a:solidFill>
                  <a:srgbClr val="00B050"/>
                </a:solidFill>
                <a:latin typeface="CCW Cursive Writing 1" panose="03050602040000000000" pitchFamily="66" charset="0"/>
              </a:rPr>
              <a:t>     ai   n</a:t>
            </a:r>
          </a:p>
          <a:p>
            <a:pPr algn="ctr"/>
            <a:endParaRPr lang="en-GB" sz="3200" dirty="0">
              <a:solidFill>
                <a:srgbClr val="00B050"/>
              </a:solidFill>
              <a:latin typeface="CCW Cursive Writing 1" panose="03050602040000000000" pitchFamily="66" charset="0"/>
            </a:endParaRPr>
          </a:p>
          <a:p>
            <a:pPr algn="ctr"/>
            <a:r>
              <a:rPr lang="en-GB" sz="3200" dirty="0">
                <a:solidFill>
                  <a:srgbClr val="00B050"/>
                </a:solidFill>
                <a:latin typeface="CCW Cursive Writing 1" panose="03050602040000000000" pitchFamily="66" charset="0"/>
              </a:rPr>
              <a:t>         </a:t>
            </a:r>
            <a:r>
              <a:rPr lang="en-GB" sz="3200" dirty="0">
                <a:solidFill>
                  <a:srgbClr val="002060"/>
                </a:solidFill>
                <a:latin typeface="CCW Cursive Writing 1" panose="03050602040000000000" pitchFamily="66" charset="0"/>
              </a:rPr>
              <a:t>n     </a:t>
            </a:r>
            <a:r>
              <a:rPr lang="en-GB" sz="3200" dirty="0" err="1">
                <a:solidFill>
                  <a:srgbClr val="002060"/>
                </a:solidFill>
                <a:latin typeface="CCW Cursive Writing 1" panose="03050602040000000000" pitchFamily="66" charset="0"/>
              </a:rPr>
              <a:t>igh</a:t>
            </a:r>
            <a:r>
              <a:rPr lang="en-GB" sz="3200" dirty="0">
                <a:solidFill>
                  <a:srgbClr val="002060"/>
                </a:solidFill>
                <a:latin typeface="CCW Cursive Writing 1" panose="03050602040000000000" pitchFamily="66" charset="0"/>
              </a:rPr>
              <a:t>   t</a:t>
            </a:r>
          </a:p>
          <a:p>
            <a:pPr algn="ctr"/>
            <a:endParaRPr lang="en-GB" sz="3200" dirty="0">
              <a:solidFill>
                <a:srgbClr val="FF00FF"/>
              </a:solidFill>
              <a:latin typeface="CCW Cursive Writing 1" panose="03050602040000000000" pitchFamily="66" charset="0"/>
            </a:endParaRPr>
          </a:p>
        </p:txBody>
      </p:sp>
    </p:spTree>
    <p:extLst>
      <p:ext uri="{BB962C8B-B14F-4D97-AF65-F5344CB8AC3E}">
        <p14:creationId xmlns:p14="http://schemas.microsoft.com/office/powerpoint/2010/main" val="1881323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1ED600B-79D6-4318-80DB-2BF201E6E5CB}"/>
              </a:ext>
            </a:extLst>
          </p:cNvPr>
          <p:cNvSpPr txBox="1"/>
          <p:nvPr/>
        </p:nvSpPr>
        <p:spPr>
          <a:xfrm>
            <a:off x="477080" y="53589"/>
            <a:ext cx="11714920" cy="2954655"/>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Monday</a:t>
            </a:r>
          </a:p>
          <a:p>
            <a:pPr algn="ctr"/>
            <a:endParaRPr lang="en-GB" sz="4400" dirty="0">
              <a:solidFill>
                <a:srgbClr val="FF0000"/>
              </a:solidFill>
              <a:latin typeface="CCW Cursive Writing 1" panose="03050602040000000000" pitchFamily="66" charset="0"/>
            </a:endParaRPr>
          </a:p>
          <a:p>
            <a:pPr algn="ctr"/>
            <a:r>
              <a:rPr lang="en-GB" sz="4400" dirty="0">
                <a:solidFill>
                  <a:srgbClr val="FF0000"/>
                </a:solidFill>
                <a:latin typeface="CCW Cursive Writing 1" panose="03050602040000000000" pitchFamily="66" charset="0"/>
              </a:rPr>
              <a:t>ai</a:t>
            </a:r>
          </a:p>
          <a:p>
            <a:pPr algn="ctr"/>
            <a:r>
              <a:rPr lang="en-GB" sz="1800" dirty="0">
                <a:solidFill>
                  <a:srgbClr val="000000"/>
                </a:solidFill>
                <a:latin typeface="CCW Cursive Writing 1" panose="03050602040000000000" pitchFamily="66" charset="0"/>
              </a:rPr>
              <a:t>Practice these words.</a:t>
            </a:r>
          </a:p>
          <a:p>
            <a:pPr algn="ctr"/>
            <a:r>
              <a:rPr lang="en-GB" sz="1800" dirty="0">
                <a:solidFill>
                  <a:srgbClr val="000000"/>
                </a:solidFill>
                <a:latin typeface="CCW Cursive Writing 1" panose="03050602040000000000" pitchFamily="66" charset="0"/>
              </a:rPr>
              <a:t>Say them out loud.</a:t>
            </a:r>
          </a:p>
          <a:p>
            <a:pPr algn="ctr"/>
            <a:r>
              <a:rPr lang="en-GB" sz="1800" dirty="0">
                <a:solidFill>
                  <a:srgbClr val="000000"/>
                </a:solidFill>
                <a:latin typeface="CCW Cursive Writing 1" panose="03050602040000000000" pitchFamily="66" charset="0"/>
              </a:rPr>
              <a:t>Choose 5 to write on your white board</a:t>
            </a:r>
          </a:p>
        </p:txBody>
      </p:sp>
      <p:sp>
        <p:nvSpPr>
          <p:cNvPr id="5" name="TextBox 4">
            <a:extLst>
              <a:ext uri="{FF2B5EF4-FFF2-40B4-BE49-F238E27FC236}">
                <a16:creationId xmlns:a16="http://schemas.microsoft.com/office/drawing/2014/main" id="{173D1294-2768-4821-BA22-4044A21AC044}"/>
              </a:ext>
            </a:extLst>
          </p:cNvPr>
          <p:cNvSpPr txBox="1"/>
          <p:nvPr/>
        </p:nvSpPr>
        <p:spPr>
          <a:xfrm rot="10800000" flipV="1">
            <a:off x="1577008" y="4065201"/>
            <a:ext cx="8680174" cy="2246769"/>
          </a:xfrm>
          <a:prstGeom prst="rect">
            <a:avLst/>
          </a:prstGeom>
          <a:noFill/>
        </p:spPr>
        <p:txBody>
          <a:bodyPr wrap="square">
            <a:spAutoFit/>
          </a:bodyPr>
          <a:lstStyle/>
          <a:p>
            <a:pPr algn="ctr"/>
            <a:r>
              <a:rPr lang="en-GB" sz="2800" dirty="0">
                <a:solidFill>
                  <a:srgbClr val="3CB371"/>
                </a:solidFill>
                <a:latin typeface="CCW Cursive Writing 1" panose="03050602040000000000" pitchFamily="66" charset="0"/>
              </a:rPr>
              <a:t>wait      hail      pain</a:t>
            </a:r>
          </a:p>
          <a:p>
            <a:pPr algn="ctr"/>
            <a:endParaRPr lang="en-GB" sz="2800" dirty="0">
              <a:solidFill>
                <a:srgbClr val="3CB371"/>
              </a:solidFill>
              <a:latin typeface="CCW Cursive Writing 1" panose="03050602040000000000" pitchFamily="66" charset="0"/>
            </a:endParaRPr>
          </a:p>
          <a:p>
            <a:pPr algn="ctr"/>
            <a:r>
              <a:rPr lang="en-GB" sz="2800" dirty="0">
                <a:solidFill>
                  <a:srgbClr val="3CB371"/>
                </a:solidFill>
                <a:latin typeface="CCW Cursive Writing 1" panose="03050602040000000000" pitchFamily="66" charset="0"/>
              </a:rPr>
              <a:t>aim     sail    main</a:t>
            </a:r>
          </a:p>
          <a:p>
            <a:pPr algn="ctr"/>
            <a:endParaRPr lang="en-GB" sz="2800" dirty="0">
              <a:solidFill>
                <a:srgbClr val="3CB371"/>
              </a:solidFill>
              <a:latin typeface="CCW Cursive Writing 1" panose="03050602040000000000" pitchFamily="66" charset="0"/>
            </a:endParaRPr>
          </a:p>
          <a:p>
            <a:pPr algn="ctr"/>
            <a:r>
              <a:rPr lang="en-GB" sz="2800" dirty="0">
                <a:solidFill>
                  <a:srgbClr val="3CB371"/>
                </a:solidFill>
                <a:latin typeface="CCW Cursive Writing 1" panose="03050602040000000000" pitchFamily="66" charset="0"/>
              </a:rPr>
              <a:t>tail      rain     bait</a:t>
            </a:r>
          </a:p>
        </p:txBody>
      </p:sp>
    </p:spTree>
    <p:extLst>
      <p:ext uri="{BB962C8B-B14F-4D97-AF65-F5344CB8AC3E}">
        <p14:creationId xmlns:p14="http://schemas.microsoft.com/office/powerpoint/2010/main" val="3011676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640A67-BE43-42A5-B927-DB8D118ECE93}"/>
              </a:ext>
            </a:extLst>
          </p:cNvPr>
          <p:cNvSpPr txBox="1"/>
          <p:nvPr/>
        </p:nvSpPr>
        <p:spPr>
          <a:xfrm>
            <a:off x="-377687" y="843061"/>
            <a:ext cx="12019722" cy="2923877"/>
          </a:xfrm>
          <a:prstGeom prst="rect">
            <a:avLst/>
          </a:prstGeom>
          <a:noFill/>
        </p:spPr>
        <p:txBody>
          <a:bodyPr wrap="square">
            <a:spAutoFit/>
          </a:bodyPr>
          <a:lstStyle/>
          <a:p>
            <a:pPr algn="ctr"/>
            <a:r>
              <a:rPr lang="en-GB" sz="1100" dirty="0">
                <a:solidFill>
                  <a:srgbClr val="000000"/>
                </a:solidFill>
                <a:latin typeface="CCW Cursive Writing 1" panose="03050602040000000000" pitchFamily="66" charset="0"/>
              </a:rPr>
              <a:t>Read these sentences out loud.</a:t>
            </a:r>
          </a:p>
          <a:p>
            <a:pPr algn="ctr"/>
            <a:r>
              <a:rPr lang="en-GB" sz="1100" dirty="0">
                <a:solidFill>
                  <a:srgbClr val="000000"/>
                </a:solidFill>
                <a:latin typeface="CCW Cursive Writing 1" panose="03050602040000000000" pitchFamily="66" charset="0"/>
              </a:rPr>
              <a:t>Choose one sentence to write on your white board.</a:t>
            </a:r>
          </a:p>
          <a:p>
            <a:pPr algn="ctr"/>
            <a:endParaRPr lang="en-GB" sz="1100" dirty="0">
              <a:solidFill>
                <a:srgbClr val="000000"/>
              </a:solidFill>
              <a:latin typeface="CCW Cursive Writing 1" panose="03050602040000000000" pitchFamily="66" charset="0"/>
            </a:endParaRPr>
          </a:p>
          <a:p>
            <a:pPr algn="ctr"/>
            <a:r>
              <a:rPr lang="en-GB" sz="1100" dirty="0">
                <a:solidFill>
                  <a:srgbClr val="000000"/>
                </a:solidFill>
                <a:latin typeface="CCW Cursive Writing 1" panose="03050602040000000000" pitchFamily="66" charset="0"/>
              </a:rPr>
              <a:t>.</a:t>
            </a:r>
          </a:p>
          <a:p>
            <a:pPr algn="ctr"/>
            <a:r>
              <a:rPr lang="en-GB" sz="2800" dirty="0">
                <a:solidFill>
                  <a:srgbClr val="800080"/>
                </a:solidFill>
                <a:latin typeface="CCW Cursive Writing 1" panose="03050602040000000000" pitchFamily="66" charset="0"/>
              </a:rPr>
              <a:t>I will wait for a taxi.</a:t>
            </a:r>
          </a:p>
          <a:p>
            <a:pPr algn="ctr"/>
            <a:endParaRPr lang="en-GB" sz="2800" dirty="0">
              <a:solidFill>
                <a:srgbClr val="0070C0"/>
              </a:solidFill>
              <a:latin typeface="CCW Cursive Writing 1" panose="03050602040000000000" pitchFamily="66" charset="0"/>
            </a:endParaRPr>
          </a:p>
          <a:p>
            <a:pPr algn="ctr"/>
            <a:r>
              <a:rPr lang="en-GB" sz="2800" dirty="0">
                <a:solidFill>
                  <a:srgbClr val="0070C0"/>
                </a:solidFill>
                <a:latin typeface="CCW Cursive Writing 1" panose="03050602040000000000" pitchFamily="66" charset="0"/>
              </a:rPr>
              <a:t>The cat has a long tail.</a:t>
            </a:r>
          </a:p>
          <a:p>
            <a:pPr algn="ctr"/>
            <a:endParaRPr lang="en-GB" sz="2800" dirty="0">
              <a:solidFill>
                <a:srgbClr val="800080"/>
              </a:solidFill>
              <a:latin typeface="CCW Cursive Writing 1" panose="03050602040000000000" pitchFamily="66" charset="0"/>
            </a:endParaRPr>
          </a:p>
          <a:p>
            <a:pPr algn="ctr"/>
            <a:r>
              <a:rPr lang="en-GB" sz="2800" dirty="0">
                <a:solidFill>
                  <a:srgbClr val="800080"/>
                </a:solidFill>
                <a:latin typeface="CCW Cursive Writing 1" panose="03050602040000000000" pitchFamily="66" charset="0"/>
              </a:rPr>
              <a:t>I sang a song in the rain</a:t>
            </a:r>
            <a:r>
              <a:rPr lang="en-GB" sz="2000" dirty="0">
                <a:solidFill>
                  <a:srgbClr val="800080"/>
                </a:solidFill>
                <a:latin typeface="CCW Cursive Writing 1" panose="03050602040000000000" pitchFamily="66" charset="0"/>
              </a:rPr>
              <a:t>.</a:t>
            </a:r>
          </a:p>
        </p:txBody>
      </p:sp>
      <p:sp>
        <p:nvSpPr>
          <p:cNvPr id="7" name="TextBox 6">
            <a:extLst>
              <a:ext uri="{FF2B5EF4-FFF2-40B4-BE49-F238E27FC236}">
                <a16:creationId xmlns:a16="http://schemas.microsoft.com/office/drawing/2014/main" id="{ED80898C-33DB-4305-9295-4EFC80890A45}"/>
              </a:ext>
            </a:extLst>
          </p:cNvPr>
          <p:cNvSpPr txBox="1"/>
          <p:nvPr/>
        </p:nvSpPr>
        <p:spPr>
          <a:xfrm rot="10800000" flipV="1">
            <a:off x="1258957" y="4399111"/>
            <a:ext cx="8746434" cy="1754326"/>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Now play Picnic on Pluto.</a:t>
            </a:r>
          </a:p>
          <a:p>
            <a:pPr algn="ctr"/>
            <a:r>
              <a:rPr lang="en-GB" sz="1800" dirty="0">
                <a:solidFill>
                  <a:srgbClr val="000000"/>
                </a:solidFill>
                <a:latin typeface="CCW Cursive Writing 1" panose="03050602040000000000" pitchFamily="66" charset="0"/>
              </a:rPr>
              <a:t>Click on the game, click on phase ,3 click on start,</a:t>
            </a:r>
          </a:p>
          <a:p>
            <a:pPr algn="ctr"/>
            <a:r>
              <a:rPr lang="en-GB" sz="1800" dirty="0">
                <a:solidFill>
                  <a:srgbClr val="000000"/>
                </a:solidFill>
                <a:latin typeface="CCW Cursive Writing 1" panose="03050602040000000000" pitchFamily="66" charset="0"/>
              </a:rPr>
              <a:t>click on phase 3, choose </a:t>
            </a:r>
            <a:r>
              <a:rPr lang="en-GB" dirty="0">
                <a:solidFill>
                  <a:srgbClr val="000000"/>
                </a:solidFill>
                <a:latin typeface="CCW Cursive Writing 1" panose="03050602040000000000" pitchFamily="66" charset="0"/>
              </a:rPr>
              <a:t>ai</a:t>
            </a: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Play the game.</a:t>
            </a:r>
          </a:p>
          <a:p>
            <a:pPr algn="ctr"/>
            <a:r>
              <a:rPr lang="en-GB" dirty="0">
                <a:solidFill>
                  <a:srgbClr val="000000"/>
                </a:solidFill>
                <a:latin typeface="CCW Cursive Writing 1" panose="03050602040000000000" pitchFamily="66" charset="0"/>
              </a:rPr>
              <a:t>Play Flash card Speed Trial – phase 3</a:t>
            </a:r>
            <a:endParaRPr lang="en-GB" sz="1800" dirty="0">
              <a:solidFill>
                <a:srgbClr val="000000"/>
              </a:solidFill>
              <a:latin typeface="CCW Cursive Writing 1" panose="03050602040000000000" pitchFamily="66" charset="0"/>
            </a:endParaRPr>
          </a:p>
        </p:txBody>
      </p:sp>
    </p:spTree>
    <p:extLst>
      <p:ext uri="{BB962C8B-B14F-4D97-AF65-F5344CB8AC3E}">
        <p14:creationId xmlns:p14="http://schemas.microsoft.com/office/powerpoint/2010/main" val="3257005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2BE8904-597A-47DE-B366-30D5483AFEC1}"/>
              </a:ext>
            </a:extLst>
          </p:cNvPr>
          <p:cNvSpPr txBox="1"/>
          <p:nvPr/>
        </p:nvSpPr>
        <p:spPr>
          <a:xfrm>
            <a:off x="583095" y="417587"/>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Tuesday</a:t>
            </a:r>
          </a:p>
        </p:txBody>
      </p:sp>
      <p:sp>
        <p:nvSpPr>
          <p:cNvPr id="5" name="TextBox 4">
            <a:extLst>
              <a:ext uri="{FF2B5EF4-FFF2-40B4-BE49-F238E27FC236}">
                <a16:creationId xmlns:a16="http://schemas.microsoft.com/office/drawing/2014/main" id="{101F4B86-96AC-484D-804B-00607D49058B}"/>
              </a:ext>
            </a:extLst>
          </p:cNvPr>
          <p:cNvSpPr txBox="1"/>
          <p:nvPr/>
        </p:nvSpPr>
        <p:spPr>
          <a:xfrm>
            <a:off x="431800" y="1386340"/>
            <a:ext cx="11226800" cy="1754326"/>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sounds and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a:p>
            <a:endParaRPr lang="en-GB" sz="1800" dirty="0">
              <a:solidFill>
                <a:srgbClr val="000000"/>
              </a:solidFill>
              <a:latin typeface="CCW Cursive Writing 1" panose="03050602040000000000" pitchFamily="66" charset="0"/>
            </a:endParaRPr>
          </a:p>
          <a:p>
            <a:r>
              <a:rPr lang="en-GB" dirty="0">
                <a:solidFill>
                  <a:srgbClr val="000000"/>
                </a:solidFill>
                <a:latin typeface="CCW Cursive Writing 1" panose="03050602040000000000" pitchFamily="66" charset="0"/>
              </a:rPr>
              <a:t>Some words will be real words and some words are alien (not real) words.</a:t>
            </a:r>
            <a:endParaRPr lang="en-GB" sz="1800" dirty="0">
              <a:solidFill>
                <a:srgbClr val="000000"/>
              </a:solidFill>
              <a:latin typeface="CCW Cursive Writing 1" panose="03050602040000000000" pitchFamily="66" charset="0"/>
            </a:endParaRPr>
          </a:p>
        </p:txBody>
      </p:sp>
      <p:sp>
        <p:nvSpPr>
          <p:cNvPr id="7" name="TextBox 6">
            <a:extLst>
              <a:ext uri="{FF2B5EF4-FFF2-40B4-BE49-F238E27FC236}">
                <a16:creationId xmlns:a16="http://schemas.microsoft.com/office/drawing/2014/main" id="{BA9CD6A2-A8F4-43E3-A203-6F91151075E7}"/>
              </a:ext>
            </a:extLst>
          </p:cNvPr>
          <p:cNvSpPr txBox="1"/>
          <p:nvPr/>
        </p:nvSpPr>
        <p:spPr>
          <a:xfrm>
            <a:off x="1441174" y="3035299"/>
            <a:ext cx="9597888" cy="3785652"/>
          </a:xfrm>
          <a:prstGeom prst="rect">
            <a:avLst/>
          </a:prstGeom>
          <a:noFill/>
        </p:spPr>
        <p:txBody>
          <a:bodyPr wrap="square">
            <a:spAutoFit/>
          </a:bodyPr>
          <a:lstStyle/>
          <a:p>
            <a:r>
              <a:rPr lang="en-GB" sz="4400" dirty="0">
                <a:solidFill>
                  <a:srgbClr val="FF0000"/>
                </a:solidFill>
                <a:latin typeface="CCW Cursive Writing 1" panose="03050602040000000000" pitchFamily="66" charset="0"/>
              </a:rPr>
              <a:t>         </a:t>
            </a:r>
            <a:r>
              <a:rPr lang="en-GB" sz="4400" dirty="0" err="1">
                <a:solidFill>
                  <a:srgbClr val="FF0000"/>
                </a:solidFill>
                <a:latin typeface="CCW Cursive Writing 1" panose="03050602040000000000" pitchFamily="66" charset="0"/>
              </a:rPr>
              <a:t>ee</a:t>
            </a:r>
            <a:endParaRPr lang="en-GB" sz="4400" dirty="0">
              <a:solidFill>
                <a:srgbClr val="FF0000"/>
              </a:solidFill>
              <a:latin typeface="CCW Cursive Writing 1" panose="03050602040000000000" pitchFamily="66" charset="0"/>
            </a:endParaRPr>
          </a:p>
          <a:p>
            <a:endParaRPr lang="en-GB" sz="2800" dirty="0">
              <a:solidFill>
                <a:srgbClr val="FF0000"/>
              </a:solidFill>
              <a:latin typeface="CCW Cursive Writing 1" panose="03050602040000000000" pitchFamily="66" charset="0"/>
            </a:endParaRPr>
          </a:p>
          <a:p>
            <a:r>
              <a:rPr lang="en-GB" sz="2800" dirty="0">
                <a:solidFill>
                  <a:srgbClr val="FF0000"/>
                </a:solidFill>
                <a:latin typeface="CCW Cursive Writing 1" panose="03050602040000000000" pitchFamily="66" charset="0"/>
              </a:rPr>
              <a:t> see      feel     weep</a:t>
            </a:r>
          </a:p>
          <a:p>
            <a:endParaRPr lang="en-GB" sz="2800" dirty="0">
              <a:solidFill>
                <a:srgbClr val="FF0000"/>
              </a:solidFill>
              <a:latin typeface="CCW Cursive Writing 1" panose="03050602040000000000" pitchFamily="66" charset="0"/>
            </a:endParaRPr>
          </a:p>
          <a:p>
            <a:r>
              <a:rPr lang="en-GB" sz="2800" dirty="0">
                <a:solidFill>
                  <a:srgbClr val="FF0000"/>
                </a:solidFill>
                <a:latin typeface="CCW Cursive Writing 1" panose="03050602040000000000" pitchFamily="66" charset="0"/>
              </a:rPr>
              <a:t>       feet       meet      deep    </a:t>
            </a:r>
          </a:p>
          <a:p>
            <a:r>
              <a:rPr lang="en-GB" sz="2800" dirty="0" err="1">
                <a:solidFill>
                  <a:srgbClr val="FF0000"/>
                </a:solidFill>
                <a:latin typeface="CCW Cursive Writing 1" panose="03050602040000000000" pitchFamily="66" charset="0"/>
              </a:rPr>
              <a:t>ree</a:t>
            </a:r>
            <a:endParaRPr lang="en-GB" sz="2800" dirty="0">
              <a:solidFill>
                <a:srgbClr val="FF0000"/>
              </a:solidFill>
              <a:latin typeface="CCW Cursive Writing 1" panose="03050602040000000000" pitchFamily="66" charset="0"/>
            </a:endParaRPr>
          </a:p>
          <a:p>
            <a:r>
              <a:rPr lang="en-GB" sz="2800" dirty="0">
                <a:solidFill>
                  <a:srgbClr val="FF0000"/>
                </a:solidFill>
                <a:latin typeface="CCW Cursive Writing 1" panose="03050602040000000000" pitchFamily="66" charset="0"/>
              </a:rPr>
              <a:t>          </a:t>
            </a:r>
            <a:r>
              <a:rPr lang="en-GB" sz="2800" dirty="0" err="1">
                <a:solidFill>
                  <a:srgbClr val="FF0000"/>
                </a:solidFill>
                <a:latin typeface="CCW Cursive Writing 1" panose="03050602040000000000" pitchFamily="66" charset="0"/>
              </a:rPr>
              <a:t>leeb</a:t>
            </a:r>
            <a:r>
              <a:rPr lang="en-GB" sz="2800" dirty="0">
                <a:solidFill>
                  <a:srgbClr val="FF0000"/>
                </a:solidFill>
                <a:latin typeface="CCW Cursive Writing 1" panose="03050602040000000000" pitchFamily="66" charset="0"/>
              </a:rPr>
              <a:t>       </a:t>
            </a:r>
            <a:r>
              <a:rPr lang="en-GB" sz="2800" dirty="0" err="1">
                <a:solidFill>
                  <a:srgbClr val="FF0000"/>
                </a:solidFill>
                <a:latin typeface="CCW Cursive Writing 1" panose="03050602040000000000" pitchFamily="66" charset="0"/>
              </a:rPr>
              <a:t>deet</a:t>
            </a:r>
            <a:endParaRPr lang="en-GB" sz="2800" dirty="0">
              <a:solidFill>
                <a:srgbClr val="FF0000"/>
              </a:solidFill>
              <a:latin typeface="CCW Cursive Writing 1" panose="03050602040000000000" pitchFamily="66" charset="0"/>
            </a:endParaRPr>
          </a:p>
          <a:p>
            <a:r>
              <a:rPr lang="en-GB" sz="2800" dirty="0" err="1">
                <a:solidFill>
                  <a:srgbClr val="FF0000"/>
                </a:solidFill>
                <a:latin typeface="CCW Cursive Writing 1" panose="03050602040000000000" pitchFamily="66" charset="0"/>
              </a:rPr>
              <a:t>meep</a:t>
            </a:r>
            <a:endParaRPr lang="en-GB" sz="2800" dirty="0">
              <a:solidFill>
                <a:srgbClr val="FF0000"/>
              </a:solidFill>
              <a:latin typeface="CCW Cursive Writing 1" panose="03050602040000000000" pitchFamily="66" charset="0"/>
            </a:endParaRPr>
          </a:p>
        </p:txBody>
      </p:sp>
    </p:spTree>
    <p:extLst>
      <p:ext uri="{BB962C8B-B14F-4D97-AF65-F5344CB8AC3E}">
        <p14:creationId xmlns:p14="http://schemas.microsoft.com/office/powerpoint/2010/main" val="1399417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EDE0378-1E7A-4C59-BFCD-0EDC36A91AAF}"/>
              </a:ext>
            </a:extLst>
          </p:cNvPr>
          <p:cNvSpPr txBox="1"/>
          <p:nvPr/>
        </p:nvSpPr>
        <p:spPr>
          <a:xfrm>
            <a:off x="318053" y="1669775"/>
            <a:ext cx="10451547" cy="2246769"/>
          </a:xfrm>
          <a:prstGeom prst="rect">
            <a:avLst/>
          </a:prstGeom>
          <a:noFill/>
        </p:spPr>
        <p:txBody>
          <a:bodyPr wrap="square">
            <a:spAutoFit/>
          </a:bodyPr>
          <a:lstStyle/>
          <a:p>
            <a:r>
              <a:rPr lang="en-GB" sz="2800" dirty="0">
                <a:solidFill>
                  <a:srgbClr val="0070C0"/>
                </a:solidFill>
                <a:latin typeface="CCW Cursive Writing 1" panose="03050602040000000000" pitchFamily="66" charset="0"/>
              </a:rPr>
              <a:t>He can see his big feet.</a:t>
            </a:r>
          </a:p>
          <a:p>
            <a:endParaRPr lang="en-GB" sz="2800" dirty="0">
              <a:solidFill>
                <a:srgbClr val="FF00FF"/>
              </a:solidFill>
              <a:latin typeface="CCW Cursive Writing 1" panose="03050602040000000000" pitchFamily="66" charset="0"/>
            </a:endParaRPr>
          </a:p>
          <a:p>
            <a:r>
              <a:rPr lang="en-GB" sz="2800" dirty="0">
                <a:solidFill>
                  <a:srgbClr val="FF00FF"/>
                </a:solidFill>
                <a:latin typeface="CCW Cursive Writing 1" panose="03050602040000000000" pitchFamily="66" charset="0"/>
              </a:rPr>
              <a:t>I feel sad in the rain.</a:t>
            </a:r>
          </a:p>
          <a:p>
            <a:endParaRPr lang="en-GB" sz="2800" dirty="0">
              <a:solidFill>
                <a:srgbClr val="3CB371"/>
              </a:solidFill>
              <a:latin typeface="CCW Cursive Writing 1" panose="03050602040000000000" pitchFamily="66" charset="0"/>
            </a:endParaRPr>
          </a:p>
          <a:p>
            <a:r>
              <a:rPr lang="en-GB" sz="2800" dirty="0">
                <a:solidFill>
                  <a:srgbClr val="0070C0"/>
                </a:solidFill>
                <a:latin typeface="CCW Cursive Writing 1" panose="03050602040000000000" pitchFamily="66" charset="0"/>
              </a:rPr>
              <a:t>A cat can meet a rat</a:t>
            </a:r>
            <a:r>
              <a:rPr lang="en-GB" sz="2800" dirty="0">
                <a:solidFill>
                  <a:srgbClr val="3CB371"/>
                </a:solidFill>
                <a:latin typeface="CCW Cursive Writing 1" panose="03050602040000000000" pitchFamily="66" charset="0"/>
              </a:rPr>
              <a:t>.</a:t>
            </a:r>
          </a:p>
        </p:txBody>
      </p:sp>
      <p:sp>
        <p:nvSpPr>
          <p:cNvPr id="5" name="TextBox 4">
            <a:extLst>
              <a:ext uri="{FF2B5EF4-FFF2-40B4-BE49-F238E27FC236}">
                <a16:creationId xmlns:a16="http://schemas.microsoft.com/office/drawing/2014/main" id="{CA3C9016-2A28-473D-B01F-874EDF2AAAA6}"/>
              </a:ext>
            </a:extLst>
          </p:cNvPr>
          <p:cNvSpPr txBox="1"/>
          <p:nvPr/>
        </p:nvSpPr>
        <p:spPr>
          <a:xfrm>
            <a:off x="318052" y="915265"/>
            <a:ext cx="11327848" cy="646331"/>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a:p>
            <a:pPr algn="ctr"/>
            <a:r>
              <a:rPr lang="en-GB" dirty="0">
                <a:solidFill>
                  <a:srgbClr val="000000"/>
                </a:solidFill>
                <a:latin typeface="CCW Cursive Writing 1" panose="03050602040000000000" pitchFamily="66" charset="0"/>
              </a:rPr>
              <a:t>Practice writing one of these sentences on your white board.</a:t>
            </a:r>
            <a:endParaRPr lang="en-GB" sz="1800" dirty="0">
              <a:solidFill>
                <a:srgbClr val="000000"/>
              </a:solidFill>
              <a:latin typeface="CCW Cursive Writing 1" panose="03050602040000000000" pitchFamily="66" charset="0"/>
            </a:endParaRPr>
          </a:p>
        </p:txBody>
      </p:sp>
      <p:sp>
        <p:nvSpPr>
          <p:cNvPr id="9" name="TextBox 8">
            <a:extLst>
              <a:ext uri="{FF2B5EF4-FFF2-40B4-BE49-F238E27FC236}">
                <a16:creationId xmlns:a16="http://schemas.microsoft.com/office/drawing/2014/main" id="{D025AB05-DB93-403B-89A2-66CCB157DA7B}"/>
              </a:ext>
            </a:extLst>
          </p:cNvPr>
          <p:cNvSpPr txBox="1"/>
          <p:nvPr/>
        </p:nvSpPr>
        <p:spPr>
          <a:xfrm>
            <a:off x="675861" y="4240696"/>
            <a:ext cx="10548730" cy="2031325"/>
          </a:xfrm>
          <a:prstGeom prst="rect">
            <a:avLst/>
          </a:prstGeom>
          <a:noFill/>
        </p:spPr>
        <p:txBody>
          <a:bodyPr wrap="square">
            <a:spAutoFit/>
          </a:bodyPr>
          <a:lstStyle/>
          <a:p>
            <a:pPr algn="ctr"/>
            <a:endParaRPr lang="en-GB" sz="1800" dirty="0">
              <a:solidFill>
                <a:srgbClr val="000000"/>
              </a:solidFill>
              <a:latin typeface="CCW Cursive Writing 1" panose="03050602040000000000" pitchFamily="66" charset="0"/>
            </a:endParaRPr>
          </a:p>
          <a:p>
            <a:pPr algn="ctr"/>
            <a:endParaRPr lang="en-GB"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Dragon's Den.</a:t>
            </a:r>
          </a:p>
          <a:p>
            <a:pPr algn="ctr"/>
            <a:r>
              <a:rPr lang="en-GB" sz="1800" dirty="0">
                <a:solidFill>
                  <a:srgbClr val="000000"/>
                </a:solidFill>
                <a:latin typeface="CCW Cursive Writing 1" panose="03050602040000000000" pitchFamily="66" charset="0"/>
              </a:rPr>
              <a:t>Click on the game, click on phase 3, click on start,</a:t>
            </a:r>
          </a:p>
          <a:p>
            <a:pPr algn="ctr"/>
            <a:r>
              <a:rPr lang="en-GB" sz="1800" dirty="0">
                <a:solidFill>
                  <a:srgbClr val="000000"/>
                </a:solidFill>
                <a:latin typeface="CCW Cursive Writing 1" panose="03050602040000000000" pitchFamily="66" charset="0"/>
              </a:rPr>
              <a:t>click on phase 3, choose </a:t>
            </a:r>
            <a:r>
              <a:rPr lang="en-GB" sz="1800" dirty="0" err="1">
                <a:solidFill>
                  <a:srgbClr val="000000"/>
                </a:solidFill>
                <a:latin typeface="CCW Cursive Writing 1" panose="03050602040000000000" pitchFamily="66" charset="0"/>
              </a:rPr>
              <a:t>ee</a:t>
            </a: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Play the game.</a:t>
            </a:r>
          </a:p>
          <a:p>
            <a:pPr algn="ctr"/>
            <a:r>
              <a:rPr lang="en-GB" dirty="0">
                <a:solidFill>
                  <a:srgbClr val="000000"/>
                </a:solidFill>
                <a:latin typeface="CCW Cursive Writing 1" panose="03050602040000000000" pitchFamily="66" charset="0"/>
              </a:rPr>
              <a:t>Play Flash card Time Challenge – phase 3</a:t>
            </a:r>
            <a:endParaRPr lang="en-GB" sz="1800" dirty="0">
              <a:solidFill>
                <a:srgbClr val="000000"/>
              </a:solidFill>
              <a:latin typeface="CCW Cursive Writing 1" panose="03050602040000000000" pitchFamily="66" charset="0"/>
            </a:endParaRPr>
          </a:p>
        </p:txBody>
      </p:sp>
    </p:spTree>
    <p:extLst>
      <p:ext uri="{BB962C8B-B14F-4D97-AF65-F5344CB8AC3E}">
        <p14:creationId xmlns:p14="http://schemas.microsoft.com/office/powerpoint/2010/main" val="42511086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E5E80D-1BBB-4701-AFA3-76AEF4EB85C7}"/>
              </a:ext>
            </a:extLst>
          </p:cNvPr>
          <p:cNvSpPr txBox="1"/>
          <p:nvPr/>
        </p:nvSpPr>
        <p:spPr>
          <a:xfrm>
            <a:off x="1060174" y="675861"/>
            <a:ext cx="8083826"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Wednesday</a:t>
            </a:r>
          </a:p>
        </p:txBody>
      </p:sp>
      <p:sp>
        <p:nvSpPr>
          <p:cNvPr id="5" name="TextBox 4">
            <a:extLst>
              <a:ext uri="{FF2B5EF4-FFF2-40B4-BE49-F238E27FC236}">
                <a16:creationId xmlns:a16="http://schemas.microsoft.com/office/drawing/2014/main" id="{086EC7B5-FD1A-454D-84F7-0281ED2735B2}"/>
              </a:ext>
            </a:extLst>
          </p:cNvPr>
          <p:cNvSpPr txBox="1"/>
          <p:nvPr/>
        </p:nvSpPr>
        <p:spPr>
          <a:xfrm>
            <a:off x="768626" y="1736035"/>
            <a:ext cx="8375374" cy="923330"/>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sounds and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p:txBody>
      </p:sp>
      <p:sp>
        <p:nvSpPr>
          <p:cNvPr id="7" name="TextBox 6">
            <a:extLst>
              <a:ext uri="{FF2B5EF4-FFF2-40B4-BE49-F238E27FC236}">
                <a16:creationId xmlns:a16="http://schemas.microsoft.com/office/drawing/2014/main" id="{C779E2EF-3039-491A-97C1-959BF3062A61}"/>
              </a:ext>
            </a:extLst>
          </p:cNvPr>
          <p:cNvSpPr txBox="1"/>
          <p:nvPr/>
        </p:nvSpPr>
        <p:spPr>
          <a:xfrm>
            <a:off x="596348" y="2662872"/>
            <a:ext cx="11039061" cy="5447645"/>
          </a:xfrm>
          <a:prstGeom prst="rect">
            <a:avLst/>
          </a:prstGeom>
          <a:noFill/>
        </p:spPr>
        <p:txBody>
          <a:bodyPr wrap="square">
            <a:spAutoFit/>
          </a:bodyPr>
          <a:lstStyle/>
          <a:p>
            <a:endParaRPr lang="en-GB" sz="1800" dirty="0">
              <a:solidFill>
                <a:srgbClr val="000000"/>
              </a:solidFill>
              <a:latin typeface="CCW Cursive Writing 1" panose="03050602040000000000" pitchFamily="66" charset="0"/>
            </a:endParaRPr>
          </a:p>
          <a:p>
            <a:r>
              <a:rPr lang="en-GB" sz="4400" dirty="0">
                <a:solidFill>
                  <a:srgbClr val="FF0000"/>
                </a:solidFill>
                <a:latin typeface="CCW Cursive Writing 1" panose="03050602040000000000" pitchFamily="66" charset="0"/>
              </a:rPr>
              <a:t>        </a:t>
            </a:r>
            <a:r>
              <a:rPr lang="en-GB" sz="4400" dirty="0" err="1">
                <a:solidFill>
                  <a:srgbClr val="FF0000"/>
                </a:solidFill>
                <a:latin typeface="CCW Cursive Writing 1" panose="03050602040000000000" pitchFamily="66" charset="0"/>
              </a:rPr>
              <a:t>igh</a:t>
            </a:r>
            <a:endParaRPr lang="en-GB" sz="4400" dirty="0">
              <a:solidFill>
                <a:srgbClr val="FF0000"/>
              </a:solidFill>
              <a:latin typeface="CCW Cursive Writing 1" panose="03050602040000000000" pitchFamily="66" charset="0"/>
            </a:endParaRPr>
          </a:p>
          <a:p>
            <a:endParaRPr lang="en-GB" sz="1800" dirty="0">
              <a:solidFill>
                <a:srgbClr val="000000"/>
              </a:solidFill>
              <a:latin typeface="CCW Cursive Writing 1" panose="03050602040000000000" pitchFamily="66" charset="0"/>
            </a:endParaRPr>
          </a:p>
          <a:p>
            <a:r>
              <a:rPr lang="en-GB" sz="3600" dirty="0">
                <a:solidFill>
                  <a:srgbClr val="0070C0"/>
                </a:solidFill>
                <a:latin typeface="CCW Cursive Writing 1" panose="03050602040000000000" pitchFamily="66" charset="0"/>
              </a:rPr>
              <a:t>high    light   night</a:t>
            </a:r>
          </a:p>
          <a:p>
            <a:endParaRPr lang="en-GB" sz="3600" dirty="0">
              <a:solidFill>
                <a:srgbClr val="0070C0"/>
              </a:solidFill>
              <a:latin typeface="CCW Cursive Writing 1" panose="03050602040000000000" pitchFamily="66" charset="0"/>
            </a:endParaRPr>
          </a:p>
          <a:p>
            <a:r>
              <a:rPr lang="en-GB" sz="3600" dirty="0">
                <a:solidFill>
                  <a:srgbClr val="0070C0"/>
                </a:solidFill>
                <a:latin typeface="CCW Cursive Writing 1" panose="03050602040000000000" pitchFamily="66" charset="0"/>
              </a:rPr>
              <a:t>fight      sight     tonight</a:t>
            </a:r>
          </a:p>
          <a:p>
            <a:endParaRPr lang="en-GB" sz="3600" dirty="0">
              <a:solidFill>
                <a:srgbClr val="0070C0"/>
              </a:solidFill>
              <a:latin typeface="CCW Cursive Writing 1" panose="03050602040000000000" pitchFamily="66" charset="0"/>
            </a:endParaRPr>
          </a:p>
          <a:p>
            <a:r>
              <a:rPr lang="en-GB" sz="3600" dirty="0">
                <a:solidFill>
                  <a:srgbClr val="0070C0"/>
                </a:solidFill>
                <a:latin typeface="CCW Cursive Writing 1" panose="03050602040000000000" pitchFamily="66" charset="0"/>
              </a:rPr>
              <a:t>might         tight</a:t>
            </a:r>
          </a:p>
          <a:p>
            <a:endParaRPr lang="en-GB" sz="4400" dirty="0">
              <a:solidFill>
                <a:srgbClr val="000000"/>
              </a:solidFill>
              <a:latin typeface="CCW Cursive Writing 1" panose="03050602040000000000" pitchFamily="66" charset="0"/>
            </a:endParaRPr>
          </a:p>
          <a:p>
            <a:r>
              <a:rPr lang="en-GB" sz="4400" dirty="0">
                <a:solidFill>
                  <a:srgbClr val="000000"/>
                </a:solidFill>
                <a:latin typeface="CCW Cursive Writing 1" panose="03050602040000000000" pitchFamily="66" charset="0"/>
              </a:rPr>
              <a:t>                    </a:t>
            </a:r>
            <a:endParaRPr lang="en-GB" sz="4400" dirty="0">
              <a:solidFill>
                <a:srgbClr val="FF0000"/>
              </a:solidFill>
              <a:latin typeface="CCW Cursive Writing 1" panose="03050602040000000000" pitchFamily="66" charset="0"/>
            </a:endParaRPr>
          </a:p>
        </p:txBody>
      </p:sp>
    </p:spTree>
    <p:extLst>
      <p:ext uri="{BB962C8B-B14F-4D97-AF65-F5344CB8AC3E}">
        <p14:creationId xmlns:p14="http://schemas.microsoft.com/office/powerpoint/2010/main" val="1256136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8671049-5AC4-41F0-991F-180366E635E5}"/>
              </a:ext>
            </a:extLst>
          </p:cNvPr>
          <p:cNvSpPr txBox="1"/>
          <p:nvPr/>
        </p:nvSpPr>
        <p:spPr>
          <a:xfrm>
            <a:off x="291548" y="477078"/>
            <a:ext cx="10986052" cy="923330"/>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a:t>
            </a:r>
          </a:p>
          <a:p>
            <a:pPr algn="ctr"/>
            <a:r>
              <a:rPr lang="en-GB" dirty="0">
                <a:solidFill>
                  <a:srgbClr val="000000"/>
                </a:solidFill>
                <a:latin typeface="CCW Cursive Writing 1" panose="03050602040000000000" pitchFamily="66" charset="0"/>
              </a:rPr>
              <a:t>Practice writing one of these sentences on your whit board. Don’t forget the question mark.</a:t>
            </a:r>
            <a:endParaRPr lang="en-GB" sz="1800" dirty="0">
              <a:solidFill>
                <a:srgbClr val="000000"/>
              </a:solidFill>
              <a:latin typeface="CCW Cursive Writing 1" panose="03050602040000000000" pitchFamily="66" charset="0"/>
            </a:endParaRPr>
          </a:p>
        </p:txBody>
      </p:sp>
      <p:sp>
        <p:nvSpPr>
          <p:cNvPr id="5" name="TextBox 4">
            <a:extLst>
              <a:ext uri="{FF2B5EF4-FFF2-40B4-BE49-F238E27FC236}">
                <a16:creationId xmlns:a16="http://schemas.microsoft.com/office/drawing/2014/main" id="{78340C39-D2E1-4FD1-96EB-F52AE73C824E}"/>
              </a:ext>
            </a:extLst>
          </p:cNvPr>
          <p:cNvSpPr txBox="1"/>
          <p:nvPr/>
        </p:nvSpPr>
        <p:spPr>
          <a:xfrm>
            <a:off x="940903" y="1790700"/>
            <a:ext cx="10986053" cy="2677656"/>
          </a:xfrm>
          <a:prstGeom prst="rect">
            <a:avLst/>
          </a:prstGeom>
          <a:noFill/>
        </p:spPr>
        <p:txBody>
          <a:bodyPr wrap="square">
            <a:spAutoFit/>
          </a:bodyPr>
          <a:lstStyle/>
          <a:p>
            <a:r>
              <a:rPr lang="en-GB" sz="2800" dirty="0">
                <a:solidFill>
                  <a:srgbClr val="0070C0"/>
                </a:solidFill>
                <a:latin typeface="CCW Cursive Writing 1" panose="03050602040000000000" pitchFamily="66" charset="0"/>
              </a:rPr>
              <a:t>Is it light at night?</a:t>
            </a:r>
          </a:p>
          <a:p>
            <a:r>
              <a:rPr lang="en-GB" sz="2800" dirty="0">
                <a:solidFill>
                  <a:srgbClr val="FF00FF"/>
                </a:solidFill>
                <a:latin typeface="CCW Cursive Writing 1" panose="03050602040000000000" pitchFamily="66" charset="0"/>
              </a:rPr>
              <a:t>Can a fox sail?</a:t>
            </a:r>
          </a:p>
          <a:p>
            <a:r>
              <a:rPr lang="en-GB" sz="2800" dirty="0">
                <a:solidFill>
                  <a:srgbClr val="0070C0"/>
                </a:solidFill>
                <a:latin typeface="CCW Cursive Writing 1" panose="03050602040000000000" pitchFamily="66" charset="0"/>
              </a:rPr>
              <a:t>Will it rain tonight?</a:t>
            </a:r>
          </a:p>
          <a:p>
            <a:r>
              <a:rPr lang="en-GB" sz="2800" dirty="0">
                <a:solidFill>
                  <a:srgbClr val="FF00FF"/>
                </a:solidFill>
                <a:latin typeface="CCW Cursive Writing 1" panose="03050602040000000000" pitchFamily="66" charset="0"/>
              </a:rPr>
              <a:t>Can wish weep?</a:t>
            </a:r>
          </a:p>
          <a:p>
            <a:r>
              <a:rPr lang="en-GB" sz="2800" dirty="0">
                <a:solidFill>
                  <a:srgbClr val="0070C0"/>
                </a:solidFill>
                <a:latin typeface="CCW Cursive Writing 1" panose="03050602040000000000" pitchFamily="66" charset="0"/>
              </a:rPr>
              <a:t>Can a rat feel pain?</a:t>
            </a:r>
          </a:p>
          <a:p>
            <a:r>
              <a:rPr lang="en-GB" sz="2800" dirty="0">
                <a:solidFill>
                  <a:srgbClr val="FF00FF"/>
                </a:solidFill>
                <a:latin typeface="CCW Cursive Writing 1" panose="03050602040000000000" pitchFamily="66" charset="0"/>
              </a:rPr>
              <a:t>Will a chick cheep?</a:t>
            </a:r>
          </a:p>
        </p:txBody>
      </p:sp>
      <p:sp>
        <p:nvSpPr>
          <p:cNvPr id="7" name="TextBox 6">
            <a:extLst>
              <a:ext uri="{FF2B5EF4-FFF2-40B4-BE49-F238E27FC236}">
                <a16:creationId xmlns:a16="http://schemas.microsoft.com/office/drawing/2014/main" id="{99B42984-A4FA-40BC-A78E-54E541575062}"/>
              </a:ext>
            </a:extLst>
          </p:cNvPr>
          <p:cNvSpPr txBox="1"/>
          <p:nvPr/>
        </p:nvSpPr>
        <p:spPr>
          <a:xfrm>
            <a:off x="1073427" y="4267199"/>
            <a:ext cx="10853530" cy="2031325"/>
          </a:xfrm>
          <a:prstGeom prst="rect">
            <a:avLst/>
          </a:prstGeom>
          <a:noFill/>
        </p:spPr>
        <p:txBody>
          <a:bodyPr wrap="square">
            <a:spAutoFit/>
          </a:bodyPr>
          <a:lstStyle/>
          <a:p>
            <a:pPr algn="ctr"/>
            <a:endParaRPr lang="en-GB" dirty="0">
              <a:solidFill>
                <a:srgbClr val="000000"/>
              </a:solidFill>
              <a:latin typeface="CCW Cursive Writing 1" panose="03050602040000000000" pitchFamily="66" charset="0"/>
            </a:endParaRPr>
          </a:p>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Picnic on Pluto.</a:t>
            </a:r>
          </a:p>
          <a:p>
            <a:pPr algn="ctr"/>
            <a:r>
              <a:rPr lang="en-GB" sz="1800" dirty="0">
                <a:solidFill>
                  <a:srgbClr val="000000"/>
                </a:solidFill>
                <a:latin typeface="CCW Cursive Writing 1" panose="03050602040000000000" pitchFamily="66" charset="0"/>
              </a:rPr>
              <a:t>Click on the game, click on phase 3, click on start,</a:t>
            </a:r>
          </a:p>
          <a:p>
            <a:pPr algn="ctr"/>
            <a:r>
              <a:rPr lang="en-GB" sz="1800" dirty="0">
                <a:solidFill>
                  <a:srgbClr val="000000"/>
                </a:solidFill>
                <a:latin typeface="CCW Cursive Writing 1" panose="03050602040000000000" pitchFamily="66" charset="0"/>
              </a:rPr>
              <a:t>click on phase 3, choose </a:t>
            </a:r>
            <a:r>
              <a:rPr lang="en-GB" dirty="0">
                <a:solidFill>
                  <a:srgbClr val="000000"/>
                </a:solidFill>
                <a:latin typeface="CCW Cursive Writing 1" panose="03050602040000000000" pitchFamily="66" charset="0"/>
              </a:rPr>
              <a:t>ai, </a:t>
            </a:r>
            <a:r>
              <a:rPr lang="en-GB" dirty="0" err="1">
                <a:solidFill>
                  <a:srgbClr val="000000"/>
                </a:solidFill>
                <a:latin typeface="CCW Cursive Writing 1" panose="03050602040000000000" pitchFamily="66" charset="0"/>
              </a:rPr>
              <a:t>igh</a:t>
            </a:r>
            <a:r>
              <a:rPr lang="en-GB" dirty="0">
                <a:solidFill>
                  <a:srgbClr val="000000"/>
                </a:solidFill>
                <a:latin typeface="CCW Cursive Writing 1" panose="03050602040000000000" pitchFamily="66" charset="0"/>
              </a:rPr>
              <a:t>, </a:t>
            </a:r>
            <a:r>
              <a:rPr lang="en-GB" dirty="0" err="1">
                <a:solidFill>
                  <a:srgbClr val="000000"/>
                </a:solidFill>
                <a:latin typeface="CCW Cursive Writing 1" panose="03050602040000000000" pitchFamily="66" charset="0"/>
              </a:rPr>
              <a:t>ee</a:t>
            </a:r>
            <a:r>
              <a:rPr lang="en-GB" sz="1800" dirty="0">
                <a:solidFill>
                  <a:srgbClr val="000000"/>
                </a:solidFill>
                <a:latin typeface="CCW Cursive Writing 1" panose="03050602040000000000" pitchFamily="66" charset="0"/>
              </a:rPr>
              <a:t> </a:t>
            </a:r>
          </a:p>
          <a:p>
            <a:pPr algn="ctr"/>
            <a:r>
              <a:rPr lang="en-GB" sz="1800" dirty="0">
                <a:solidFill>
                  <a:srgbClr val="000000"/>
                </a:solidFill>
                <a:latin typeface="CCW Cursive Writing 1" panose="03050602040000000000" pitchFamily="66" charset="0"/>
              </a:rPr>
              <a:t>Play the game.</a:t>
            </a:r>
          </a:p>
          <a:p>
            <a:pPr algn="ctr"/>
            <a:endParaRPr lang="en-GB" sz="1800" dirty="0">
              <a:solidFill>
                <a:srgbClr val="000000"/>
              </a:solidFill>
              <a:latin typeface="CCW Cursive Writing 1" panose="03050602040000000000" pitchFamily="66" charset="0"/>
            </a:endParaRPr>
          </a:p>
        </p:txBody>
      </p:sp>
    </p:spTree>
    <p:extLst>
      <p:ext uri="{BB962C8B-B14F-4D97-AF65-F5344CB8AC3E}">
        <p14:creationId xmlns:p14="http://schemas.microsoft.com/office/powerpoint/2010/main" val="2661491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D3D37D-5575-4EF9-83AB-D3636ED68B0B}"/>
              </a:ext>
            </a:extLst>
          </p:cNvPr>
          <p:cNvSpPr txBox="1"/>
          <p:nvPr/>
        </p:nvSpPr>
        <p:spPr>
          <a:xfrm>
            <a:off x="-450574" y="622852"/>
            <a:ext cx="6771861" cy="769441"/>
          </a:xfrm>
          <a:prstGeom prst="rect">
            <a:avLst/>
          </a:prstGeom>
          <a:noFill/>
        </p:spPr>
        <p:txBody>
          <a:bodyPr wrap="square">
            <a:spAutoFit/>
          </a:bodyPr>
          <a:lstStyle/>
          <a:p>
            <a:pPr algn="ctr"/>
            <a:r>
              <a:rPr lang="en-GB" sz="4400" dirty="0">
                <a:solidFill>
                  <a:srgbClr val="FF0000"/>
                </a:solidFill>
                <a:latin typeface="CCW Cursive Writing 1" panose="03050602040000000000" pitchFamily="66" charset="0"/>
              </a:rPr>
              <a:t>Thursday</a:t>
            </a:r>
          </a:p>
        </p:txBody>
      </p:sp>
      <p:sp>
        <p:nvSpPr>
          <p:cNvPr id="5" name="TextBox 4">
            <a:extLst>
              <a:ext uri="{FF2B5EF4-FFF2-40B4-BE49-F238E27FC236}">
                <a16:creationId xmlns:a16="http://schemas.microsoft.com/office/drawing/2014/main" id="{D90B8C29-2BA6-4E1B-AB68-7AEBD24A1CCC}"/>
              </a:ext>
            </a:extLst>
          </p:cNvPr>
          <p:cNvSpPr txBox="1"/>
          <p:nvPr/>
        </p:nvSpPr>
        <p:spPr>
          <a:xfrm>
            <a:off x="530087" y="1577009"/>
            <a:ext cx="8501269" cy="1754326"/>
          </a:xfrm>
          <a:prstGeom prst="rect">
            <a:avLst/>
          </a:prstGeom>
          <a:noFill/>
        </p:spPr>
        <p:txBody>
          <a:bodyPr wrap="square">
            <a:spAutoFit/>
          </a:bodyPr>
          <a:lstStyle/>
          <a:p>
            <a:r>
              <a:rPr lang="en-GB" sz="1800" dirty="0">
                <a:solidFill>
                  <a:srgbClr val="000000"/>
                </a:solidFill>
                <a:latin typeface="CCW Cursive Writing 1" panose="03050602040000000000" pitchFamily="66" charset="0"/>
              </a:rPr>
              <a:t>Practice these tricky words.</a:t>
            </a:r>
          </a:p>
          <a:p>
            <a:r>
              <a:rPr lang="en-GB" sz="1800" dirty="0">
                <a:solidFill>
                  <a:srgbClr val="000000"/>
                </a:solidFill>
                <a:latin typeface="CCW Cursive Writing 1" panose="03050602040000000000" pitchFamily="66" charset="0"/>
              </a:rPr>
              <a:t>Say them out loud.</a:t>
            </a:r>
          </a:p>
          <a:p>
            <a:r>
              <a:rPr lang="en-GB" sz="1800" dirty="0">
                <a:solidFill>
                  <a:srgbClr val="000000"/>
                </a:solidFill>
                <a:latin typeface="CCW Cursive Writing 1" panose="03050602040000000000" pitchFamily="66" charset="0"/>
              </a:rPr>
              <a:t>Practice writing them on your white board.</a:t>
            </a:r>
          </a:p>
          <a:p>
            <a:endParaRPr lang="en-GB" dirty="0">
              <a:solidFill>
                <a:srgbClr val="000000"/>
              </a:solidFill>
              <a:latin typeface="CCW Cursive Writing 1" panose="03050602040000000000" pitchFamily="66" charset="0"/>
            </a:endParaRPr>
          </a:p>
          <a:p>
            <a:r>
              <a:rPr lang="en-GB" sz="1800" dirty="0">
                <a:solidFill>
                  <a:srgbClr val="000000"/>
                </a:solidFill>
                <a:latin typeface="CCW Cursive Writing 1" panose="03050602040000000000" pitchFamily="66" charset="0"/>
              </a:rPr>
              <a:t>Then write a sentence using each of these words</a:t>
            </a:r>
          </a:p>
        </p:txBody>
      </p:sp>
      <p:sp>
        <p:nvSpPr>
          <p:cNvPr id="11" name="TextBox 10">
            <a:extLst>
              <a:ext uri="{FF2B5EF4-FFF2-40B4-BE49-F238E27FC236}">
                <a16:creationId xmlns:a16="http://schemas.microsoft.com/office/drawing/2014/main" id="{97B1FB55-557E-4AEB-ABC8-C5223FEBC095}"/>
              </a:ext>
            </a:extLst>
          </p:cNvPr>
          <p:cNvSpPr txBox="1"/>
          <p:nvPr/>
        </p:nvSpPr>
        <p:spPr>
          <a:xfrm>
            <a:off x="800101" y="3516051"/>
            <a:ext cx="8370404" cy="2123658"/>
          </a:xfrm>
          <a:prstGeom prst="rect">
            <a:avLst/>
          </a:prstGeom>
          <a:noFill/>
        </p:spPr>
        <p:txBody>
          <a:bodyPr wrap="square">
            <a:spAutoFit/>
          </a:bodyPr>
          <a:lstStyle/>
          <a:p>
            <a:r>
              <a:rPr lang="en-GB" sz="4400" dirty="0">
                <a:solidFill>
                  <a:srgbClr val="0000FF"/>
                </a:solidFill>
                <a:latin typeface="CCW Cursive Writing 1" panose="03050602040000000000" pitchFamily="66" charset="0"/>
              </a:rPr>
              <a:t>was          my</a:t>
            </a:r>
          </a:p>
          <a:p>
            <a:endParaRPr lang="en-GB" sz="4400" dirty="0">
              <a:solidFill>
                <a:srgbClr val="0000FF"/>
              </a:solidFill>
              <a:latin typeface="CCW Cursive Writing 1" panose="03050602040000000000" pitchFamily="66" charset="0"/>
            </a:endParaRPr>
          </a:p>
          <a:p>
            <a:endParaRPr lang="en-GB" sz="4400" dirty="0">
              <a:solidFill>
                <a:srgbClr val="0000FF"/>
              </a:solidFill>
              <a:latin typeface="CCW Cursive Writing 1" panose="03050602040000000000" pitchFamily="66" charset="0"/>
            </a:endParaRPr>
          </a:p>
        </p:txBody>
      </p:sp>
    </p:spTree>
    <p:extLst>
      <p:ext uri="{BB962C8B-B14F-4D97-AF65-F5344CB8AC3E}">
        <p14:creationId xmlns:p14="http://schemas.microsoft.com/office/powerpoint/2010/main" val="3946735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04D87C3-E91C-400E-894D-F4EFA17CE1BD}"/>
              </a:ext>
            </a:extLst>
          </p:cNvPr>
          <p:cNvSpPr txBox="1"/>
          <p:nvPr/>
        </p:nvSpPr>
        <p:spPr>
          <a:xfrm>
            <a:off x="397565" y="397565"/>
            <a:ext cx="10137913" cy="646331"/>
          </a:xfrm>
          <a:prstGeom prst="rect">
            <a:avLst/>
          </a:prstGeom>
          <a:noFill/>
        </p:spPr>
        <p:txBody>
          <a:bodyPr wrap="square">
            <a:spAutoFit/>
          </a:bodyPr>
          <a:lstStyle/>
          <a:p>
            <a:pPr algn="ctr"/>
            <a:r>
              <a:rPr lang="en-GB" sz="1800" dirty="0">
                <a:solidFill>
                  <a:srgbClr val="000000"/>
                </a:solidFill>
                <a:latin typeface="CCW Cursive Writing 1" panose="03050602040000000000" pitchFamily="66" charset="0"/>
              </a:rPr>
              <a:t>Read these sentences out loud. Then practice writing one of these sentences on your white board.</a:t>
            </a:r>
          </a:p>
        </p:txBody>
      </p:sp>
      <p:sp>
        <p:nvSpPr>
          <p:cNvPr id="5" name="TextBox 4">
            <a:extLst>
              <a:ext uri="{FF2B5EF4-FFF2-40B4-BE49-F238E27FC236}">
                <a16:creationId xmlns:a16="http://schemas.microsoft.com/office/drawing/2014/main" id="{A786E848-96D0-4197-A4BD-5D75301A695E}"/>
              </a:ext>
            </a:extLst>
          </p:cNvPr>
          <p:cNvSpPr txBox="1"/>
          <p:nvPr/>
        </p:nvSpPr>
        <p:spPr>
          <a:xfrm>
            <a:off x="662609" y="1086679"/>
            <a:ext cx="11012556" cy="3046988"/>
          </a:xfrm>
          <a:prstGeom prst="rect">
            <a:avLst/>
          </a:prstGeom>
          <a:noFill/>
        </p:spPr>
        <p:txBody>
          <a:bodyPr wrap="square">
            <a:spAutoFit/>
          </a:bodyPr>
          <a:lstStyle/>
          <a:p>
            <a:r>
              <a:rPr lang="en-GB" sz="3200" dirty="0">
                <a:solidFill>
                  <a:srgbClr val="00008B"/>
                </a:solidFill>
                <a:latin typeface="CCW Cursive Writing 1" panose="03050602040000000000" pitchFamily="66" charset="0"/>
              </a:rPr>
              <a:t>My rat was mad at the vet.</a:t>
            </a:r>
          </a:p>
          <a:p>
            <a:endParaRPr lang="en-GB" sz="3200" dirty="0">
              <a:solidFill>
                <a:srgbClr val="00008B"/>
              </a:solidFill>
              <a:latin typeface="CCW Cursive Writing 1" panose="03050602040000000000" pitchFamily="66" charset="0"/>
            </a:endParaRPr>
          </a:p>
          <a:p>
            <a:r>
              <a:rPr lang="en-GB" sz="3200" dirty="0">
                <a:solidFill>
                  <a:srgbClr val="FF00FF"/>
                </a:solidFill>
                <a:latin typeface="CCW Cursive Writing 1" panose="03050602040000000000" pitchFamily="66" charset="0"/>
              </a:rPr>
              <a:t>The rain was a pain.</a:t>
            </a:r>
          </a:p>
          <a:p>
            <a:endParaRPr lang="en-GB" sz="3200" dirty="0">
              <a:solidFill>
                <a:srgbClr val="00008B"/>
              </a:solidFill>
              <a:latin typeface="CCW Cursive Writing 1" panose="03050602040000000000" pitchFamily="66" charset="0"/>
            </a:endParaRPr>
          </a:p>
          <a:p>
            <a:r>
              <a:rPr lang="en-GB" sz="3200" dirty="0">
                <a:solidFill>
                  <a:srgbClr val="00008B"/>
                </a:solidFill>
                <a:latin typeface="CCW Cursive Writing 1" panose="03050602040000000000" pitchFamily="66" charset="0"/>
              </a:rPr>
              <a:t>I need to feed my cat and my dog.</a:t>
            </a:r>
          </a:p>
        </p:txBody>
      </p:sp>
      <p:sp>
        <p:nvSpPr>
          <p:cNvPr id="7" name="TextBox 6">
            <a:extLst>
              <a:ext uri="{FF2B5EF4-FFF2-40B4-BE49-F238E27FC236}">
                <a16:creationId xmlns:a16="http://schemas.microsoft.com/office/drawing/2014/main" id="{F08DE4FE-677B-4778-AB08-26EBFF1D0A2B}"/>
              </a:ext>
            </a:extLst>
          </p:cNvPr>
          <p:cNvSpPr txBox="1"/>
          <p:nvPr/>
        </p:nvSpPr>
        <p:spPr>
          <a:xfrm>
            <a:off x="662609" y="4757530"/>
            <a:ext cx="9872869" cy="2031325"/>
          </a:xfrm>
          <a:prstGeom prst="rect">
            <a:avLst/>
          </a:prstGeom>
          <a:noFill/>
        </p:spPr>
        <p:txBody>
          <a:bodyPr wrap="square">
            <a:spAutoFit/>
          </a:bodyPr>
          <a:lstStyle/>
          <a:p>
            <a:pPr algn="ctr"/>
            <a:endParaRPr lang="en-GB" sz="1800" dirty="0">
              <a:solidFill>
                <a:srgbClr val="000000"/>
              </a:solidFill>
              <a:latin typeface="CCW Cursive Writing 1" panose="03050602040000000000" pitchFamily="66" charset="0"/>
            </a:endParaRPr>
          </a:p>
          <a:p>
            <a:pPr algn="ctr"/>
            <a:r>
              <a:rPr lang="en-GB" sz="1800" dirty="0">
                <a:solidFill>
                  <a:srgbClr val="000000"/>
                </a:solidFill>
                <a:latin typeface="CCW Cursive Writing 1" panose="03050602040000000000" pitchFamily="66" charset="0"/>
              </a:rPr>
              <a:t>Now play Buried Treasure, Dragon's Den or Picnic on Pluto.</a:t>
            </a:r>
          </a:p>
          <a:p>
            <a:pPr algn="ctr"/>
            <a:r>
              <a:rPr lang="en-GB" sz="1800" dirty="0">
                <a:solidFill>
                  <a:srgbClr val="000000"/>
                </a:solidFill>
                <a:latin typeface="CCW Cursive Writing 1" panose="03050602040000000000" pitchFamily="66" charset="0"/>
              </a:rPr>
              <a:t>Click on the game, click on phase 3, click on start,</a:t>
            </a:r>
          </a:p>
          <a:p>
            <a:pPr algn="ctr"/>
            <a:r>
              <a:rPr lang="en-GB" sz="1800" dirty="0">
                <a:solidFill>
                  <a:srgbClr val="000000"/>
                </a:solidFill>
                <a:latin typeface="CCW Cursive Writing 1" panose="03050602040000000000" pitchFamily="66" charset="0"/>
              </a:rPr>
              <a:t>click on phase 3, choose revision of all phase 3. </a:t>
            </a:r>
          </a:p>
          <a:p>
            <a:pPr algn="ctr"/>
            <a:r>
              <a:rPr lang="en-GB" sz="1800" dirty="0">
                <a:solidFill>
                  <a:srgbClr val="000000"/>
                </a:solidFill>
                <a:latin typeface="CCW Cursive Writing 1" panose="03050602040000000000" pitchFamily="66" charset="0"/>
              </a:rPr>
              <a:t>Play the game.</a:t>
            </a:r>
          </a:p>
          <a:p>
            <a:pPr algn="ctr"/>
            <a:r>
              <a:rPr lang="en-GB" dirty="0">
                <a:solidFill>
                  <a:srgbClr val="000000"/>
                </a:solidFill>
                <a:latin typeface="CCW Cursive Writing 1" panose="03050602040000000000" pitchFamily="66" charset="0"/>
              </a:rPr>
              <a:t>Play Tricky Word Trucks – phase 3</a:t>
            </a:r>
            <a:endParaRPr lang="en-GB" sz="1800" dirty="0">
              <a:solidFill>
                <a:srgbClr val="000000"/>
              </a:solidFill>
              <a:latin typeface="CCW Cursive Writing 1" panose="03050602040000000000" pitchFamily="66" charset="0"/>
            </a:endParaRPr>
          </a:p>
        </p:txBody>
      </p:sp>
    </p:spTree>
    <p:extLst>
      <p:ext uri="{BB962C8B-B14F-4D97-AF65-F5344CB8AC3E}">
        <p14:creationId xmlns:p14="http://schemas.microsoft.com/office/powerpoint/2010/main" val="5296144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40010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3228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26610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11597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TotalTime>
  <Words>809</Words>
  <Application>Microsoft Office PowerPoint</Application>
  <PresentationFormat>Widescreen</PresentationFormat>
  <Paragraphs>148</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CCW Cursive Writing 1</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Janelle Rhodes</dc:creator>
  <cp:lastModifiedBy>Janelle Rhodes</cp:lastModifiedBy>
  <cp:revision>17</cp:revision>
  <dcterms:created xsi:type="dcterms:W3CDTF">2021-01-21T18:48:34Z</dcterms:created>
  <dcterms:modified xsi:type="dcterms:W3CDTF">2021-01-22T17:34:25Z</dcterms:modified>
</cp:coreProperties>
</file>