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5" r:id="rId2"/>
    <p:sldId id="257" r:id="rId3"/>
    <p:sldId id="261" r:id="rId4"/>
    <p:sldId id="256" r:id="rId5"/>
    <p:sldId id="258" r:id="rId6"/>
    <p:sldId id="262" r:id="rId7"/>
    <p:sldId id="259" r:id="rId8"/>
    <p:sldId id="264"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7C80"/>
    <a:srgbClr val="FFCC99"/>
    <a:srgbClr val="66FFCC"/>
    <a:srgbClr val="9966FF"/>
    <a:srgbClr val="CCFFCC"/>
    <a:srgbClr val="CCCCFF"/>
    <a:srgbClr val="CC99FF"/>
    <a:srgbClr val="FF00FF"/>
    <a:srgbClr val="8E228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B76E7B-DDF9-4697-999F-E99F47FB7CB4}" type="datetimeFigureOut">
              <a:rPr lang="en-GB" smtClean="0"/>
              <a:t>21/01/2021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B9B224-F25B-4DCA-8D4F-C37F254290D6}" type="slidenum">
              <a:rPr lang="en-GB" smtClean="0"/>
              <a:t>‹#›</a:t>
            </a:fld>
            <a:endParaRPr lang="en-GB"/>
          </a:p>
        </p:txBody>
      </p:sp>
    </p:spTree>
    <p:extLst>
      <p:ext uri="{BB962C8B-B14F-4D97-AF65-F5344CB8AC3E}">
        <p14:creationId xmlns:p14="http://schemas.microsoft.com/office/powerpoint/2010/main" val="60715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12B6E-4B82-4D27-9C49-6848C27BFF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FE4649-70C4-449A-98D4-73CCF14378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98C8FD-6FAD-4D93-90B1-D11F69C46CF9}"/>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5" name="Footer Placeholder 4">
            <a:extLst>
              <a:ext uri="{FF2B5EF4-FFF2-40B4-BE49-F238E27FC236}">
                <a16:creationId xmlns:a16="http://schemas.microsoft.com/office/drawing/2014/main" id="{0A0D7501-0CD0-4468-A239-45E0C4CF22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CA2C45-828A-49F2-BA7A-4BEFDF9FECFA}"/>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798624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731A1-3D7A-42DC-8184-0284A45F4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B71AA8-5D9B-4E90-BC7B-476713540E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CFA66-2D4A-4707-81E8-566A16972C29}"/>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5" name="Footer Placeholder 4">
            <a:extLst>
              <a:ext uri="{FF2B5EF4-FFF2-40B4-BE49-F238E27FC236}">
                <a16:creationId xmlns:a16="http://schemas.microsoft.com/office/drawing/2014/main" id="{22B86C70-0C0A-4A77-9291-2BE18B9B7D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549CDE-4893-4A2C-BEE2-E98036A626F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889847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07137-D22B-4E93-94B8-2CE26E07AD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F7978E-F1DA-481B-8274-135F0CA1CB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58E4DA-CC43-4DDD-8A69-53065DED7E52}"/>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5" name="Footer Placeholder 4">
            <a:extLst>
              <a:ext uri="{FF2B5EF4-FFF2-40B4-BE49-F238E27FC236}">
                <a16:creationId xmlns:a16="http://schemas.microsoft.com/office/drawing/2014/main" id="{C6BE6C6D-BB54-4030-A74D-219E79F7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727C25-334F-47CA-A986-3B77BAAB78FE}"/>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594547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A9691-5D14-4F69-B190-59E4B5CA2D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A89E02-1C0F-41C7-9096-16487FFDB2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F97943-F1B8-4898-93F8-1C23B2631E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4C70F4-1922-48BF-BBBB-6972B20824DE}"/>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6" name="Footer Placeholder 5">
            <a:extLst>
              <a:ext uri="{FF2B5EF4-FFF2-40B4-BE49-F238E27FC236}">
                <a16:creationId xmlns:a16="http://schemas.microsoft.com/office/drawing/2014/main" id="{5834BD9D-7B9F-46D2-83C5-523ED6B592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00B01A-FFB7-4A93-8088-B7FCA6B0052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2065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EFED4-7349-446D-8C54-09B1EA5846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D458EB-0A56-424C-9D39-4D60D80D6B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1E3E39-5C97-4952-AF9C-E20423480A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6D2ED8-647C-46BF-A5EF-970587F8CB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2848EC-09EB-4823-AA2C-77974FB967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24FB30-6F66-4D9C-98D3-D5E429EB96F4}"/>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8" name="Footer Placeholder 7">
            <a:extLst>
              <a:ext uri="{FF2B5EF4-FFF2-40B4-BE49-F238E27FC236}">
                <a16:creationId xmlns:a16="http://schemas.microsoft.com/office/drawing/2014/main" id="{F93EEDE5-0C14-447C-997A-AE5C3140A8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069318-F4B7-434E-9B89-6634A4A31F1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606098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20D0B-27C0-4E8B-966C-CD11475B94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796538-2CA7-49C7-AB6D-4EB8444F45CC}"/>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4" name="Footer Placeholder 3">
            <a:extLst>
              <a:ext uri="{FF2B5EF4-FFF2-40B4-BE49-F238E27FC236}">
                <a16:creationId xmlns:a16="http://schemas.microsoft.com/office/drawing/2014/main" id="{20B0ED92-A9A1-42C9-94C8-5CBE21BA3C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46CEB9-95AF-4FF1-8B1A-953C320EDFF8}"/>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013033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60ED33-71C2-44E0-8562-AF6A361A4C9D}"/>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3" name="Footer Placeholder 2">
            <a:extLst>
              <a:ext uri="{FF2B5EF4-FFF2-40B4-BE49-F238E27FC236}">
                <a16:creationId xmlns:a16="http://schemas.microsoft.com/office/drawing/2014/main" id="{2006591B-C0D9-48B7-B917-18EDFBCC60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6A0ED7-920C-4CE1-A4E5-07684213407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584262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4D97C-1E7C-4769-A6AB-8263908B2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017928-75CF-435D-8BEA-0D0CC487F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EF492A-62A2-4C5E-AB70-AEE5CB04AB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161B46-2C65-42E8-8807-F86FBBC2A980}"/>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6" name="Footer Placeholder 5">
            <a:extLst>
              <a:ext uri="{FF2B5EF4-FFF2-40B4-BE49-F238E27FC236}">
                <a16:creationId xmlns:a16="http://schemas.microsoft.com/office/drawing/2014/main" id="{2B4591ED-23C7-418F-96A2-10C8E05998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B413C7-1889-4830-8C2C-618502819DE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80666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7A60-311F-4E10-858E-C657E9053C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224EC0-5424-4D54-9627-2D30B59BF3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6EE148-2033-4C13-AE84-2A635D290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772705-E34C-4238-9619-F718177BC2CB}"/>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6" name="Footer Placeholder 5">
            <a:extLst>
              <a:ext uri="{FF2B5EF4-FFF2-40B4-BE49-F238E27FC236}">
                <a16:creationId xmlns:a16="http://schemas.microsoft.com/office/drawing/2014/main" id="{3970C265-F0D1-4F60-A432-F5D9FE237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30F39A-577C-4CC3-849B-88CA35C7F93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652195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FC9FA-8696-419E-885B-664EB957C64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8CEFB9-0E54-43C7-B0D3-CEA8446DB7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757B2-3595-4186-9531-AC56FA2081DC}"/>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5" name="Footer Placeholder 4">
            <a:extLst>
              <a:ext uri="{FF2B5EF4-FFF2-40B4-BE49-F238E27FC236}">
                <a16:creationId xmlns:a16="http://schemas.microsoft.com/office/drawing/2014/main" id="{7FD805AF-1EFA-40D2-905C-24FCB83C3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144774-5581-4A39-A7AF-F3F453FA23C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48771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286B48-32BB-4398-9525-E9427FE02D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948E1B-9CEB-4480-ACF0-7BDD90C399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F71553-C640-4C98-B31F-AFF1B45854FB}"/>
              </a:ext>
            </a:extLst>
          </p:cNvPr>
          <p:cNvSpPr>
            <a:spLocks noGrp="1"/>
          </p:cNvSpPr>
          <p:nvPr>
            <p:ph type="dt" sz="half" idx="10"/>
          </p:nvPr>
        </p:nvSpPr>
        <p:spPr/>
        <p:txBody>
          <a:bodyPr/>
          <a:lstStyle/>
          <a:p>
            <a:fld id="{97F10470-3631-460E-9DE9-D08DB0422599}" type="datetimeFigureOut">
              <a:rPr lang="en-GB" smtClean="0"/>
              <a:t>21/01/2021</a:t>
            </a:fld>
            <a:endParaRPr lang="en-GB"/>
          </a:p>
        </p:txBody>
      </p:sp>
      <p:sp>
        <p:nvSpPr>
          <p:cNvPr id="5" name="Footer Placeholder 4">
            <a:extLst>
              <a:ext uri="{FF2B5EF4-FFF2-40B4-BE49-F238E27FC236}">
                <a16:creationId xmlns:a16="http://schemas.microsoft.com/office/drawing/2014/main" id="{7348CC4E-5BCA-4909-A0E9-5756E77BC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E0B00A-E146-4DAB-B4D9-94F7D1B8C32F}"/>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7237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C79152-15B4-4304-AC86-585D977946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C6158F-1FA5-46CC-B8E5-A6C8494DB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6489D0-2CAA-46F5-89AF-C9D58FA064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10470-3631-460E-9DE9-D08DB0422599}" type="datetimeFigureOut">
              <a:rPr lang="en-GB" smtClean="0"/>
              <a:t>21/01/2021</a:t>
            </a:fld>
            <a:endParaRPr lang="en-GB"/>
          </a:p>
        </p:txBody>
      </p:sp>
      <p:sp>
        <p:nvSpPr>
          <p:cNvPr id="5" name="Footer Placeholder 4">
            <a:extLst>
              <a:ext uri="{FF2B5EF4-FFF2-40B4-BE49-F238E27FC236}">
                <a16:creationId xmlns:a16="http://schemas.microsoft.com/office/drawing/2014/main" id="{5642432D-F478-4665-9318-A087DC2F3C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8C275D-1981-46AD-88D0-E7BD1BF96B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5F1C39-685A-4B33-BFC9-4A709D670738}" type="slidenum">
              <a:rPr lang="en-GB" smtClean="0"/>
              <a:t>‹#›</a:t>
            </a:fld>
            <a:endParaRPr lang="en-GB"/>
          </a:p>
        </p:txBody>
      </p:sp>
    </p:spTree>
    <p:extLst>
      <p:ext uri="{BB962C8B-B14F-4D97-AF65-F5344CB8AC3E}">
        <p14:creationId xmlns:p14="http://schemas.microsoft.com/office/powerpoint/2010/main" val="2144143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player.5-a-day.tv/sign-in"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youtube.com/watch?v=lCuMD5SZMpY"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youtube.com/watch?v=DEdHtQXP-Kg"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7C80"/>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7F018C9-865F-4BE4-B2D1-D1C2371EBB2D}"/>
              </a:ext>
            </a:extLst>
          </p:cNvPr>
          <p:cNvSpPr txBox="1"/>
          <p:nvPr/>
        </p:nvSpPr>
        <p:spPr>
          <a:xfrm>
            <a:off x="1656522" y="2473259"/>
            <a:ext cx="10310191" cy="1323439"/>
          </a:xfrm>
          <a:prstGeom prst="rect">
            <a:avLst/>
          </a:prstGeom>
          <a:noFill/>
        </p:spPr>
        <p:txBody>
          <a:bodyPr wrap="square">
            <a:spAutoFit/>
          </a:bodyPr>
          <a:lstStyle/>
          <a:p>
            <a:r>
              <a:rPr lang="en-GB" sz="8000" b="1" u="sng" dirty="0"/>
              <a:t>Friday 22nd January</a:t>
            </a:r>
            <a:endParaRPr lang="en-GB" sz="8000" dirty="0"/>
          </a:p>
        </p:txBody>
      </p:sp>
    </p:spTree>
    <p:extLst>
      <p:ext uri="{BB962C8B-B14F-4D97-AF65-F5344CB8AC3E}">
        <p14:creationId xmlns:p14="http://schemas.microsoft.com/office/powerpoint/2010/main" val="2204203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F15088-6478-481A-B824-B3F6EF199DE1}"/>
              </a:ext>
            </a:extLst>
          </p:cNvPr>
          <p:cNvSpPr>
            <a:spLocks noGrp="1"/>
          </p:cNvSpPr>
          <p:nvPr>
            <p:ph idx="1"/>
          </p:nvPr>
        </p:nvSpPr>
        <p:spPr>
          <a:xfrm>
            <a:off x="92765" y="467468"/>
            <a:ext cx="11752232" cy="4351338"/>
          </a:xfrm>
        </p:spPr>
        <p:txBody>
          <a:bodyPr>
            <a:noAutofit/>
          </a:bodyPr>
          <a:lstStyle/>
          <a:p>
            <a:pPr marL="0" indent="0">
              <a:buNone/>
            </a:pPr>
            <a:r>
              <a:rPr lang="en-GB" dirty="0"/>
              <a:t>Today I would like you to </a:t>
            </a:r>
            <a:r>
              <a:rPr lang="en-GB" u="sng" dirty="0"/>
              <a:t>try</a:t>
            </a:r>
            <a:r>
              <a:rPr lang="en-GB" dirty="0"/>
              <a:t> and complete these activities but at a time that suits you. </a:t>
            </a:r>
          </a:p>
          <a:p>
            <a:pPr marL="0" indent="0">
              <a:buNone/>
            </a:pPr>
            <a:r>
              <a:rPr lang="en-GB" dirty="0">
                <a:highlight>
                  <a:srgbClr val="FFFF00"/>
                </a:highlight>
              </a:rPr>
              <a:t>The details you need for today are all on this </a:t>
            </a:r>
            <a:r>
              <a:rPr lang="en-GB" dirty="0" err="1">
                <a:highlight>
                  <a:srgbClr val="FFFF00"/>
                </a:highlight>
              </a:rPr>
              <a:t>powerpoint</a:t>
            </a:r>
            <a:r>
              <a:rPr lang="en-GB" dirty="0">
                <a:highlight>
                  <a:srgbClr val="FFFF00"/>
                </a:highlight>
              </a:rPr>
              <a:t> or in the Friday file on the Remote Learning tab (week3).</a:t>
            </a:r>
          </a:p>
          <a:p>
            <a:r>
              <a:rPr lang="en-GB" dirty="0">
                <a:solidFill>
                  <a:srgbClr val="FF0000"/>
                </a:solidFill>
              </a:rPr>
              <a:t>Some exercise to wake us up with Joe Wickes or</a:t>
            </a:r>
            <a:r>
              <a:rPr lang="en-GB" dirty="0">
                <a:solidFill>
                  <a:srgbClr val="00B050"/>
                </a:solidFill>
              </a:rPr>
              <a:t> </a:t>
            </a:r>
            <a:r>
              <a:rPr lang="en-GB" dirty="0">
                <a:solidFill>
                  <a:srgbClr val="00B050"/>
                </a:solidFill>
                <a:hlinkClick r:id="rId2"/>
              </a:rPr>
              <a:t>5 a day - click this link</a:t>
            </a:r>
            <a:endParaRPr lang="en-GB" dirty="0">
              <a:solidFill>
                <a:srgbClr val="00B050"/>
              </a:solidFill>
            </a:endParaRPr>
          </a:p>
          <a:p>
            <a:r>
              <a:rPr lang="en-GB" dirty="0">
                <a:solidFill>
                  <a:srgbClr val="00B050"/>
                </a:solidFill>
              </a:rPr>
              <a:t>Registration </a:t>
            </a:r>
            <a:r>
              <a:rPr lang="en-GB" b="1" dirty="0">
                <a:solidFill>
                  <a:srgbClr val="00B050"/>
                </a:solidFill>
              </a:rPr>
              <a:t>from</a:t>
            </a:r>
            <a:r>
              <a:rPr lang="en-GB" dirty="0">
                <a:solidFill>
                  <a:srgbClr val="00B050"/>
                </a:solidFill>
              </a:rPr>
              <a:t> 9.30am – Teams (see invites)</a:t>
            </a:r>
          </a:p>
          <a:p>
            <a:r>
              <a:rPr lang="en-GB" dirty="0">
                <a:solidFill>
                  <a:srgbClr val="8E2286"/>
                </a:solidFill>
              </a:rPr>
              <a:t>Handwriting practise – see slide 3</a:t>
            </a:r>
          </a:p>
          <a:p>
            <a:r>
              <a:rPr lang="en-GB" dirty="0" err="1">
                <a:solidFill>
                  <a:srgbClr val="FF00FF"/>
                </a:solidFill>
              </a:rPr>
              <a:t>Mathemagician</a:t>
            </a:r>
            <a:r>
              <a:rPr lang="en-GB" dirty="0">
                <a:solidFill>
                  <a:srgbClr val="FF00FF"/>
                </a:solidFill>
              </a:rPr>
              <a:t> Challenge – see slide 4</a:t>
            </a:r>
          </a:p>
          <a:p>
            <a:r>
              <a:rPr lang="en-GB" dirty="0">
                <a:solidFill>
                  <a:srgbClr val="FF6600"/>
                </a:solidFill>
              </a:rPr>
              <a:t>Spelling test – Teams OR together at home (slide 5)</a:t>
            </a:r>
          </a:p>
          <a:p>
            <a:r>
              <a:rPr lang="en-GB" dirty="0">
                <a:solidFill>
                  <a:srgbClr val="FF0000"/>
                </a:solidFill>
              </a:rPr>
              <a:t>Mathletics activities x2 (today or any other point in the week)</a:t>
            </a:r>
          </a:p>
          <a:p>
            <a:r>
              <a:rPr lang="en-GB" dirty="0">
                <a:solidFill>
                  <a:srgbClr val="0070C0"/>
                </a:solidFill>
              </a:rPr>
              <a:t>Science – see slide 7</a:t>
            </a:r>
          </a:p>
          <a:p>
            <a:r>
              <a:rPr lang="en-GB" dirty="0">
                <a:solidFill>
                  <a:srgbClr val="002060"/>
                </a:solidFill>
              </a:rPr>
              <a:t>Craft/Science activity – see slide 8 </a:t>
            </a:r>
            <a:r>
              <a:rPr lang="en-GB" sz="3600" dirty="0">
                <a:solidFill>
                  <a:srgbClr val="002060"/>
                </a:solidFill>
              </a:rPr>
              <a:t>(optional!)</a:t>
            </a:r>
          </a:p>
          <a:p>
            <a:endParaRPr lang="en-GB" dirty="0">
              <a:solidFill>
                <a:srgbClr val="FF00FF"/>
              </a:solidFill>
            </a:endParaRPr>
          </a:p>
        </p:txBody>
      </p:sp>
    </p:spTree>
    <p:extLst>
      <p:ext uri="{BB962C8B-B14F-4D97-AF65-F5344CB8AC3E}">
        <p14:creationId xmlns:p14="http://schemas.microsoft.com/office/powerpoint/2010/main" val="3392162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783CF-0BFF-479F-95D8-7D5E3EE48F23}"/>
              </a:ext>
            </a:extLst>
          </p:cNvPr>
          <p:cNvSpPr>
            <a:spLocks noGrp="1"/>
          </p:cNvSpPr>
          <p:nvPr>
            <p:ph type="title"/>
          </p:nvPr>
        </p:nvSpPr>
        <p:spPr>
          <a:xfrm>
            <a:off x="838200" y="95104"/>
            <a:ext cx="10515600" cy="872832"/>
          </a:xfrm>
        </p:spPr>
        <p:txBody>
          <a:bodyPr/>
          <a:lstStyle/>
          <a:p>
            <a:pPr algn="ctr"/>
            <a:r>
              <a:rPr lang="en-GB" b="1" u="sng" dirty="0">
                <a:solidFill>
                  <a:srgbClr val="00B050"/>
                </a:solidFill>
              </a:rPr>
              <a:t>Handwriting</a:t>
            </a:r>
          </a:p>
        </p:txBody>
      </p:sp>
      <p:sp>
        <p:nvSpPr>
          <p:cNvPr id="5" name="TextBox 4">
            <a:extLst>
              <a:ext uri="{FF2B5EF4-FFF2-40B4-BE49-F238E27FC236}">
                <a16:creationId xmlns:a16="http://schemas.microsoft.com/office/drawing/2014/main" id="{0FF6F217-375D-4522-B22B-93C549042EEA}"/>
              </a:ext>
            </a:extLst>
          </p:cNvPr>
          <p:cNvSpPr txBox="1"/>
          <p:nvPr/>
        </p:nvSpPr>
        <p:spPr>
          <a:xfrm>
            <a:off x="419100" y="2923538"/>
            <a:ext cx="11772900" cy="3785652"/>
          </a:xfrm>
          <a:prstGeom prst="rect">
            <a:avLst/>
          </a:prstGeom>
          <a:noFill/>
        </p:spPr>
        <p:txBody>
          <a:bodyPr wrap="square" rtlCol="0">
            <a:spAutoFit/>
          </a:bodyPr>
          <a:lstStyle/>
          <a:p>
            <a:r>
              <a:rPr lang="en-GB" sz="4000" dirty="0"/>
              <a:t>Please start with a warm up – can you make your body into a number 1 or a 2 or a 3??!! Then </a:t>
            </a:r>
            <a:r>
              <a:rPr lang="en-GB" sz="4000" dirty="0">
                <a:hlinkClick r:id="rId2"/>
              </a:rPr>
              <a:t>click this link</a:t>
            </a:r>
            <a:r>
              <a:rPr lang="en-GB" sz="4000" dirty="0"/>
              <a:t>.</a:t>
            </a:r>
          </a:p>
          <a:p>
            <a:endParaRPr lang="en-GB" sz="4000" dirty="0"/>
          </a:p>
          <a:p>
            <a:r>
              <a:rPr lang="en-GB" sz="4000" dirty="0"/>
              <a:t>Use your whiteboard to practise numeral formation or use the printout saved to Week 3.</a:t>
            </a:r>
            <a:endParaRPr lang="en-GB" sz="5400" dirty="0"/>
          </a:p>
          <a:p>
            <a:endParaRPr lang="en-GB" sz="4000" dirty="0"/>
          </a:p>
        </p:txBody>
      </p:sp>
      <p:pic>
        <p:nvPicPr>
          <p:cNvPr id="1028" name="Picture 4" descr="Fine Motor Gymnastics: Fine Motor Coordination - The Inspired Treehouse">
            <a:extLst>
              <a:ext uri="{FF2B5EF4-FFF2-40B4-BE49-F238E27FC236}">
                <a16:creationId xmlns:a16="http://schemas.microsoft.com/office/drawing/2014/main" id="{C83039EA-A7B4-4ECC-B5AB-5E2C57E3CE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9332" y="14881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umber Fun: Making Numbers With Your Body: Thomas, Isabel: 9781484604106:  Amazon.com: Books">
            <a:extLst>
              <a:ext uri="{FF2B5EF4-FFF2-40B4-BE49-F238E27FC236}">
                <a16:creationId xmlns:a16="http://schemas.microsoft.com/office/drawing/2014/main" id="{F3F4089E-F2B3-41A0-AC09-B5CE0876C3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543" y="148810"/>
            <a:ext cx="2696620" cy="2700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721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827E238-215A-4045-BBCF-426CAD4F22D2}"/>
              </a:ext>
            </a:extLst>
          </p:cNvPr>
          <p:cNvSpPr>
            <a:spLocks noGrp="1"/>
          </p:cNvSpPr>
          <p:nvPr>
            <p:ph type="subTitle" idx="1"/>
          </p:nvPr>
        </p:nvSpPr>
        <p:spPr>
          <a:xfrm>
            <a:off x="506437" y="352353"/>
            <a:ext cx="11085341" cy="2751065"/>
          </a:xfrm>
        </p:spPr>
        <p:txBody>
          <a:bodyPr>
            <a:normAutofit/>
          </a:bodyPr>
          <a:lstStyle/>
          <a:p>
            <a:r>
              <a:rPr lang="en-GB" b="1" dirty="0" err="1">
                <a:latin typeface="CCW Cursive Writing 1" panose="03050602040000000000" pitchFamily="66" charset="0"/>
              </a:rPr>
              <a:t>Mathemagician</a:t>
            </a:r>
            <a:r>
              <a:rPr lang="en-GB" b="1" dirty="0">
                <a:latin typeface="CCW Cursive Writing 1" panose="03050602040000000000" pitchFamily="66" charset="0"/>
              </a:rPr>
              <a:t> Challenge </a:t>
            </a:r>
          </a:p>
          <a:p>
            <a:r>
              <a:rPr lang="en-GB" b="1" dirty="0">
                <a:latin typeface="CCW Cursive Writing 1" panose="03050602040000000000" pitchFamily="66" charset="0"/>
                <a:hlinkClick r:id="rId2"/>
              </a:rPr>
              <a:t>Click here for my input</a:t>
            </a:r>
            <a:endParaRPr lang="en-GB" b="1" dirty="0">
              <a:latin typeface="CCW Cursive Writing 1" panose="03050602040000000000" pitchFamily="66" charset="0"/>
            </a:endParaRPr>
          </a:p>
          <a:p>
            <a:r>
              <a:rPr lang="en-GB" sz="2000" b="1" dirty="0">
                <a:latin typeface="CCW Cursive Writing 1" panose="03050602040000000000" pitchFamily="66" charset="0"/>
              </a:rPr>
              <a:t>(you will need 7 cups, water and milk)</a:t>
            </a:r>
          </a:p>
          <a:p>
            <a:r>
              <a:rPr lang="en-GB" sz="4000" b="1" u="sng" dirty="0">
                <a:solidFill>
                  <a:srgbClr val="C00000"/>
                </a:solidFill>
                <a:latin typeface="CCW Cursive Writing 1" panose="03050602040000000000" pitchFamily="66" charset="0"/>
              </a:rPr>
              <a:t>7 Cups!!</a:t>
            </a:r>
          </a:p>
          <a:p>
            <a:endParaRPr lang="en-GB" sz="2000" b="1" dirty="0">
              <a:latin typeface="CCW Cursive Writing 1" panose="03050602040000000000" pitchFamily="66" charset="0"/>
            </a:endParaRPr>
          </a:p>
        </p:txBody>
      </p:sp>
      <p:pic>
        <p:nvPicPr>
          <p:cNvPr id="8" name="Picture 7" descr="Row Paper Cups On Image &amp; Photo (Free Trial) | Bigstock">
            <a:extLst>
              <a:ext uri="{FF2B5EF4-FFF2-40B4-BE49-F238E27FC236}">
                <a16:creationId xmlns:a16="http://schemas.microsoft.com/office/drawing/2014/main" id="{15704BDA-C2EF-4B0C-B858-14A3C31F4539}"/>
              </a:ext>
            </a:extLst>
          </p:cNvPr>
          <p:cNvPicPr/>
          <p:nvPr/>
        </p:nvPicPr>
        <p:blipFill rotWithShape="1">
          <a:blip r:embed="rId3">
            <a:extLst>
              <a:ext uri="{28A0092B-C50C-407E-A947-70E740481C1C}">
                <a14:useLocalDpi xmlns:a14="http://schemas.microsoft.com/office/drawing/2010/main" val="0"/>
              </a:ext>
            </a:extLst>
          </a:blip>
          <a:srcRect t="13174" b="20359"/>
          <a:stretch/>
        </p:blipFill>
        <p:spPr bwMode="auto">
          <a:xfrm>
            <a:off x="5205045" y="2382449"/>
            <a:ext cx="4871872" cy="1987062"/>
          </a:xfrm>
          <a:prstGeom prst="rect">
            <a:avLst/>
          </a:prstGeom>
          <a:noFill/>
          <a:ln>
            <a:noFill/>
          </a:ln>
          <a:extLst>
            <a:ext uri="{53640926-AAD7-44D8-BBD7-CCE9431645EC}">
              <a14:shadowObscured xmlns:a14="http://schemas.microsoft.com/office/drawing/2010/main"/>
            </a:ext>
          </a:extLst>
        </p:spPr>
      </p:pic>
      <p:pic>
        <p:nvPicPr>
          <p:cNvPr id="9" name="Picture 8" descr="Row Paper Cups On Image &amp; Photo (Free Trial) | Bigstock">
            <a:extLst>
              <a:ext uri="{FF2B5EF4-FFF2-40B4-BE49-F238E27FC236}">
                <a16:creationId xmlns:a16="http://schemas.microsoft.com/office/drawing/2014/main" id="{15704BDA-C2EF-4B0C-B858-14A3C31F4539}"/>
              </a:ext>
            </a:extLst>
          </p:cNvPr>
          <p:cNvPicPr/>
          <p:nvPr/>
        </p:nvPicPr>
        <p:blipFill rotWithShape="1">
          <a:blip r:embed="rId3">
            <a:extLst>
              <a:ext uri="{28A0092B-C50C-407E-A947-70E740481C1C}">
                <a14:useLocalDpi xmlns:a14="http://schemas.microsoft.com/office/drawing/2010/main" val="0"/>
              </a:ext>
            </a:extLst>
          </a:blip>
          <a:srcRect t="13174" r="24752" b="20359"/>
          <a:stretch/>
        </p:blipFill>
        <p:spPr bwMode="auto">
          <a:xfrm>
            <a:off x="1418822" y="2382449"/>
            <a:ext cx="3969103" cy="1989087"/>
          </a:xfrm>
          <a:prstGeom prst="rect">
            <a:avLst/>
          </a:prstGeom>
          <a:noFill/>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D9DC09D5-2601-45D5-87B9-377E31AE32B7}"/>
              </a:ext>
            </a:extLst>
          </p:cNvPr>
          <p:cNvSpPr txBox="1"/>
          <p:nvPr/>
        </p:nvSpPr>
        <p:spPr>
          <a:xfrm>
            <a:off x="604911" y="4403188"/>
            <a:ext cx="5331655" cy="2308324"/>
          </a:xfrm>
          <a:prstGeom prst="rect">
            <a:avLst/>
          </a:prstGeom>
          <a:noFill/>
        </p:spPr>
        <p:txBody>
          <a:bodyPr wrap="square" rtlCol="0">
            <a:spAutoFit/>
          </a:bodyPr>
          <a:lstStyle/>
          <a:p>
            <a:r>
              <a:rPr lang="en-GB" sz="2400" dirty="0"/>
              <a:t>The 3rd and the 5</a:t>
            </a:r>
            <a:r>
              <a:rPr lang="en-GB" sz="2400" baseline="30000" dirty="0"/>
              <a:t>th</a:t>
            </a:r>
            <a:r>
              <a:rPr lang="en-GB" sz="2400" dirty="0"/>
              <a:t> cups are empty.</a:t>
            </a:r>
          </a:p>
          <a:p>
            <a:r>
              <a:rPr lang="en-GB" sz="2400" dirty="0"/>
              <a:t>The last cup is the fullest.</a:t>
            </a:r>
          </a:p>
          <a:p>
            <a:r>
              <a:rPr lang="en-GB" sz="2400" dirty="0"/>
              <a:t>The middle cup is half full.</a:t>
            </a:r>
          </a:p>
          <a:p>
            <a:r>
              <a:rPr lang="en-GB" sz="2400" dirty="0"/>
              <a:t>The 1st cup is the only cup with milk in.</a:t>
            </a:r>
          </a:p>
          <a:p>
            <a:r>
              <a:rPr lang="en-GB" sz="2400" dirty="0"/>
              <a:t>The 2nd cup is nearly empty.</a:t>
            </a:r>
          </a:p>
          <a:p>
            <a:r>
              <a:rPr lang="en-GB" sz="2400" dirty="0"/>
              <a:t>The 6</a:t>
            </a:r>
            <a:r>
              <a:rPr lang="en-GB" sz="2400" baseline="30000" dirty="0"/>
              <a:t>th</a:t>
            </a:r>
            <a:r>
              <a:rPr lang="en-GB" sz="2400" dirty="0"/>
              <a:t> cup is almost full.</a:t>
            </a:r>
          </a:p>
        </p:txBody>
      </p:sp>
    </p:spTree>
    <p:extLst>
      <p:ext uri="{BB962C8B-B14F-4D97-AF65-F5344CB8AC3E}">
        <p14:creationId xmlns:p14="http://schemas.microsoft.com/office/powerpoint/2010/main" val="1097128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61B7F-6CA5-40C8-88ED-4388201DE44E}"/>
              </a:ext>
            </a:extLst>
          </p:cNvPr>
          <p:cNvSpPr>
            <a:spLocks noGrp="1"/>
          </p:cNvSpPr>
          <p:nvPr>
            <p:ph type="title"/>
          </p:nvPr>
        </p:nvSpPr>
        <p:spPr/>
        <p:txBody>
          <a:bodyPr/>
          <a:lstStyle/>
          <a:p>
            <a:pPr algn="ctr"/>
            <a:r>
              <a:rPr lang="en-GB" b="1" u="sng" dirty="0">
                <a:solidFill>
                  <a:srgbClr val="00B050"/>
                </a:solidFill>
              </a:rPr>
              <a:t>Spelling Tests</a:t>
            </a:r>
          </a:p>
        </p:txBody>
      </p:sp>
      <p:sp>
        <p:nvSpPr>
          <p:cNvPr id="3" name="Content Placeholder 2">
            <a:extLst>
              <a:ext uri="{FF2B5EF4-FFF2-40B4-BE49-F238E27FC236}">
                <a16:creationId xmlns:a16="http://schemas.microsoft.com/office/drawing/2014/main" id="{89BCC88F-5B86-40B9-BAED-CBDEED6EC6CD}"/>
              </a:ext>
            </a:extLst>
          </p:cNvPr>
          <p:cNvSpPr>
            <a:spLocks noGrp="1"/>
          </p:cNvSpPr>
          <p:nvPr>
            <p:ph idx="1"/>
          </p:nvPr>
        </p:nvSpPr>
        <p:spPr/>
        <p:txBody>
          <a:bodyPr/>
          <a:lstStyle/>
          <a:p>
            <a:r>
              <a:rPr lang="en-GB" dirty="0"/>
              <a:t>Moons – Teams Meeting 10.30am</a:t>
            </a:r>
          </a:p>
          <a:p>
            <a:r>
              <a:rPr lang="en-GB" dirty="0"/>
              <a:t>Stars – Teams Meeting 10.50am</a:t>
            </a:r>
          </a:p>
          <a:p>
            <a:r>
              <a:rPr lang="en-GB" dirty="0"/>
              <a:t>Rockets – Teams Meeting 11.10am</a:t>
            </a:r>
          </a:p>
          <a:p>
            <a:endParaRPr lang="en-GB" dirty="0"/>
          </a:p>
          <a:p>
            <a:pPr marL="0" indent="0" algn="ctr">
              <a:buNone/>
            </a:pPr>
            <a:endParaRPr lang="en-GB" dirty="0">
              <a:solidFill>
                <a:srgbClr val="FF0000"/>
              </a:solidFill>
            </a:endParaRPr>
          </a:p>
          <a:p>
            <a:pPr marL="0" indent="0" algn="ctr">
              <a:buNone/>
            </a:pPr>
            <a:r>
              <a:rPr lang="en-GB" dirty="0">
                <a:solidFill>
                  <a:srgbClr val="FF0000"/>
                </a:solidFill>
              </a:rPr>
              <a:t>OR – feel free to complete a test at home with mum or dad at a time that suits you!! There is no pressure to attend with me! Please do send me your result though!! </a:t>
            </a:r>
          </a:p>
        </p:txBody>
      </p:sp>
      <p:pic>
        <p:nvPicPr>
          <p:cNvPr id="2050" name="Picture 2" descr="Write On! How Putting Pen to Paper Can Keep You Sharp">
            <a:extLst>
              <a:ext uri="{FF2B5EF4-FFF2-40B4-BE49-F238E27FC236}">
                <a16:creationId xmlns:a16="http://schemas.microsoft.com/office/drawing/2014/main" id="{14C611A6-2F68-4620-A9FF-60C60FEA0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7787" y="1882989"/>
            <a:ext cx="3862104" cy="2407016"/>
          </a:xfrm>
          <a:prstGeom prst="rect">
            <a:avLst/>
          </a:prstGeom>
          <a:noFill/>
          <a:extLst>
            <a:ext uri="{909E8E84-426E-40DD-AFC4-6F175D3DCCD1}">
              <a14:hiddenFill xmlns:a14="http://schemas.microsoft.com/office/drawing/2010/main">
                <a:solidFill>
                  <a:srgbClr val="FFFFFF"/>
                </a:solidFill>
              </a14:hiddenFill>
            </a:ext>
          </a:extLst>
        </p:spPr>
      </p:pic>
      <p:pic>
        <p:nvPicPr>
          <p:cNvPr id="5" name="Mrs O'Brien">
            <a:hlinkClick r:id="" action="ppaction://media"/>
            <a:extLst>
              <a:ext uri="{FF2B5EF4-FFF2-40B4-BE49-F238E27FC236}">
                <a16:creationId xmlns:a16="http://schemas.microsoft.com/office/drawing/2014/main" id="{34A43A43-F8FE-4A30-BF89-F1B52C388BF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H="1">
            <a:off x="9991435" y="76414"/>
            <a:ext cx="1806575" cy="1806575"/>
          </a:xfrm>
          <a:prstGeom prst="rect">
            <a:avLst/>
          </a:prstGeom>
        </p:spPr>
      </p:pic>
    </p:spTree>
    <p:extLst>
      <p:ext uri="{BB962C8B-B14F-4D97-AF65-F5344CB8AC3E}">
        <p14:creationId xmlns:p14="http://schemas.microsoft.com/office/powerpoint/2010/main" val="1470523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4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9D81F4-C0D9-4124-927C-27258271FBF9}"/>
              </a:ext>
            </a:extLst>
          </p:cNvPr>
          <p:cNvSpPr txBox="1"/>
          <p:nvPr/>
        </p:nvSpPr>
        <p:spPr>
          <a:xfrm>
            <a:off x="1152938" y="1075154"/>
            <a:ext cx="10376453" cy="3785652"/>
          </a:xfrm>
          <a:prstGeom prst="rect">
            <a:avLst/>
          </a:prstGeom>
          <a:noFill/>
        </p:spPr>
        <p:txBody>
          <a:bodyPr wrap="square" rtlCol="0">
            <a:spAutoFit/>
          </a:bodyPr>
          <a:lstStyle/>
          <a:p>
            <a:endParaRPr lang="en-GB" sz="6600" b="1" u="sng" dirty="0">
              <a:solidFill>
                <a:srgbClr val="00B050"/>
              </a:solidFill>
            </a:endParaRPr>
          </a:p>
          <a:p>
            <a:r>
              <a:rPr lang="en-GB" sz="6600" b="1" u="sng" dirty="0">
                <a:solidFill>
                  <a:srgbClr val="00B050"/>
                </a:solidFill>
              </a:rPr>
              <a:t>Mathletics: </a:t>
            </a:r>
          </a:p>
          <a:p>
            <a:r>
              <a:rPr lang="en-GB" sz="3600" b="1" u="sng" dirty="0">
                <a:solidFill>
                  <a:srgbClr val="00B050"/>
                </a:solidFill>
              </a:rPr>
              <a:t>Please try to complete 1or 2 activities that have been set for you. </a:t>
            </a:r>
          </a:p>
          <a:p>
            <a:endParaRPr lang="en-GB" sz="3600" b="1" u="sng" dirty="0">
              <a:solidFill>
                <a:srgbClr val="00B050"/>
              </a:solidFill>
            </a:endParaRPr>
          </a:p>
        </p:txBody>
      </p:sp>
      <p:pic>
        <p:nvPicPr>
          <p:cNvPr id="1026" name="Picture 2" descr="Mathletics Students: Amazon.co.uk: Appstore for Android">
            <a:extLst>
              <a:ext uri="{FF2B5EF4-FFF2-40B4-BE49-F238E27FC236}">
                <a16:creationId xmlns:a16="http://schemas.microsoft.com/office/drawing/2014/main" id="{952132BF-0F74-4354-83CA-B9C33F1A2E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7058" y="249562"/>
            <a:ext cx="2718418" cy="2718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997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E5106-1E43-4E47-809F-78D00B8203CB}"/>
              </a:ext>
            </a:extLst>
          </p:cNvPr>
          <p:cNvSpPr>
            <a:spLocks noGrp="1"/>
          </p:cNvSpPr>
          <p:nvPr>
            <p:ph type="title"/>
          </p:nvPr>
        </p:nvSpPr>
        <p:spPr>
          <a:xfrm>
            <a:off x="838200" y="365126"/>
            <a:ext cx="2200422" cy="761310"/>
          </a:xfrm>
        </p:spPr>
        <p:txBody>
          <a:bodyPr/>
          <a:lstStyle/>
          <a:p>
            <a:r>
              <a:rPr lang="en-GB" b="1" u="sng" dirty="0">
                <a:solidFill>
                  <a:srgbClr val="00B050"/>
                </a:solidFill>
              </a:rPr>
              <a:t>Science: </a:t>
            </a:r>
          </a:p>
        </p:txBody>
      </p:sp>
      <p:sp>
        <p:nvSpPr>
          <p:cNvPr id="3" name="Content Placeholder 2">
            <a:extLst>
              <a:ext uri="{FF2B5EF4-FFF2-40B4-BE49-F238E27FC236}">
                <a16:creationId xmlns:a16="http://schemas.microsoft.com/office/drawing/2014/main" id="{3BEF26B7-831B-4ED7-9B80-2EEA6168BAF1}"/>
              </a:ext>
            </a:extLst>
          </p:cNvPr>
          <p:cNvSpPr>
            <a:spLocks noGrp="1"/>
          </p:cNvSpPr>
          <p:nvPr>
            <p:ph idx="1"/>
          </p:nvPr>
        </p:nvSpPr>
        <p:spPr>
          <a:xfrm>
            <a:off x="838200" y="1192004"/>
            <a:ext cx="11221278" cy="941596"/>
          </a:xfrm>
        </p:spPr>
        <p:txBody>
          <a:bodyPr>
            <a:normAutofit/>
          </a:bodyPr>
          <a:lstStyle/>
          <a:p>
            <a:r>
              <a:rPr lang="en-GB" dirty="0"/>
              <a:t>Please see separate Winter </a:t>
            </a:r>
            <a:r>
              <a:rPr lang="en-GB" dirty="0" err="1"/>
              <a:t>Powerpoint</a:t>
            </a:r>
            <a:r>
              <a:rPr lang="en-GB" dirty="0"/>
              <a:t> on Week 3 of my Fridays tab in Remote Learning.</a:t>
            </a:r>
          </a:p>
          <a:p>
            <a:endParaRPr lang="en-GB" dirty="0"/>
          </a:p>
          <a:p>
            <a:pPr marL="0" indent="0">
              <a:buNone/>
            </a:pPr>
            <a:endParaRPr lang="en-GB" dirty="0"/>
          </a:p>
        </p:txBody>
      </p:sp>
      <p:pic>
        <p:nvPicPr>
          <p:cNvPr id="1026" name="Picture 2" descr="FREE Weather Unit | Seasons activities, Seasons lessons, Seasons preschool">
            <a:extLst>
              <a:ext uri="{FF2B5EF4-FFF2-40B4-BE49-F238E27FC236}">
                <a16:creationId xmlns:a16="http://schemas.microsoft.com/office/drawing/2014/main" id="{69ACCCC0-FF9B-4CCE-884E-DD4532E3D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2511" y="1978282"/>
            <a:ext cx="4517308" cy="4378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1487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 ">
            <a:extLst>
              <a:ext uri="{FF2B5EF4-FFF2-40B4-BE49-F238E27FC236}">
                <a16:creationId xmlns:a16="http://schemas.microsoft.com/office/drawing/2014/main" id="{F261C83E-38D0-4AE1-B695-AB5137B517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57431" y="150055"/>
            <a:ext cx="2247900" cy="381952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ll about me mirror craft, rhyme and activity for preschool and kindergarten">
            <a:extLst>
              <a:ext uri="{FF2B5EF4-FFF2-40B4-BE49-F238E27FC236}">
                <a16:creationId xmlns:a16="http://schemas.microsoft.com/office/drawing/2014/main" id="{57864A8A-2C65-459D-A36B-2BFF0B60AE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2891" y="4151598"/>
            <a:ext cx="1742293" cy="24288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8305FAC-9374-44AA-8A00-EAA9256288F0}"/>
              </a:ext>
            </a:extLst>
          </p:cNvPr>
          <p:cNvSpPr txBox="1"/>
          <p:nvPr/>
        </p:nvSpPr>
        <p:spPr>
          <a:xfrm>
            <a:off x="400050" y="150055"/>
            <a:ext cx="8625739" cy="2308324"/>
          </a:xfrm>
          <a:prstGeom prst="rect">
            <a:avLst/>
          </a:prstGeom>
          <a:noFill/>
        </p:spPr>
        <p:txBody>
          <a:bodyPr wrap="square" rtlCol="0">
            <a:spAutoFit/>
          </a:bodyPr>
          <a:lstStyle/>
          <a:p>
            <a:r>
              <a:rPr lang="en-GB" sz="4800" dirty="0"/>
              <a:t>Optional Friday Craft!</a:t>
            </a:r>
          </a:p>
          <a:p>
            <a:pPr algn="ctr"/>
            <a:r>
              <a:rPr lang="en-GB" sz="4800" dirty="0"/>
              <a:t>Mirror </a:t>
            </a:r>
            <a:r>
              <a:rPr lang="en-GB" sz="4800" dirty="0" err="1"/>
              <a:t>Mirror</a:t>
            </a:r>
            <a:r>
              <a:rPr lang="en-GB" sz="4800" dirty="0"/>
              <a:t> on the wall, see the </a:t>
            </a:r>
            <a:r>
              <a:rPr lang="en-GB" sz="4800" u="sng" dirty="0">
                <a:solidFill>
                  <a:srgbClr val="7030A0"/>
                </a:solidFill>
              </a:rPr>
              <a:t>KINDNESS</a:t>
            </a:r>
            <a:r>
              <a:rPr lang="en-GB" sz="4800" dirty="0"/>
              <a:t> in us all! </a:t>
            </a:r>
          </a:p>
        </p:txBody>
      </p:sp>
      <p:sp>
        <p:nvSpPr>
          <p:cNvPr id="3" name="TextBox 2">
            <a:extLst>
              <a:ext uri="{FF2B5EF4-FFF2-40B4-BE49-F238E27FC236}">
                <a16:creationId xmlns:a16="http://schemas.microsoft.com/office/drawing/2014/main" id="{6DB2843F-989D-4A38-9FE1-7D99470F7174}"/>
              </a:ext>
            </a:extLst>
          </p:cNvPr>
          <p:cNvSpPr txBox="1"/>
          <p:nvPr/>
        </p:nvSpPr>
        <p:spPr>
          <a:xfrm>
            <a:off x="3556022" y="2704968"/>
            <a:ext cx="4575103" cy="3785652"/>
          </a:xfrm>
          <a:prstGeom prst="rect">
            <a:avLst/>
          </a:prstGeom>
          <a:noFill/>
        </p:spPr>
        <p:txBody>
          <a:bodyPr wrap="square" rtlCol="0">
            <a:spAutoFit/>
          </a:bodyPr>
          <a:lstStyle/>
          <a:p>
            <a:r>
              <a:rPr lang="en-GB" sz="2400" dirty="0"/>
              <a:t>Using the mirror paper in your Friday Fun envelope, can you design and make your own mirror to keep an eye on all the kind things you are doing for your family? Just like our mirror in the classroom!! It can be any shape and you can decorate the frame however you choose!  It would be lovely to see all your designs.  </a:t>
            </a:r>
          </a:p>
        </p:txBody>
      </p:sp>
      <p:pic>
        <p:nvPicPr>
          <p:cNvPr id="5" name="Picture 4" descr="A picture containing indoor&#10;&#10;Description automatically generated">
            <a:extLst>
              <a:ext uri="{FF2B5EF4-FFF2-40B4-BE49-F238E27FC236}">
                <a16:creationId xmlns:a16="http://schemas.microsoft.com/office/drawing/2014/main" id="{85D1ECB7-0E80-4226-A021-F0C6194916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261608" y="2996004"/>
            <a:ext cx="4301004" cy="3225753"/>
          </a:xfrm>
          <a:prstGeom prst="rect">
            <a:avLst/>
          </a:prstGeom>
        </p:spPr>
      </p:pic>
      <p:pic>
        <p:nvPicPr>
          <p:cNvPr id="9" name="Picture 8" descr="25 Creative And Simple Art And Craft Ideas For Teenagers">
            <a:extLst>
              <a:ext uri="{FF2B5EF4-FFF2-40B4-BE49-F238E27FC236}">
                <a16:creationId xmlns:a16="http://schemas.microsoft.com/office/drawing/2014/main" id="{E4483E83-AA9E-43F8-AAD1-EEF88E3A1EFC}"/>
              </a:ext>
            </a:extLst>
          </p:cNvPr>
          <p:cNvPicPr/>
          <p:nvPr/>
        </p:nvPicPr>
        <p:blipFill rotWithShape="1">
          <a:blip r:embed="rId5">
            <a:extLst>
              <a:ext uri="{28A0092B-C50C-407E-A947-70E740481C1C}">
                <a14:useLocalDpi xmlns:a14="http://schemas.microsoft.com/office/drawing/2010/main" val="0"/>
              </a:ext>
            </a:extLst>
          </a:blip>
          <a:srcRect r="51273"/>
          <a:stretch/>
        </p:blipFill>
        <p:spPr bwMode="auto">
          <a:xfrm>
            <a:off x="10267188" y="4024127"/>
            <a:ext cx="1838143" cy="2683818"/>
          </a:xfrm>
          <a:prstGeom prst="rect">
            <a:avLst/>
          </a:prstGeom>
          <a:noFill/>
          <a:ln>
            <a:noFill/>
          </a:ln>
          <a:extLst>
            <a:ext uri="{53640926-AAD7-44D8-BBD7-CCE9431645EC}">
              <a14:shadowObscured xmlns:a14="http://schemas.microsoft.com/office/drawing/2010/main"/>
            </a:ext>
          </a:extLst>
        </p:spPr>
      </p:pic>
      <p:pic>
        <p:nvPicPr>
          <p:cNvPr id="4108" name="Picture 12" descr="Mirror Craft for Kids">
            <a:extLst>
              <a:ext uri="{FF2B5EF4-FFF2-40B4-BE49-F238E27FC236}">
                <a16:creationId xmlns:a16="http://schemas.microsoft.com/office/drawing/2014/main" id="{0F1BD5A5-8F57-47C0-8C76-FA23C0582C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17230" y="1656275"/>
            <a:ext cx="1885950"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56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pic>
        <p:nvPicPr>
          <p:cNvPr id="7" name="Picture 6" descr="bleak muddy squelchy mud churned up by walking on footpath in winter Stock  Photo - Alamy">
            <a:extLst>
              <a:ext uri="{FF2B5EF4-FFF2-40B4-BE49-F238E27FC236}">
                <a16:creationId xmlns:a16="http://schemas.microsoft.com/office/drawing/2014/main" id="{E5C8983D-9EC4-4D47-82EB-544C4D67C4C7}"/>
              </a:ext>
            </a:extLst>
          </p:cNvPr>
          <p:cNvPicPr/>
          <p:nvPr/>
        </p:nvPicPr>
        <p:blipFill rotWithShape="1">
          <a:blip r:embed="rId2">
            <a:extLst>
              <a:ext uri="{28A0092B-C50C-407E-A947-70E740481C1C}">
                <a14:useLocalDpi xmlns:a14="http://schemas.microsoft.com/office/drawing/2010/main" val="0"/>
              </a:ext>
            </a:extLst>
          </a:blip>
          <a:srcRect b="9896"/>
          <a:stretch/>
        </p:blipFill>
        <p:spPr bwMode="auto">
          <a:xfrm>
            <a:off x="2144780" y="1738633"/>
            <a:ext cx="9729167" cy="5255729"/>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D0685631-F930-489E-AE63-04A262366934}"/>
              </a:ext>
            </a:extLst>
          </p:cNvPr>
          <p:cNvSpPr txBox="1"/>
          <p:nvPr/>
        </p:nvSpPr>
        <p:spPr>
          <a:xfrm>
            <a:off x="164353" y="17376"/>
            <a:ext cx="11849456" cy="1754326"/>
          </a:xfrm>
          <a:prstGeom prst="rect">
            <a:avLst/>
          </a:prstGeom>
          <a:noFill/>
        </p:spPr>
        <p:txBody>
          <a:bodyPr wrap="square">
            <a:spAutoFit/>
          </a:bodyPr>
          <a:lstStyle/>
          <a:p>
            <a:r>
              <a:rPr lang="en-GB" sz="5400" b="1" u="sng" dirty="0">
                <a:solidFill>
                  <a:schemeClr val="accent1">
                    <a:lumMod val="75000"/>
                  </a:schemeClr>
                </a:solidFill>
              </a:rPr>
              <a:t>Weekend Challenge! </a:t>
            </a:r>
          </a:p>
          <a:p>
            <a:r>
              <a:rPr lang="en-GB" sz="5400" b="1" u="sng" dirty="0">
                <a:solidFill>
                  <a:schemeClr val="accent1">
                    <a:lumMod val="75000"/>
                  </a:schemeClr>
                </a:solidFill>
              </a:rPr>
              <a:t>Who can find the MUDDIEST path?! </a:t>
            </a:r>
          </a:p>
        </p:txBody>
      </p:sp>
      <p:sp>
        <p:nvSpPr>
          <p:cNvPr id="2" name="TextBox 1">
            <a:extLst>
              <a:ext uri="{FF2B5EF4-FFF2-40B4-BE49-F238E27FC236}">
                <a16:creationId xmlns:a16="http://schemas.microsoft.com/office/drawing/2014/main" id="{B23FA980-0DDC-412E-9394-3D3BEFA60476}"/>
              </a:ext>
            </a:extLst>
          </p:cNvPr>
          <p:cNvSpPr txBox="1"/>
          <p:nvPr/>
        </p:nvSpPr>
        <p:spPr>
          <a:xfrm>
            <a:off x="3176596" y="5756676"/>
            <a:ext cx="8697351" cy="1015663"/>
          </a:xfrm>
          <a:prstGeom prst="rect">
            <a:avLst/>
          </a:prstGeom>
          <a:noFill/>
        </p:spPr>
        <p:txBody>
          <a:bodyPr wrap="square" rtlCol="0">
            <a:spAutoFit/>
          </a:bodyPr>
          <a:lstStyle/>
          <a:p>
            <a:r>
              <a:rPr lang="en-GB" sz="6000" b="1" dirty="0">
                <a:solidFill>
                  <a:srgbClr val="FFFF00"/>
                </a:solidFill>
              </a:rPr>
              <a:t>Don’t forget your wellies!! </a:t>
            </a:r>
          </a:p>
        </p:txBody>
      </p:sp>
    </p:spTree>
    <p:extLst>
      <p:ext uri="{BB962C8B-B14F-4D97-AF65-F5344CB8AC3E}">
        <p14:creationId xmlns:p14="http://schemas.microsoft.com/office/powerpoint/2010/main" val="70197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838</TotalTime>
  <Words>427</Words>
  <Application>Microsoft Office PowerPoint</Application>
  <PresentationFormat>Widescreen</PresentationFormat>
  <Paragraphs>43</Paragraphs>
  <Slides>9</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CCW Cursive Writing 1</vt:lpstr>
      <vt:lpstr>Office Theme</vt:lpstr>
      <vt:lpstr>PowerPoint Presentation</vt:lpstr>
      <vt:lpstr>PowerPoint Presentation</vt:lpstr>
      <vt:lpstr>Handwriting</vt:lpstr>
      <vt:lpstr>PowerPoint Presentation</vt:lpstr>
      <vt:lpstr>Spelling Tests</vt:lpstr>
      <vt:lpstr>PowerPoint Presentation</vt:lpstr>
      <vt:lpstr>Science: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 O'Brien</dc:creator>
  <cp:lastModifiedBy>Mrs G. O'Brien</cp:lastModifiedBy>
  <cp:revision>59</cp:revision>
  <dcterms:created xsi:type="dcterms:W3CDTF">2021-01-11T20:16:48Z</dcterms:created>
  <dcterms:modified xsi:type="dcterms:W3CDTF">2021-01-21T19:22:14Z</dcterms:modified>
</cp:coreProperties>
</file>