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6" r:id="rId3"/>
    <p:sldId id="258" r:id="rId4"/>
    <p:sldId id="259" r:id="rId5"/>
    <p:sldId id="260" r:id="rId6"/>
    <p:sldId id="262" r:id="rId7"/>
    <p:sldId id="261" r:id="rId8"/>
    <p:sldId id="264" r:id="rId9"/>
    <p:sldId id="263" r:id="rId10"/>
    <p:sldId id="265" r:id="rId11"/>
    <p:sldId id="267" r:id="rId12"/>
    <p:sldId id="268" r:id="rId13"/>
    <p:sldId id="269" r:id="rId14"/>
    <p:sldId id="270" r:id="rId15"/>
    <p:sldId id="27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72" d="100"/>
          <a:sy n="72" d="100"/>
        </p:scale>
        <p:origin x="65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2B4B4-18ED-40A5-9927-35C351EAF4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6FF4C7D-B995-4F1C-82A6-09D43EB3EE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C8E6C7B-0E60-4448-8FB7-EC75AB1E8DEC}"/>
              </a:ext>
            </a:extLst>
          </p:cNvPr>
          <p:cNvSpPr>
            <a:spLocks noGrp="1"/>
          </p:cNvSpPr>
          <p:nvPr>
            <p:ph type="dt" sz="half" idx="10"/>
          </p:nvPr>
        </p:nvSpPr>
        <p:spPr/>
        <p:txBody>
          <a:bodyPr/>
          <a:lstStyle/>
          <a:p>
            <a:fld id="{3501319D-A122-4270-9783-E8B99008D21E}" type="datetimeFigureOut">
              <a:rPr lang="en-GB" smtClean="0"/>
              <a:t>25/02/2021</a:t>
            </a:fld>
            <a:endParaRPr lang="en-GB"/>
          </a:p>
        </p:txBody>
      </p:sp>
      <p:sp>
        <p:nvSpPr>
          <p:cNvPr id="5" name="Footer Placeholder 4">
            <a:extLst>
              <a:ext uri="{FF2B5EF4-FFF2-40B4-BE49-F238E27FC236}">
                <a16:creationId xmlns:a16="http://schemas.microsoft.com/office/drawing/2014/main" id="{1E0AE2FE-04A8-4526-8F24-7532A7EA99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ABF6D8-F487-4DC6-9D5B-17C2BAE4B2C6}"/>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8152843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F4B5F-0E0C-42F3-8E60-066B7DF8F8F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8E2204E-0134-4F77-86B1-FB0A2A825A8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0CD87C-742B-406B-A754-12C63104D6BE}"/>
              </a:ext>
            </a:extLst>
          </p:cNvPr>
          <p:cNvSpPr>
            <a:spLocks noGrp="1"/>
          </p:cNvSpPr>
          <p:nvPr>
            <p:ph type="dt" sz="half" idx="10"/>
          </p:nvPr>
        </p:nvSpPr>
        <p:spPr/>
        <p:txBody>
          <a:bodyPr/>
          <a:lstStyle/>
          <a:p>
            <a:fld id="{3501319D-A122-4270-9783-E8B99008D21E}" type="datetimeFigureOut">
              <a:rPr lang="en-GB" smtClean="0"/>
              <a:t>25/02/2021</a:t>
            </a:fld>
            <a:endParaRPr lang="en-GB"/>
          </a:p>
        </p:txBody>
      </p:sp>
      <p:sp>
        <p:nvSpPr>
          <p:cNvPr id="5" name="Footer Placeholder 4">
            <a:extLst>
              <a:ext uri="{FF2B5EF4-FFF2-40B4-BE49-F238E27FC236}">
                <a16:creationId xmlns:a16="http://schemas.microsoft.com/office/drawing/2014/main" id="{CEBE0A12-4439-4CA5-A36E-38CDBBF522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669293-AAE5-4907-8554-4FF205198A4B}"/>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25048634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79C73-79C1-4642-BFD0-4BA2C2FDE74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60DA081-4EA7-4E18-A00C-A7CBCF315C0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2C31DFA-AD41-4DD8-A5ED-66A6D06EF48D}"/>
              </a:ext>
            </a:extLst>
          </p:cNvPr>
          <p:cNvSpPr>
            <a:spLocks noGrp="1"/>
          </p:cNvSpPr>
          <p:nvPr>
            <p:ph type="dt" sz="half" idx="10"/>
          </p:nvPr>
        </p:nvSpPr>
        <p:spPr/>
        <p:txBody>
          <a:bodyPr/>
          <a:lstStyle/>
          <a:p>
            <a:fld id="{3501319D-A122-4270-9783-E8B99008D21E}" type="datetimeFigureOut">
              <a:rPr lang="en-GB" smtClean="0"/>
              <a:t>25/02/2021</a:t>
            </a:fld>
            <a:endParaRPr lang="en-GB"/>
          </a:p>
        </p:txBody>
      </p:sp>
      <p:sp>
        <p:nvSpPr>
          <p:cNvPr id="5" name="Footer Placeholder 4">
            <a:extLst>
              <a:ext uri="{FF2B5EF4-FFF2-40B4-BE49-F238E27FC236}">
                <a16:creationId xmlns:a16="http://schemas.microsoft.com/office/drawing/2014/main" id="{8331F36B-2EAE-4FC2-BA16-224FEB2892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C93CCF-0B95-4B26-95CA-949D644ED74E}"/>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778205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C317A-E128-47EE-AF4D-F6A98AFEDDB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64DEBFC-2E6F-4C38-B71F-49DF8D145AB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7B72D76-8D58-449A-9041-A3118BA3F9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8DC4CD2-3771-45FA-B5F2-5DC1F43C5F21}"/>
              </a:ext>
            </a:extLst>
          </p:cNvPr>
          <p:cNvSpPr>
            <a:spLocks noGrp="1"/>
          </p:cNvSpPr>
          <p:nvPr>
            <p:ph type="dt" sz="half" idx="10"/>
          </p:nvPr>
        </p:nvSpPr>
        <p:spPr/>
        <p:txBody>
          <a:bodyPr/>
          <a:lstStyle/>
          <a:p>
            <a:fld id="{3501319D-A122-4270-9783-E8B99008D21E}" type="datetimeFigureOut">
              <a:rPr lang="en-GB" smtClean="0"/>
              <a:t>25/02/2021</a:t>
            </a:fld>
            <a:endParaRPr lang="en-GB"/>
          </a:p>
        </p:txBody>
      </p:sp>
      <p:sp>
        <p:nvSpPr>
          <p:cNvPr id="6" name="Footer Placeholder 5">
            <a:extLst>
              <a:ext uri="{FF2B5EF4-FFF2-40B4-BE49-F238E27FC236}">
                <a16:creationId xmlns:a16="http://schemas.microsoft.com/office/drawing/2014/main" id="{1E64FB5F-B45A-479C-B44C-3052B5EE177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D297C47-9628-4C13-A936-90DA46DEAD9B}"/>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8029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7A617-9ECB-470D-94B8-B08CDA12C0B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7EC30BF-DB59-496B-A0DF-8E892D5F4D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606ADDC-982C-4EE1-B133-06075D500F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9BF129B-AB82-4C63-8685-6383C70FDB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9858969-FD37-43B7-AEA5-DA7DB10EF0D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4709DBD-5F2A-4874-B79B-09F8AA349048}"/>
              </a:ext>
            </a:extLst>
          </p:cNvPr>
          <p:cNvSpPr>
            <a:spLocks noGrp="1"/>
          </p:cNvSpPr>
          <p:nvPr>
            <p:ph type="dt" sz="half" idx="10"/>
          </p:nvPr>
        </p:nvSpPr>
        <p:spPr/>
        <p:txBody>
          <a:bodyPr/>
          <a:lstStyle/>
          <a:p>
            <a:fld id="{3501319D-A122-4270-9783-E8B99008D21E}" type="datetimeFigureOut">
              <a:rPr lang="en-GB" smtClean="0"/>
              <a:t>25/02/2021</a:t>
            </a:fld>
            <a:endParaRPr lang="en-GB"/>
          </a:p>
        </p:txBody>
      </p:sp>
      <p:sp>
        <p:nvSpPr>
          <p:cNvPr id="8" name="Footer Placeholder 7">
            <a:extLst>
              <a:ext uri="{FF2B5EF4-FFF2-40B4-BE49-F238E27FC236}">
                <a16:creationId xmlns:a16="http://schemas.microsoft.com/office/drawing/2014/main" id="{29D9A8A4-2776-43F2-B3D4-6BA2AFCC064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59ED456-D1A5-48E5-BC41-0198E4E25A09}"/>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2316521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6CF92-B750-4799-BE77-1BC354F8510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139C7D2-A2CE-4B3E-8935-74FB01A3D506}"/>
              </a:ext>
            </a:extLst>
          </p:cNvPr>
          <p:cNvSpPr>
            <a:spLocks noGrp="1"/>
          </p:cNvSpPr>
          <p:nvPr>
            <p:ph type="dt" sz="half" idx="10"/>
          </p:nvPr>
        </p:nvSpPr>
        <p:spPr/>
        <p:txBody>
          <a:bodyPr/>
          <a:lstStyle/>
          <a:p>
            <a:fld id="{3501319D-A122-4270-9783-E8B99008D21E}" type="datetimeFigureOut">
              <a:rPr lang="en-GB" smtClean="0"/>
              <a:t>25/02/2021</a:t>
            </a:fld>
            <a:endParaRPr lang="en-GB"/>
          </a:p>
        </p:txBody>
      </p:sp>
      <p:sp>
        <p:nvSpPr>
          <p:cNvPr id="4" name="Footer Placeholder 3">
            <a:extLst>
              <a:ext uri="{FF2B5EF4-FFF2-40B4-BE49-F238E27FC236}">
                <a16:creationId xmlns:a16="http://schemas.microsoft.com/office/drawing/2014/main" id="{A03572FB-6BC3-4330-A519-6CEE2C3F823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487753F-FDAD-4FDE-ADB6-968E42C68909}"/>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2383630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633E4F-EB18-40F1-9847-A17DC747A6F8}"/>
              </a:ext>
            </a:extLst>
          </p:cNvPr>
          <p:cNvSpPr>
            <a:spLocks noGrp="1"/>
          </p:cNvSpPr>
          <p:nvPr>
            <p:ph type="dt" sz="half" idx="10"/>
          </p:nvPr>
        </p:nvSpPr>
        <p:spPr/>
        <p:txBody>
          <a:bodyPr/>
          <a:lstStyle/>
          <a:p>
            <a:fld id="{3501319D-A122-4270-9783-E8B99008D21E}" type="datetimeFigureOut">
              <a:rPr lang="en-GB" smtClean="0"/>
              <a:t>25/02/2021</a:t>
            </a:fld>
            <a:endParaRPr lang="en-GB"/>
          </a:p>
        </p:txBody>
      </p:sp>
      <p:sp>
        <p:nvSpPr>
          <p:cNvPr id="3" name="Footer Placeholder 2">
            <a:extLst>
              <a:ext uri="{FF2B5EF4-FFF2-40B4-BE49-F238E27FC236}">
                <a16:creationId xmlns:a16="http://schemas.microsoft.com/office/drawing/2014/main" id="{A2F210C2-0805-4869-BACF-79C44FE6152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539CCA8-4EC9-4C67-9413-4437F892632E}"/>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935573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4FDB8-682A-48DB-9078-B5BE573CAFF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1A2AF47-777E-427B-B0A8-B11E5A442F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D2A7A49-35E8-4DB6-8609-F565241832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BF1F1E-07F6-4CB8-98B0-A011B22EC25D}"/>
              </a:ext>
            </a:extLst>
          </p:cNvPr>
          <p:cNvSpPr>
            <a:spLocks noGrp="1"/>
          </p:cNvSpPr>
          <p:nvPr>
            <p:ph type="dt" sz="half" idx="10"/>
          </p:nvPr>
        </p:nvSpPr>
        <p:spPr/>
        <p:txBody>
          <a:bodyPr/>
          <a:lstStyle/>
          <a:p>
            <a:fld id="{3501319D-A122-4270-9783-E8B99008D21E}" type="datetimeFigureOut">
              <a:rPr lang="en-GB" smtClean="0"/>
              <a:t>25/02/2021</a:t>
            </a:fld>
            <a:endParaRPr lang="en-GB"/>
          </a:p>
        </p:txBody>
      </p:sp>
      <p:sp>
        <p:nvSpPr>
          <p:cNvPr id="6" name="Footer Placeholder 5">
            <a:extLst>
              <a:ext uri="{FF2B5EF4-FFF2-40B4-BE49-F238E27FC236}">
                <a16:creationId xmlns:a16="http://schemas.microsoft.com/office/drawing/2014/main" id="{C5E19A4B-D53D-4B59-8440-C59A4BDA4D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4EF853-77D0-4CEA-98B9-2DC2169C03F5}"/>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9725750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5E02-D78B-46A6-8B20-6F04ED7A78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C48B85B-F9F1-4C2E-AE01-F664524F55D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9D47590-D251-4191-9AA2-DD610A1AAA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C584230-20F0-4233-AD4D-4C584FA8CD5B}"/>
              </a:ext>
            </a:extLst>
          </p:cNvPr>
          <p:cNvSpPr>
            <a:spLocks noGrp="1"/>
          </p:cNvSpPr>
          <p:nvPr>
            <p:ph type="dt" sz="half" idx="10"/>
          </p:nvPr>
        </p:nvSpPr>
        <p:spPr/>
        <p:txBody>
          <a:bodyPr/>
          <a:lstStyle/>
          <a:p>
            <a:fld id="{3501319D-A122-4270-9783-E8B99008D21E}" type="datetimeFigureOut">
              <a:rPr lang="en-GB" smtClean="0"/>
              <a:t>25/02/2021</a:t>
            </a:fld>
            <a:endParaRPr lang="en-GB"/>
          </a:p>
        </p:txBody>
      </p:sp>
      <p:sp>
        <p:nvSpPr>
          <p:cNvPr id="6" name="Footer Placeholder 5">
            <a:extLst>
              <a:ext uri="{FF2B5EF4-FFF2-40B4-BE49-F238E27FC236}">
                <a16:creationId xmlns:a16="http://schemas.microsoft.com/office/drawing/2014/main" id="{4363B7C5-FF9D-4B64-9C25-4692F37124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CB6192-A04B-410E-A07A-E3CCB858B334}"/>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4961353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1FB72F-7911-49E2-9968-A1A8CEE3ECE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B15F37-207A-4128-8F5B-33B5C21D405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72858C-418F-41C5-B6B1-5EC81FDF11EB}"/>
              </a:ext>
            </a:extLst>
          </p:cNvPr>
          <p:cNvSpPr>
            <a:spLocks noGrp="1"/>
          </p:cNvSpPr>
          <p:nvPr>
            <p:ph type="dt" sz="half" idx="10"/>
          </p:nvPr>
        </p:nvSpPr>
        <p:spPr/>
        <p:txBody>
          <a:bodyPr/>
          <a:lstStyle/>
          <a:p>
            <a:fld id="{3501319D-A122-4270-9783-E8B99008D21E}" type="datetimeFigureOut">
              <a:rPr lang="en-GB" smtClean="0"/>
              <a:t>25/02/2021</a:t>
            </a:fld>
            <a:endParaRPr lang="en-GB"/>
          </a:p>
        </p:txBody>
      </p:sp>
      <p:sp>
        <p:nvSpPr>
          <p:cNvPr id="5" name="Footer Placeholder 4">
            <a:extLst>
              <a:ext uri="{FF2B5EF4-FFF2-40B4-BE49-F238E27FC236}">
                <a16:creationId xmlns:a16="http://schemas.microsoft.com/office/drawing/2014/main" id="{06E4E4AF-7011-4BA8-9D35-AEA1C8582E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24246B-7D1A-4E04-890B-ACD410E758CD}"/>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23799804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0C29CD3-5FCA-49DC-87B1-CAC84AB496C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402EFBC-0D8A-4F68-A239-C6EE4B94DD7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6DDDE1-4B0D-48B4-9BE4-854B63BDB9E2}"/>
              </a:ext>
            </a:extLst>
          </p:cNvPr>
          <p:cNvSpPr>
            <a:spLocks noGrp="1"/>
          </p:cNvSpPr>
          <p:nvPr>
            <p:ph type="dt" sz="half" idx="10"/>
          </p:nvPr>
        </p:nvSpPr>
        <p:spPr/>
        <p:txBody>
          <a:bodyPr/>
          <a:lstStyle/>
          <a:p>
            <a:fld id="{3501319D-A122-4270-9783-E8B99008D21E}" type="datetimeFigureOut">
              <a:rPr lang="en-GB" smtClean="0"/>
              <a:t>25/02/2021</a:t>
            </a:fld>
            <a:endParaRPr lang="en-GB"/>
          </a:p>
        </p:txBody>
      </p:sp>
      <p:sp>
        <p:nvSpPr>
          <p:cNvPr id="5" name="Footer Placeholder 4">
            <a:extLst>
              <a:ext uri="{FF2B5EF4-FFF2-40B4-BE49-F238E27FC236}">
                <a16:creationId xmlns:a16="http://schemas.microsoft.com/office/drawing/2014/main" id="{D07D6635-80E6-4FF8-ACB6-B6E862E30C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60B13A-0C98-4042-86B7-DB268467CCD4}"/>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1760164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D903AB6-B61F-4613-8527-DF2961AB23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BFEA671-A988-48F2-BBF9-FE37A473E5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7A43D4-48B8-4D5B-A079-20A64055FEE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01319D-A122-4270-9783-E8B99008D21E}" type="datetimeFigureOut">
              <a:rPr lang="en-GB" smtClean="0"/>
              <a:t>25/02/2021</a:t>
            </a:fld>
            <a:endParaRPr lang="en-GB"/>
          </a:p>
        </p:txBody>
      </p:sp>
      <p:sp>
        <p:nvSpPr>
          <p:cNvPr id="5" name="Footer Placeholder 4">
            <a:extLst>
              <a:ext uri="{FF2B5EF4-FFF2-40B4-BE49-F238E27FC236}">
                <a16:creationId xmlns:a16="http://schemas.microsoft.com/office/drawing/2014/main" id="{110D73BB-4D48-49D0-A052-01B600C656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D5941D4-1699-47BA-BE08-15D08B2BBBC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4106A7-666B-4653-9154-CA1D4CE557BD}" type="slidenum">
              <a:rPr lang="en-GB" smtClean="0"/>
              <a:t>‹#›</a:t>
            </a:fld>
            <a:endParaRPr lang="en-GB"/>
          </a:p>
        </p:txBody>
      </p:sp>
    </p:spTree>
    <p:extLst>
      <p:ext uri="{BB962C8B-B14F-4D97-AF65-F5344CB8AC3E}">
        <p14:creationId xmlns:p14="http://schemas.microsoft.com/office/powerpoint/2010/main" val="1904791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phonicsplay.co.uk/"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D7737C7-28AF-42D3-98A3-BE620D1EFD6C}"/>
              </a:ext>
            </a:extLst>
          </p:cNvPr>
          <p:cNvSpPr txBox="1"/>
          <p:nvPr/>
        </p:nvSpPr>
        <p:spPr>
          <a:xfrm>
            <a:off x="516835" y="609602"/>
            <a:ext cx="11158330" cy="64171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Monday to Thursday</a:t>
            </a:r>
          </a:p>
          <a:p>
            <a:pPr algn="ctr"/>
            <a:r>
              <a:rPr lang="en-GB" sz="4400" dirty="0">
                <a:solidFill>
                  <a:srgbClr val="FF0000"/>
                </a:solidFill>
                <a:latin typeface="CCW Cursive Writing 1" panose="03050602040000000000" pitchFamily="66" charset="0"/>
              </a:rPr>
              <a:t>  </a:t>
            </a:r>
          </a:p>
          <a:p>
            <a:pPr algn="ctr"/>
            <a:r>
              <a:rPr lang="en-GB" sz="1800" dirty="0">
                <a:solidFill>
                  <a:srgbClr val="000000"/>
                </a:solidFill>
                <a:latin typeface="CCW Cursive Writing 1" panose="03050602040000000000" pitchFamily="66" charset="0"/>
              </a:rPr>
              <a:t>Please click on the link below to access Phonics Play.</a:t>
            </a:r>
          </a:p>
          <a:p>
            <a:pPr algn="ctr"/>
            <a:r>
              <a:rPr lang="en-GB" dirty="0">
                <a:solidFill>
                  <a:srgbClr val="000000"/>
                </a:solidFill>
                <a:latin typeface="CCW Cursive Writing 1" panose="03050602040000000000" pitchFamily="66" charset="0"/>
              </a:rPr>
              <a:t>Phonics Play will be used to play the suggested games.</a:t>
            </a:r>
          </a:p>
          <a:p>
            <a:pPr algn="ctr"/>
            <a:endParaRPr lang="en-GB" sz="1800" dirty="0">
              <a:solidFill>
                <a:srgbClr val="000000"/>
              </a:solidFill>
              <a:latin typeface="CCW Cursive Writing 1" panose="03050602040000000000" pitchFamily="66" charset="0"/>
            </a:endParaRPr>
          </a:p>
          <a:p>
            <a:endParaRPr lang="en-GB" sz="1100" dirty="0">
              <a:solidFill>
                <a:prstClr val="black"/>
              </a:solidFill>
              <a:latin typeface="Segoe UI" panose="020B0502040204020203" pitchFamily="34" charset="0"/>
            </a:endParaRPr>
          </a:p>
          <a:p>
            <a:pPr algn="ctr"/>
            <a:r>
              <a:rPr lang="en-GB" sz="1800" dirty="0">
                <a:solidFill>
                  <a:srgbClr val="000000"/>
                </a:solidFill>
                <a:latin typeface="CCW Cursive Writing 1" panose="03050602040000000000" pitchFamily="66" charset="0"/>
              </a:rPr>
              <a:t>Use the login - march20</a:t>
            </a:r>
          </a:p>
          <a:p>
            <a:pPr algn="ctr"/>
            <a:r>
              <a:rPr lang="en-GB" sz="1800" dirty="0">
                <a:solidFill>
                  <a:srgbClr val="000000"/>
                </a:solidFill>
                <a:latin typeface="CCW Cursive Writing 1" panose="03050602040000000000" pitchFamily="66" charset="0"/>
              </a:rPr>
              <a:t>password – home</a:t>
            </a: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r>
              <a:rPr lang="en-GB" sz="1600" dirty="0">
                <a:solidFill>
                  <a:srgbClr val="00B050"/>
                </a:solidFill>
                <a:latin typeface="CCW Cursive Writing 1" panose="03050602040000000000" pitchFamily="66" charset="0"/>
              </a:rPr>
              <a:t>I have suggested some games to play on Phonics Play after each lesson.</a:t>
            </a:r>
          </a:p>
          <a:p>
            <a:pPr algn="ctr"/>
            <a:r>
              <a:rPr lang="en-GB" sz="1600" dirty="0">
                <a:solidFill>
                  <a:srgbClr val="00B050"/>
                </a:solidFill>
                <a:latin typeface="CCW Cursive Writing 1" panose="03050602040000000000" pitchFamily="66" charset="0"/>
              </a:rPr>
              <a:t>However, there are many to explore!</a:t>
            </a:r>
          </a:p>
          <a:p>
            <a:pPr algn="ctr"/>
            <a:r>
              <a:rPr lang="en-GB" sz="1600" dirty="0">
                <a:solidFill>
                  <a:srgbClr val="00B050"/>
                </a:solidFill>
                <a:latin typeface="CCW Cursive Writing 1" panose="03050602040000000000" pitchFamily="66" charset="0"/>
              </a:rPr>
              <a:t>Please feel free to explore and play as many as you like. Please keep to your child’s phase and either click on the sounds they are learning that day or week, or revise all sounds for that phase.</a:t>
            </a:r>
          </a:p>
          <a:p>
            <a:pPr algn="ctr"/>
            <a:endParaRPr lang="en-GB" sz="1800" dirty="0">
              <a:solidFill>
                <a:srgbClr val="000000"/>
              </a:solidFill>
              <a:latin typeface="CCW Cursive Writing 1" panose="03050602040000000000" pitchFamily="66" charset="0"/>
            </a:endParaRPr>
          </a:p>
        </p:txBody>
      </p:sp>
      <p:sp>
        <p:nvSpPr>
          <p:cNvPr id="9" name="TextBox 8">
            <a:extLst>
              <a:ext uri="{FF2B5EF4-FFF2-40B4-BE49-F238E27FC236}">
                <a16:creationId xmlns:a16="http://schemas.microsoft.com/office/drawing/2014/main" id="{DFD10470-D460-4528-9248-BF7EE0E1212A}"/>
              </a:ext>
            </a:extLst>
          </p:cNvPr>
          <p:cNvSpPr txBox="1"/>
          <p:nvPr/>
        </p:nvSpPr>
        <p:spPr>
          <a:xfrm rot="10800000" flipV="1">
            <a:off x="1192696" y="3893978"/>
            <a:ext cx="9110867" cy="646331"/>
          </a:xfrm>
          <a:prstGeom prst="rect">
            <a:avLst/>
          </a:prstGeom>
          <a:noFill/>
        </p:spPr>
        <p:txBody>
          <a:bodyPr wrap="square">
            <a:spAutoFit/>
          </a:bodyPr>
          <a:lstStyle/>
          <a:p>
            <a:r>
              <a:rPr lang="en-GB" sz="1800" dirty="0">
                <a:solidFill>
                  <a:srgbClr val="000000"/>
                </a:solidFill>
                <a:hlinkClick r:id="rId2"/>
              </a:rPr>
              <a:t>https://www.phonicsplay.co.uk/</a:t>
            </a:r>
            <a:endParaRPr lang="en-GB" sz="1800" dirty="0">
              <a:solidFill>
                <a:srgbClr val="000000"/>
              </a:solidFill>
            </a:endParaRPr>
          </a:p>
          <a:p>
            <a:endParaRPr lang="en-GB" sz="1800" dirty="0">
              <a:solidFill>
                <a:srgbClr val="000000"/>
              </a:solidFill>
            </a:endParaRPr>
          </a:p>
        </p:txBody>
      </p:sp>
    </p:spTree>
    <p:extLst>
      <p:ext uri="{BB962C8B-B14F-4D97-AF65-F5344CB8AC3E}">
        <p14:creationId xmlns:p14="http://schemas.microsoft.com/office/powerpoint/2010/main" val="742627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60C0332-5FD8-4B57-BEE3-766FF734AD87}"/>
              </a:ext>
            </a:extLst>
          </p:cNvPr>
          <p:cNvSpPr txBox="1"/>
          <p:nvPr/>
        </p:nvSpPr>
        <p:spPr>
          <a:xfrm>
            <a:off x="463826" y="437322"/>
            <a:ext cx="11105322" cy="6647974"/>
          </a:xfrm>
          <a:prstGeom prst="rect">
            <a:avLst/>
          </a:prstGeom>
          <a:noFill/>
        </p:spPr>
        <p:txBody>
          <a:bodyPr wrap="square">
            <a:spAutoFit/>
          </a:bodyPr>
          <a:lstStyle/>
          <a:p>
            <a:pPr algn="ctr"/>
            <a:r>
              <a:rPr lang="en-GB" sz="1600" dirty="0">
                <a:solidFill>
                  <a:srgbClr val="FF00FF"/>
                </a:solidFill>
                <a:latin typeface="CCW Cursive Writing 1" panose="03050602040000000000" pitchFamily="66" charset="0"/>
              </a:rPr>
              <a:t>Please only follow the lessons for the phonics group that your child is in.</a:t>
            </a:r>
          </a:p>
          <a:p>
            <a:pPr algn="ctr"/>
            <a:endParaRPr lang="en-GB" sz="1600" dirty="0">
              <a:solidFill>
                <a:srgbClr val="FF0000"/>
              </a:solidFill>
              <a:latin typeface="CCW Cursive Writing 1" panose="03050602040000000000" pitchFamily="66" charset="0"/>
            </a:endParaRPr>
          </a:p>
          <a:p>
            <a:pPr algn="ctr"/>
            <a:r>
              <a:rPr lang="en-GB" sz="1600" dirty="0">
                <a:solidFill>
                  <a:srgbClr val="0070C0"/>
                </a:solidFill>
                <a:latin typeface="CCW Cursive Writing 1" panose="03050602040000000000" pitchFamily="66" charset="0"/>
              </a:rPr>
              <a:t>They will know which teacher they have for phonics.</a:t>
            </a:r>
          </a:p>
          <a:p>
            <a:pPr algn="ctr"/>
            <a:r>
              <a:rPr lang="en-GB" sz="1600" dirty="0">
                <a:solidFill>
                  <a:srgbClr val="0070C0"/>
                </a:solidFill>
                <a:latin typeface="CCW Cursive Writing 1" panose="03050602040000000000" pitchFamily="66" charset="0"/>
              </a:rPr>
              <a:t> If you are unsure, please email me (Mrs Rhodes) and I will let you know.</a:t>
            </a:r>
          </a:p>
          <a:p>
            <a:pPr algn="ctr"/>
            <a:endParaRPr lang="en-GB" sz="1600" dirty="0">
              <a:solidFill>
                <a:srgbClr val="FF0000"/>
              </a:solidFill>
              <a:latin typeface="CCW Cursive Writing 1" panose="03050602040000000000" pitchFamily="66" charset="0"/>
            </a:endParaRPr>
          </a:p>
          <a:p>
            <a:pPr algn="ctr"/>
            <a:r>
              <a:rPr lang="en-GB" sz="1600" dirty="0">
                <a:solidFill>
                  <a:srgbClr val="FF0000"/>
                </a:solidFill>
                <a:latin typeface="CCW Cursive Writing 1" panose="03050602040000000000" pitchFamily="66" charset="0"/>
              </a:rPr>
              <a:t>I realise that the phonics set for week 3 was very easy for many children. This was because it was simply a revision of tricky words.</a:t>
            </a:r>
          </a:p>
          <a:p>
            <a:pPr algn="ctr"/>
            <a:endParaRPr lang="en-GB" sz="1600" dirty="0">
              <a:solidFill>
                <a:srgbClr val="FF0000"/>
              </a:solidFill>
              <a:latin typeface="CCW Cursive Writing 1" panose="03050602040000000000" pitchFamily="66" charset="0"/>
            </a:endParaRPr>
          </a:p>
          <a:p>
            <a:pPr algn="ctr"/>
            <a:r>
              <a:rPr lang="en-GB" sz="1600" dirty="0">
                <a:solidFill>
                  <a:srgbClr val="00B050"/>
                </a:solidFill>
                <a:latin typeface="CCW Cursive Writing 1" panose="03050602040000000000" pitchFamily="66" charset="0"/>
              </a:rPr>
              <a:t>Now, as we are getting back into teaching the next sounds in each phase, it is important that every child continues to follow their phase lessons. If they jump ahead, they will miss out on specific sounds taught to each individual phase.</a:t>
            </a:r>
          </a:p>
          <a:p>
            <a:pPr algn="ctr"/>
            <a:endParaRPr lang="en-GB" sz="1600" dirty="0">
              <a:solidFill>
                <a:srgbClr val="FF0000"/>
              </a:solidFill>
              <a:latin typeface="CCW Cursive Writing 1" panose="03050602040000000000" pitchFamily="66" charset="0"/>
            </a:endParaRPr>
          </a:p>
          <a:p>
            <a:pPr algn="ctr"/>
            <a:r>
              <a:rPr lang="en-GB" sz="1600" dirty="0">
                <a:solidFill>
                  <a:srgbClr val="FFC000"/>
                </a:solidFill>
                <a:latin typeface="CCW Cursive Writing 1" panose="03050602040000000000" pitchFamily="66" charset="0"/>
              </a:rPr>
              <a:t>The teachers knew where each child was at, prior to lockdown, and had being assessing their progress. </a:t>
            </a:r>
          </a:p>
          <a:p>
            <a:pPr algn="ctr"/>
            <a:endParaRPr lang="en-GB" sz="1600" dirty="0">
              <a:solidFill>
                <a:srgbClr val="FF0000"/>
              </a:solidFill>
              <a:latin typeface="CCW Cursive Writing 1" panose="03050602040000000000" pitchFamily="66" charset="0"/>
            </a:endParaRPr>
          </a:p>
          <a:p>
            <a:pPr algn="ctr"/>
            <a:r>
              <a:rPr lang="en-GB" sz="1600" dirty="0">
                <a:solidFill>
                  <a:srgbClr val="00B0F0"/>
                </a:solidFill>
                <a:latin typeface="CCW Cursive Writing 1" panose="03050602040000000000" pitchFamily="66" charset="0"/>
              </a:rPr>
              <a:t>Once back in school, we again, will assess each individual child’s progress and move them into new groups if appropriate.</a:t>
            </a:r>
          </a:p>
          <a:p>
            <a:pPr algn="ctr"/>
            <a:endParaRPr lang="en-GB" sz="1600" dirty="0">
              <a:solidFill>
                <a:srgbClr val="00B0F0"/>
              </a:solidFill>
              <a:latin typeface="CCW Cursive Writing 1" panose="03050602040000000000" pitchFamily="66" charset="0"/>
            </a:endParaRPr>
          </a:p>
          <a:p>
            <a:pPr algn="ctr"/>
            <a:r>
              <a:rPr lang="en-GB" sz="1600" dirty="0">
                <a:solidFill>
                  <a:srgbClr val="7030A0"/>
                </a:solidFill>
                <a:latin typeface="CCW Cursive Writing 1" panose="03050602040000000000" pitchFamily="66" charset="0"/>
              </a:rPr>
              <a:t>Thank you for your support.</a:t>
            </a:r>
          </a:p>
          <a:p>
            <a:pPr algn="ctr"/>
            <a:r>
              <a:rPr lang="en-GB" sz="1600" dirty="0">
                <a:solidFill>
                  <a:srgbClr val="7030A0"/>
                </a:solidFill>
                <a:latin typeface="CCW Cursive Writing 1" panose="03050602040000000000" pitchFamily="66" charset="0"/>
              </a:rPr>
              <a:t>Mrs Rhodes</a:t>
            </a:r>
          </a:p>
          <a:p>
            <a:pPr algn="ctr"/>
            <a:r>
              <a:rPr lang="en-GB" dirty="0">
                <a:solidFill>
                  <a:srgbClr val="00B0F0"/>
                </a:solidFill>
                <a:latin typeface="CCW Cursive Writing 1" panose="03050602040000000000" pitchFamily="66" charset="0"/>
              </a:rPr>
              <a:t> </a:t>
            </a:r>
          </a:p>
          <a:p>
            <a:pPr algn="ctr"/>
            <a:endParaRPr lang="en-GB" sz="2400" dirty="0">
              <a:solidFill>
                <a:srgbClr val="FF0000"/>
              </a:solidFill>
              <a:latin typeface="CCW Cursive Writing 1" panose="03050602040000000000" pitchFamily="66" charset="0"/>
            </a:endParaRPr>
          </a:p>
        </p:txBody>
      </p:sp>
    </p:spTree>
    <p:extLst>
      <p:ext uri="{BB962C8B-B14F-4D97-AF65-F5344CB8AC3E}">
        <p14:creationId xmlns:p14="http://schemas.microsoft.com/office/powerpoint/2010/main" val="486891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1ED600B-79D6-4318-80DB-2BF201E6E5CB}"/>
              </a:ext>
            </a:extLst>
          </p:cNvPr>
          <p:cNvSpPr txBox="1"/>
          <p:nvPr/>
        </p:nvSpPr>
        <p:spPr>
          <a:xfrm>
            <a:off x="477080" y="53589"/>
            <a:ext cx="11714920" cy="7540526"/>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Monday</a:t>
            </a:r>
          </a:p>
          <a:p>
            <a:pPr algn="ctr"/>
            <a:r>
              <a:rPr lang="en-GB" sz="4400" dirty="0">
                <a:solidFill>
                  <a:srgbClr val="FF0000"/>
                </a:solidFill>
                <a:latin typeface="CCW Cursive Writing 1" panose="03050602040000000000" pitchFamily="66" charset="0"/>
              </a:rPr>
              <a:t> </a:t>
            </a:r>
            <a:r>
              <a:rPr lang="en-GB" sz="2400" dirty="0">
                <a:solidFill>
                  <a:srgbClr val="FF0000"/>
                </a:solidFill>
                <a:latin typeface="CCW Cursive Writing 1" panose="03050602040000000000" pitchFamily="66" charset="0"/>
              </a:rPr>
              <a:t>a grapheme</a:t>
            </a:r>
          </a:p>
          <a:p>
            <a:pPr algn="ctr"/>
            <a:endParaRPr lang="en-GB" sz="2400" dirty="0">
              <a:solidFill>
                <a:srgbClr val="FF0000"/>
              </a:solidFill>
              <a:latin typeface="CCW Cursive Writing 1" panose="03050602040000000000" pitchFamily="66" charset="0"/>
            </a:endParaRPr>
          </a:p>
          <a:p>
            <a:pPr algn="ctr"/>
            <a:r>
              <a:rPr lang="en-GB" sz="2400" dirty="0">
                <a:solidFill>
                  <a:srgbClr val="FF0000"/>
                </a:solidFill>
                <a:latin typeface="CCW Cursive Writing 1" panose="03050602040000000000" pitchFamily="66" charset="0"/>
              </a:rPr>
              <a:t>Alternative pronunciation of a</a:t>
            </a:r>
          </a:p>
          <a:p>
            <a:pPr algn="ctr"/>
            <a:endParaRPr lang="en-GB" sz="2400" dirty="0">
              <a:solidFill>
                <a:srgbClr val="FF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Practice these words.</a:t>
            </a:r>
          </a:p>
          <a:p>
            <a:pPr algn="ctr"/>
            <a:r>
              <a:rPr lang="en-GB" sz="1800" dirty="0">
                <a:solidFill>
                  <a:srgbClr val="000000"/>
                </a:solidFill>
                <a:latin typeface="CCW Cursive Writing 1" panose="03050602040000000000" pitchFamily="66" charset="0"/>
              </a:rPr>
              <a:t>Say them out loud.</a:t>
            </a:r>
          </a:p>
          <a:p>
            <a:pPr algn="ctr"/>
            <a:r>
              <a:rPr lang="en-GB" sz="1800" dirty="0">
                <a:solidFill>
                  <a:srgbClr val="000000"/>
                </a:solidFill>
                <a:latin typeface="CCW Cursive Writing 1" panose="03050602040000000000" pitchFamily="66" charset="0"/>
              </a:rPr>
              <a:t>Choose 5 to write on your white board</a:t>
            </a:r>
          </a:p>
          <a:p>
            <a:pPr algn="ctr"/>
            <a:endParaRPr lang="en-GB" dirty="0">
              <a:solidFill>
                <a:srgbClr val="000000"/>
              </a:solidFill>
              <a:latin typeface="CCW Cursive Writing 1" panose="03050602040000000000" pitchFamily="66" charset="0"/>
            </a:endParaRPr>
          </a:p>
          <a:p>
            <a:pPr algn="ctr"/>
            <a:r>
              <a:rPr lang="en-GB" sz="2800" dirty="0">
                <a:solidFill>
                  <a:srgbClr val="00B050"/>
                </a:solidFill>
                <a:latin typeface="CCW Cursive Writing 1" panose="03050602040000000000" pitchFamily="66" charset="0"/>
              </a:rPr>
              <a:t>hat   splash   band   laptop</a:t>
            </a:r>
          </a:p>
          <a:p>
            <a:pPr algn="ctr"/>
            <a:endParaRPr lang="en-GB" sz="2800" dirty="0">
              <a:solidFill>
                <a:srgbClr val="00B050"/>
              </a:solidFill>
              <a:latin typeface="CCW Cursive Writing 1" panose="03050602040000000000" pitchFamily="66" charset="0"/>
            </a:endParaRPr>
          </a:p>
          <a:p>
            <a:pPr algn="ctr"/>
            <a:r>
              <a:rPr lang="en-GB" sz="2800" dirty="0">
                <a:solidFill>
                  <a:srgbClr val="00B050"/>
                </a:solidFill>
                <a:latin typeface="CCW Cursive Writing 1" panose="03050602040000000000" pitchFamily="66" charset="0"/>
              </a:rPr>
              <a:t>grand    bacon     apron   angel  apricot</a:t>
            </a:r>
          </a:p>
          <a:p>
            <a:pPr algn="ctr"/>
            <a:endParaRPr lang="en-GB" sz="2800" dirty="0">
              <a:solidFill>
                <a:srgbClr val="00B050"/>
              </a:solidFill>
              <a:latin typeface="CCW Cursive Writing 1" panose="03050602040000000000" pitchFamily="66" charset="0"/>
            </a:endParaRPr>
          </a:p>
          <a:p>
            <a:pPr algn="ctr"/>
            <a:r>
              <a:rPr lang="en-GB" sz="2800" dirty="0">
                <a:solidFill>
                  <a:srgbClr val="00B050"/>
                </a:solidFill>
                <a:latin typeface="CCW Cursive Writing 1" panose="03050602040000000000" pitchFamily="66" charset="0"/>
              </a:rPr>
              <a:t>bagel  fast  bath  grass  wander</a:t>
            </a:r>
          </a:p>
          <a:p>
            <a:pPr algn="ctr"/>
            <a:endParaRPr lang="en-GB" sz="2800" dirty="0">
              <a:solidFill>
                <a:srgbClr val="00B050"/>
              </a:solidFill>
              <a:latin typeface="CCW Cursive Writing 1" panose="03050602040000000000" pitchFamily="66" charset="0"/>
            </a:endParaRPr>
          </a:p>
          <a:p>
            <a:pPr algn="ctr"/>
            <a:r>
              <a:rPr lang="en-GB" sz="2800" dirty="0">
                <a:solidFill>
                  <a:srgbClr val="00B050"/>
                </a:solidFill>
                <a:latin typeface="CCW Cursive Writing 1" panose="03050602040000000000" pitchFamily="66" charset="0"/>
              </a:rPr>
              <a:t>after    path   was   what  squad  want</a:t>
            </a:r>
          </a:p>
          <a:p>
            <a:pPr algn="ctr"/>
            <a:endParaRPr lang="en-GB" sz="2800" dirty="0">
              <a:solidFill>
                <a:srgbClr val="00B050"/>
              </a:solidFill>
              <a:latin typeface="CCW Cursive Writing 1" panose="03050602040000000000" pitchFamily="66" charset="0"/>
            </a:endParaRPr>
          </a:p>
          <a:p>
            <a:pPr algn="ctr"/>
            <a:r>
              <a:rPr lang="en-GB" sz="2800" dirty="0">
                <a:solidFill>
                  <a:srgbClr val="00B050"/>
                </a:solidFill>
                <a:latin typeface="CCW Cursive Writing 1" panose="03050602040000000000" pitchFamily="66" charset="0"/>
              </a:rPr>
              <a:t>  </a:t>
            </a:r>
          </a:p>
        </p:txBody>
      </p:sp>
    </p:spTree>
    <p:extLst>
      <p:ext uri="{BB962C8B-B14F-4D97-AF65-F5344CB8AC3E}">
        <p14:creationId xmlns:p14="http://schemas.microsoft.com/office/powerpoint/2010/main" val="3011676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8640A67-BE43-42A5-B927-DB8D118ECE93}"/>
              </a:ext>
            </a:extLst>
          </p:cNvPr>
          <p:cNvSpPr txBox="1"/>
          <p:nvPr/>
        </p:nvSpPr>
        <p:spPr>
          <a:xfrm>
            <a:off x="384313" y="556590"/>
            <a:ext cx="12019722" cy="3447098"/>
          </a:xfrm>
          <a:prstGeom prst="rect">
            <a:avLst/>
          </a:prstGeom>
          <a:noFill/>
        </p:spPr>
        <p:txBody>
          <a:bodyPr wrap="square">
            <a:spAutoFit/>
          </a:bodyPr>
          <a:lstStyle/>
          <a:p>
            <a:pPr algn="ctr"/>
            <a:r>
              <a:rPr lang="en-GB" sz="1100" dirty="0">
                <a:solidFill>
                  <a:srgbClr val="000000"/>
                </a:solidFill>
                <a:latin typeface="CCW Cursive Writing 1" panose="03050602040000000000" pitchFamily="66" charset="0"/>
              </a:rPr>
              <a:t>Read these sentences out loud</a:t>
            </a:r>
          </a:p>
          <a:p>
            <a:pPr algn="ctr"/>
            <a:endParaRPr lang="en-GB" sz="1100" dirty="0">
              <a:solidFill>
                <a:srgbClr val="000000"/>
              </a:solidFill>
              <a:latin typeface="CCW Cursive Writing 1" panose="03050602040000000000" pitchFamily="66" charset="0"/>
            </a:endParaRPr>
          </a:p>
          <a:p>
            <a:pPr algn="ctr"/>
            <a:r>
              <a:rPr lang="en-GB" sz="2800" dirty="0">
                <a:solidFill>
                  <a:srgbClr val="00B050"/>
                </a:solidFill>
                <a:latin typeface="CCW Cursive Writing 1" panose="03050602040000000000" pitchFamily="66" charset="0"/>
              </a:rPr>
              <a:t>Will you wear a hat when you eat a bacon sandwich in the bath?</a:t>
            </a:r>
          </a:p>
          <a:p>
            <a:pPr algn="ctr"/>
            <a:r>
              <a:rPr lang="en-GB" sz="2800" dirty="0">
                <a:solidFill>
                  <a:srgbClr val="FF0000"/>
                </a:solidFill>
                <a:latin typeface="CCW Cursive Writing 1" panose="03050602040000000000" pitchFamily="66" charset="0"/>
              </a:rPr>
              <a:t>Can you watch a wasp sting a lady or will it be too fast?</a:t>
            </a:r>
          </a:p>
          <a:p>
            <a:pPr algn="ctr"/>
            <a:r>
              <a:rPr lang="en-GB" sz="2800" dirty="0">
                <a:solidFill>
                  <a:srgbClr val="00B050"/>
                </a:solidFill>
                <a:latin typeface="CCW Cursive Writing 1" panose="03050602040000000000" pitchFamily="66" charset="0"/>
              </a:rPr>
              <a:t>Would an angel want to visit a bank in the afternoon?</a:t>
            </a:r>
          </a:p>
          <a:p>
            <a:pPr algn="ctr"/>
            <a:endParaRPr lang="en-GB" sz="2800" dirty="0">
              <a:solidFill>
                <a:srgbClr val="00B050"/>
              </a:solidFill>
              <a:latin typeface="CCW Cursive Writing 1" panose="03050602040000000000" pitchFamily="66" charset="0"/>
            </a:endParaRPr>
          </a:p>
        </p:txBody>
      </p:sp>
      <p:sp>
        <p:nvSpPr>
          <p:cNvPr id="7" name="TextBox 6">
            <a:extLst>
              <a:ext uri="{FF2B5EF4-FFF2-40B4-BE49-F238E27FC236}">
                <a16:creationId xmlns:a16="http://schemas.microsoft.com/office/drawing/2014/main" id="{ED80898C-33DB-4305-9295-4EFC80890A45}"/>
              </a:ext>
            </a:extLst>
          </p:cNvPr>
          <p:cNvSpPr txBox="1"/>
          <p:nvPr/>
        </p:nvSpPr>
        <p:spPr>
          <a:xfrm rot="10800000" flipV="1">
            <a:off x="1258957" y="4537610"/>
            <a:ext cx="8746434" cy="1477328"/>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Now play Picnic on Pluto.</a:t>
            </a:r>
          </a:p>
          <a:p>
            <a:pPr algn="ctr"/>
            <a:r>
              <a:rPr lang="en-GB" sz="1800" dirty="0">
                <a:solidFill>
                  <a:srgbClr val="000000"/>
                </a:solidFill>
                <a:latin typeface="CCW Cursive Writing 1" panose="03050602040000000000" pitchFamily="66" charset="0"/>
              </a:rPr>
              <a:t>Click on the game, click on phase 5, click on start,</a:t>
            </a:r>
          </a:p>
          <a:p>
            <a:pPr algn="ctr"/>
            <a:r>
              <a:rPr lang="en-GB" sz="1800" dirty="0">
                <a:solidFill>
                  <a:srgbClr val="000000"/>
                </a:solidFill>
                <a:latin typeface="CCW Cursive Writing 1" panose="03050602040000000000" pitchFamily="66" charset="0"/>
              </a:rPr>
              <a:t>click on phase 5, choose revise all phase 5</a:t>
            </a:r>
          </a:p>
          <a:p>
            <a:pPr algn="ctr"/>
            <a:r>
              <a:rPr lang="en-GB" sz="1800" dirty="0">
                <a:solidFill>
                  <a:srgbClr val="000000"/>
                </a:solidFill>
                <a:latin typeface="CCW Cursive Writing 1" panose="03050602040000000000" pitchFamily="66" charset="0"/>
              </a:rPr>
              <a:t>Play the game.</a:t>
            </a:r>
          </a:p>
        </p:txBody>
      </p:sp>
    </p:spTree>
    <p:extLst>
      <p:ext uri="{BB962C8B-B14F-4D97-AF65-F5344CB8AC3E}">
        <p14:creationId xmlns:p14="http://schemas.microsoft.com/office/powerpoint/2010/main" val="32570055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2BE8904-597A-47DE-B366-30D5483AFEC1}"/>
              </a:ext>
            </a:extLst>
          </p:cNvPr>
          <p:cNvSpPr txBox="1"/>
          <p:nvPr/>
        </p:nvSpPr>
        <p:spPr>
          <a:xfrm>
            <a:off x="583095" y="417587"/>
            <a:ext cx="8083826" cy="7694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Tuesday</a:t>
            </a:r>
          </a:p>
        </p:txBody>
      </p:sp>
      <p:sp>
        <p:nvSpPr>
          <p:cNvPr id="5" name="TextBox 4">
            <a:extLst>
              <a:ext uri="{FF2B5EF4-FFF2-40B4-BE49-F238E27FC236}">
                <a16:creationId xmlns:a16="http://schemas.microsoft.com/office/drawing/2014/main" id="{101F4B86-96AC-484D-804B-00607D49058B}"/>
              </a:ext>
            </a:extLst>
          </p:cNvPr>
          <p:cNvSpPr txBox="1"/>
          <p:nvPr/>
        </p:nvSpPr>
        <p:spPr>
          <a:xfrm>
            <a:off x="1152938" y="1386340"/>
            <a:ext cx="7991061" cy="1200329"/>
          </a:xfrm>
          <a:prstGeom prst="rect">
            <a:avLst/>
          </a:prstGeom>
          <a:noFill/>
        </p:spPr>
        <p:txBody>
          <a:bodyPr wrap="square">
            <a:spAutoFit/>
          </a:bodyPr>
          <a:lstStyle/>
          <a:p>
            <a:r>
              <a:rPr lang="en-GB" sz="1800" dirty="0">
                <a:solidFill>
                  <a:srgbClr val="000000"/>
                </a:solidFill>
                <a:latin typeface="CCW Cursive Writing 1" panose="03050602040000000000" pitchFamily="66" charset="0"/>
              </a:rPr>
              <a:t>Practice these tricky words</a:t>
            </a:r>
          </a:p>
          <a:p>
            <a:r>
              <a:rPr lang="en-GB" sz="1800" dirty="0">
                <a:solidFill>
                  <a:srgbClr val="000000"/>
                </a:solidFill>
                <a:latin typeface="CCW Cursive Writing 1" panose="03050602040000000000" pitchFamily="66" charset="0"/>
              </a:rPr>
              <a:t>Say them out loud.</a:t>
            </a:r>
          </a:p>
          <a:p>
            <a:r>
              <a:rPr lang="en-GB" sz="1800" dirty="0">
                <a:solidFill>
                  <a:srgbClr val="000000"/>
                </a:solidFill>
                <a:latin typeface="CCW Cursive Writing 1" panose="03050602040000000000" pitchFamily="66" charset="0"/>
              </a:rPr>
              <a:t>Practice writing them on your white board. Write each word in a sentence.</a:t>
            </a:r>
          </a:p>
        </p:txBody>
      </p:sp>
      <p:sp>
        <p:nvSpPr>
          <p:cNvPr id="7" name="TextBox 6">
            <a:extLst>
              <a:ext uri="{FF2B5EF4-FFF2-40B4-BE49-F238E27FC236}">
                <a16:creationId xmlns:a16="http://schemas.microsoft.com/office/drawing/2014/main" id="{BA9CD6A2-A8F4-43E3-A203-6F91151075E7}"/>
              </a:ext>
            </a:extLst>
          </p:cNvPr>
          <p:cNvSpPr txBox="1"/>
          <p:nvPr/>
        </p:nvSpPr>
        <p:spPr>
          <a:xfrm>
            <a:off x="424070" y="2785981"/>
            <a:ext cx="10721008" cy="1815882"/>
          </a:xfrm>
          <a:prstGeom prst="rect">
            <a:avLst/>
          </a:prstGeom>
          <a:noFill/>
        </p:spPr>
        <p:txBody>
          <a:bodyPr wrap="square">
            <a:spAutoFit/>
          </a:bodyPr>
          <a:lstStyle/>
          <a:p>
            <a:endParaRPr lang="en-GB" sz="2800" dirty="0">
              <a:solidFill>
                <a:srgbClr val="FF0000"/>
              </a:solidFill>
              <a:latin typeface="CCW Cursive Writing 1" panose="03050602040000000000" pitchFamily="66" charset="0"/>
            </a:endParaRPr>
          </a:p>
          <a:p>
            <a:r>
              <a:rPr lang="en-GB" sz="2800" dirty="0">
                <a:solidFill>
                  <a:srgbClr val="FF0000"/>
                </a:solidFill>
                <a:latin typeface="CCW Cursive Writing 1" panose="03050602040000000000" pitchFamily="66" charset="0"/>
              </a:rPr>
              <a:t>water   where   who   again </a:t>
            </a:r>
          </a:p>
          <a:p>
            <a:endParaRPr lang="en-GB" sz="2800" dirty="0">
              <a:solidFill>
                <a:srgbClr val="FF0000"/>
              </a:solidFill>
              <a:latin typeface="CCW Cursive Writing 1" panose="03050602040000000000" pitchFamily="66" charset="0"/>
            </a:endParaRPr>
          </a:p>
          <a:p>
            <a:r>
              <a:rPr lang="en-GB" sz="2800" dirty="0">
                <a:solidFill>
                  <a:srgbClr val="FF0000"/>
                </a:solidFill>
                <a:latin typeface="CCW Cursive Writing 1" panose="03050602040000000000" pitchFamily="66" charset="0"/>
              </a:rPr>
              <a:t>thought     through    work     mouse</a:t>
            </a:r>
          </a:p>
        </p:txBody>
      </p:sp>
    </p:spTree>
    <p:extLst>
      <p:ext uri="{BB962C8B-B14F-4D97-AF65-F5344CB8AC3E}">
        <p14:creationId xmlns:p14="http://schemas.microsoft.com/office/powerpoint/2010/main" val="13994172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FE5E80D-1BBB-4701-AFA3-76AEF4EB85C7}"/>
              </a:ext>
            </a:extLst>
          </p:cNvPr>
          <p:cNvSpPr txBox="1"/>
          <p:nvPr/>
        </p:nvSpPr>
        <p:spPr>
          <a:xfrm>
            <a:off x="1060174" y="675861"/>
            <a:ext cx="8083826" cy="7694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Wednesday</a:t>
            </a:r>
          </a:p>
        </p:txBody>
      </p:sp>
      <p:sp>
        <p:nvSpPr>
          <p:cNvPr id="5" name="TextBox 4">
            <a:extLst>
              <a:ext uri="{FF2B5EF4-FFF2-40B4-BE49-F238E27FC236}">
                <a16:creationId xmlns:a16="http://schemas.microsoft.com/office/drawing/2014/main" id="{086EC7B5-FD1A-454D-84F7-0281ED2735B2}"/>
              </a:ext>
            </a:extLst>
          </p:cNvPr>
          <p:cNvSpPr txBox="1"/>
          <p:nvPr/>
        </p:nvSpPr>
        <p:spPr>
          <a:xfrm>
            <a:off x="-742122" y="1308655"/>
            <a:ext cx="12934122" cy="5693866"/>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 </a:t>
            </a:r>
            <a:r>
              <a:rPr lang="en-GB" sz="2400" dirty="0">
                <a:solidFill>
                  <a:srgbClr val="FF0000"/>
                </a:solidFill>
                <a:latin typeface="CCW Cursive Writing 1" panose="03050602040000000000" pitchFamily="66" charset="0"/>
              </a:rPr>
              <a:t>y grapheme</a:t>
            </a:r>
          </a:p>
          <a:p>
            <a:pPr algn="ctr"/>
            <a:endParaRPr lang="en-GB" sz="2400" dirty="0">
              <a:solidFill>
                <a:srgbClr val="FF0000"/>
              </a:solidFill>
              <a:latin typeface="CCW Cursive Writing 1" panose="03050602040000000000" pitchFamily="66" charset="0"/>
            </a:endParaRPr>
          </a:p>
          <a:p>
            <a:pPr algn="ctr"/>
            <a:r>
              <a:rPr lang="en-GB" sz="2400" dirty="0">
                <a:solidFill>
                  <a:srgbClr val="FF0000"/>
                </a:solidFill>
                <a:latin typeface="CCW Cursive Writing 1" panose="03050602040000000000" pitchFamily="66" charset="0"/>
              </a:rPr>
              <a:t>Alternative pronunciation of y</a:t>
            </a:r>
          </a:p>
          <a:p>
            <a:pPr algn="ctr"/>
            <a:endParaRPr lang="en-GB" sz="2400" dirty="0">
              <a:solidFill>
                <a:srgbClr val="FF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Practice these words.</a:t>
            </a:r>
          </a:p>
          <a:p>
            <a:pPr algn="ctr"/>
            <a:r>
              <a:rPr lang="en-GB" sz="1800" dirty="0">
                <a:solidFill>
                  <a:srgbClr val="000000"/>
                </a:solidFill>
                <a:latin typeface="CCW Cursive Writing 1" panose="03050602040000000000" pitchFamily="66" charset="0"/>
              </a:rPr>
              <a:t>Say them out loud.</a:t>
            </a:r>
          </a:p>
          <a:p>
            <a:pPr algn="ctr"/>
            <a:r>
              <a:rPr lang="en-GB" sz="1800" dirty="0">
                <a:solidFill>
                  <a:srgbClr val="000000"/>
                </a:solidFill>
                <a:latin typeface="CCW Cursive Writing 1" panose="03050602040000000000" pitchFamily="66" charset="0"/>
              </a:rPr>
              <a:t>Choose 5 to write on your white board</a:t>
            </a:r>
          </a:p>
          <a:p>
            <a:pPr algn="ctr"/>
            <a:endParaRPr lang="en-GB" sz="1800" dirty="0">
              <a:solidFill>
                <a:srgbClr val="000000"/>
              </a:solidFill>
              <a:latin typeface="CCW Cursive Writing 1" panose="03050602040000000000" pitchFamily="66" charset="0"/>
            </a:endParaRP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r>
              <a:rPr lang="en-GB" sz="2000" dirty="0">
                <a:solidFill>
                  <a:srgbClr val="00B050"/>
                </a:solidFill>
                <a:latin typeface="CCW Cursive Writing 1" panose="03050602040000000000" pitchFamily="66" charset="0"/>
              </a:rPr>
              <a:t>yes    yell    yawn   yellow    yet</a:t>
            </a:r>
          </a:p>
          <a:p>
            <a:pPr algn="ctr"/>
            <a:endParaRPr lang="en-GB" sz="2000" dirty="0">
              <a:solidFill>
                <a:srgbClr val="00B050"/>
              </a:solidFill>
              <a:latin typeface="CCW Cursive Writing 1" panose="03050602040000000000" pitchFamily="66" charset="0"/>
            </a:endParaRPr>
          </a:p>
          <a:p>
            <a:pPr algn="ctr"/>
            <a:r>
              <a:rPr lang="en-GB" sz="2000" dirty="0">
                <a:solidFill>
                  <a:srgbClr val="00B050"/>
                </a:solidFill>
                <a:latin typeface="CCW Cursive Writing 1" panose="03050602040000000000" pitchFamily="66" charset="0"/>
              </a:rPr>
              <a:t>by    why    dry   reply    sky   </a:t>
            </a:r>
          </a:p>
          <a:p>
            <a:pPr algn="ctr"/>
            <a:endParaRPr lang="en-GB" sz="2000" dirty="0">
              <a:solidFill>
                <a:srgbClr val="00B050"/>
              </a:solidFill>
              <a:latin typeface="CCW Cursive Writing 1" panose="03050602040000000000" pitchFamily="66" charset="0"/>
            </a:endParaRPr>
          </a:p>
          <a:p>
            <a:pPr algn="ctr"/>
            <a:r>
              <a:rPr lang="en-GB" sz="2000" dirty="0">
                <a:solidFill>
                  <a:srgbClr val="00B050"/>
                </a:solidFill>
                <a:latin typeface="CCW Cursive Writing 1" panose="03050602040000000000" pitchFamily="66" charset="0"/>
              </a:rPr>
              <a:t>gym   crystal     pyramid    myth    happy</a:t>
            </a:r>
          </a:p>
          <a:p>
            <a:pPr algn="ctr"/>
            <a:endParaRPr lang="en-GB" sz="2000" dirty="0">
              <a:solidFill>
                <a:srgbClr val="00B050"/>
              </a:solidFill>
              <a:latin typeface="CCW Cursive Writing 1" panose="03050602040000000000" pitchFamily="66" charset="0"/>
            </a:endParaRPr>
          </a:p>
          <a:p>
            <a:pPr algn="ctr"/>
            <a:r>
              <a:rPr lang="en-GB" sz="2000" dirty="0">
                <a:solidFill>
                  <a:srgbClr val="00B050"/>
                </a:solidFill>
                <a:latin typeface="CCW Cursive Writing 1" panose="03050602040000000000" pitchFamily="66" charset="0"/>
              </a:rPr>
              <a:t>funny     hairy     smelly    crunchy   </a:t>
            </a:r>
          </a:p>
        </p:txBody>
      </p:sp>
      <p:sp>
        <p:nvSpPr>
          <p:cNvPr id="7" name="TextBox 6">
            <a:extLst>
              <a:ext uri="{FF2B5EF4-FFF2-40B4-BE49-F238E27FC236}">
                <a16:creationId xmlns:a16="http://schemas.microsoft.com/office/drawing/2014/main" id="{C779E2EF-3039-491A-97C1-959BF3062A61}"/>
              </a:ext>
            </a:extLst>
          </p:cNvPr>
          <p:cNvSpPr txBox="1"/>
          <p:nvPr/>
        </p:nvSpPr>
        <p:spPr>
          <a:xfrm flipH="1" flipV="1">
            <a:off x="-150125" y="5125082"/>
            <a:ext cx="309151" cy="1046440"/>
          </a:xfrm>
          <a:prstGeom prst="rect">
            <a:avLst/>
          </a:prstGeom>
          <a:noFill/>
        </p:spPr>
        <p:txBody>
          <a:bodyPr wrap="square">
            <a:spAutoFit/>
          </a:bodyPr>
          <a:lstStyle/>
          <a:p>
            <a:endParaRPr lang="en-GB" sz="1800" dirty="0">
              <a:solidFill>
                <a:srgbClr val="000000"/>
              </a:solidFill>
              <a:latin typeface="CCW Cursive Writing 1" panose="03050602040000000000" pitchFamily="66" charset="0"/>
            </a:endParaRPr>
          </a:p>
          <a:p>
            <a:r>
              <a:rPr lang="en-GB" sz="4400" dirty="0">
                <a:solidFill>
                  <a:srgbClr val="0070C0"/>
                </a:solidFill>
                <a:latin typeface="CCW Cursive Writing 1" panose="03050602040000000000" pitchFamily="66" charset="0"/>
              </a:rPr>
              <a:t>       </a:t>
            </a:r>
            <a:endParaRPr lang="en-GB" sz="3200" dirty="0">
              <a:solidFill>
                <a:srgbClr val="0070C0"/>
              </a:solidFill>
              <a:latin typeface="CCW Cursive Writing 1" panose="03050602040000000000" pitchFamily="66" charset="0"/>
            </a:endParaRPr>
          </a:p>
        </p:txBody>
      </p:sp>
    </p:spTree>
    <p:extLst>
      <p:ext uri="{BB962C8B-B14F-4D97-AF65-F5344CB8AC3E}">
        <p14:creationId xmlns:p14="http://schemas.microsoft.com/office/powerpoint/2010/main" val="12561365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EDE0378-1E7A-4C59-BFCD-0EDC36A91AAF}"/>
              </a:ext>
            </a:extLst>
          </p:cNvPr>
          <p:cNvSpPr txBox="1"/>
          <p:nvPr/>
        </p:nvSpPr>
        <p:spPr>
          <a:xfrm>
            <a:off x="827965" y="1778958"/>
            <a:ext cx="10906538" cy="2677656"/>
          </a:xfrm>
          <a:prstGeom prst="rect">
            <a:avLst/>
          </a:prstGeom>
          <a:noFill/>
        </p:spPr>
        <p:txBody>
          <a:bodyPr wrap="square">
            <a:spAutoFit/>
          </a:bodyPr>
          <a:lstStyle/>
          <a:p>
            <a:pPr algn="l" fontAlgn="base"/>
            <a:r>
              <a:rPr lang="en-GB" sz="2800" b="1" i="0" dirty="0">
                <a:solidFill>
                  <a:srgbClr val="00B050"/>
                </a:solidFill>
                <a:effectLst/>
                <a:latin typeface="HfW precursive" panose="00000500000000000000" pitchFamily="2" charset="0"/>
              </a:rPr>
              <a:t>Is the gym a happy place to be?</a:t>
            </a:r>
          </a:p>
          <a:p>
            <a:pPr algn="l" fontAlgn="base"/>
            <a:endParaRPr lang="en-GB" sz="2800" b="1" i="0" dirty="0">
              <a:solidFill>
                <a:srgbClr val="00B050"/>
              </a:solidFill>
              <a:effectLst/>
              <a:latin typeface="HfW precursive" panose="00000500000000000000" pitchFamily="2" charset="0"/>
            </a:endParaRPr>
          </a:p>
          <a:p>
            <a:pPr algn="l" fontAlgn="base"/>
            <a:r>
              <a:rPr lang="en-GB" sz="2800" b="1" i="0" dirty="0">
                <a:solidFill>
                  <a:srgbClr val="000000"/>
                </a:solidFill>
                <a:effectLst/>
                <a:latin typeface="HfW precursive" panose="00000500000000000000" pitchFamily="2" charset="0"/>
              </a:rPr>
              <a:t>If you spy a mummy in Egypt, will it be dry, smelly and yellow?</a:t>
            </a:r>
          </a:p>
          <a:p>
            <a:pPr algn="l" fontAlgn="base"/>
            <a:endParaRPr lang="en-GB" sz="2800" b="1" i="0" dirty="0">
              <a:solidFill>
                <a:srgbClr val="000000"/>
              </a:solidFill>
              <a:effectLst/>
              <a:latin typeface="HfW precursive" panose="00000500000000000000" pitchFamily="2" charset="0"/>
            </a:endParaRPr>
          </a:p>
          <a:p>
            <a:pPr algn="l" fontAlgn="base"/>
            <a:r>
              <a:rPr lang="en-GB" sz="2800" b="1" i="0" dirty="0">
                <a:solidFill>
                  <a:srgbClr val="00B050"/>
                </a:solidFill>
                <a:effectLst/>
                <a:latin typeface="HfW precursive" panose="00000500000000000000" pitchFamily="2" charset="0"/>
              </a:rPr>
              <a:t>Can a mystery story be funny?</a:t>
            </a:r>
          </a:p>
        </p:txBody>
      </p:sp>
      <p:sp>
        <p:nvSpPr>
          <p:cNvPr id="5" name="TextBox 4">
            <a:extLst>
              <a:ext uri="{FF2B5EF4-FFF2-40B4-BE49-F238E27FC236}">
                <a16:creationId xmlns:a16="http://schemas.microsoft.com/office/drawing/2014/main" id="{CA3C9016-2A28-473D-B01F-874EDF2AAAA6}"/>
              </a:ext>
            </a:extLst>
          </p:cNvPr>
          <p:cNvSpPr txBox="1"/>
          <p:nvPr/>
        </p:nvSpPr>
        <p:spPr>
          <a:xfrm>
            <a:off x="318053" y="915265"/>
            <a:ext cx="6096000" cy="369332"/>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Read these sentences out loud.</a:t>
            </a:r>
          </a:p>
        </p:txBody>
      </p:sp>
      <p:sp>
        <p:nvSpPr>
          <p:cNvPr id="9" name="TextBox 8">
            <a:extLst>
              <a:ext uri="{FF2B5EF4-FFF2-40B4-BE49-F238E27FC236}">
                <a16:creationId xmlns:a16="http://schemas.microsoft.com/office/drawing/2014/main" id="{D025AB05-DB93-403B-89A2-66CCB157DA7B}"/>
              </a:ext>
            </a:extLst>
          </p:cNvPr>
          <p:cNvSpPr txBox="1"/>
          <p:nvPr/>
        </p:nvSpPr>
        <p:spPr>
          <a:xfrm>
            <a:off x="675861" y="4240696"/>
            <a:ext cx="10548730" cy="1754326"/>
          </a:xfrm>
          <a:prstGeom prst="rect">
            <a:avLst/>
          </a:prstGeom>
          <a:noFill/>
        </p:spPr>
        <p:txBody>
          <a:bodyPr wrap="square">
            <a:spAutoFit/>
          </a:bodyPr>
          <a:lstStyle/>
          <a:p>
            <a:pPr algn="ctr"/>
            <a:endParaRPr lang="en-GB" sz="1800" dirty="0">
              <a:solidFill>
                <a:srgbClr val="000000"/>
              </a:solidFill>
              <a:latin typeface="CCW Cursive Writing 1" panose="03050602040000000000" pitchFamily="66" charset="0"/>
            </a:endParaRPr>
          </a:p>
          <a:p>
            <a:pPr algn="ctr"/>
            <a:endParaRPr lang="en-GB"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Now play Dragon's Den.</a:t>
            </a:r>
          </a:p>
          <a:p>
            <a:pPr algn="ctr"/>
            <a:r>
              <a:rPr lang="en-GB" sz="1800" dirty="0">
                <a:solidFill>
                  <a:srgbClr val="000000"/>
                </a:solidFill>
                <a:latin typeface="CCW Cursive Writing 1" panose="03050602040000000000" pitchFamily="66" charset="0"/>
              </a:rPr>
              <a:t>Click on the game, click on phase 5, click on start,</a:t>
            </a:r>
          </a:p>
          <a:p>
            <a:pPr algn="ctr"/>
            <a:r>
              <a:rPr lang="en-GB" sz="1800" dirty="0">
                <a:solidFill>
                  <a:srgbClr val="000000"/>
                </a:solidFill>
                <a:latin typeface="CCW Cursive Writing 1" panose="03050602040000000000" pitchFamily="66" charset="0"/>
              </a:rPr>
              <a:t>click on phase 5, choose revision </a:t>
            </a:r>
          </a:p>
          <a:p>
            <a:pPr algn="ctr"/>
            <a:r>
              <a:rPr lang="en-GB" sz="1800" dirty="0">
                <a:solidFill>
                  <a:srgbClr val="000000"/>
                </a:solidFill>
                <a:latin typeface="CCW Cursive Writing 1" panose="03050602040000000000" pitchFamily="66" charset="0"/>
              </a:rPr>
              <a:t>Play the game.</a:t>
            </a:r>
          </a:p>
        </p:txBody>
      </p:sp>
    </p:spTree>
    <p:extLst>
      <p:ext uri="{BB962C8B-B14F-4D97-AF65-F5344CB8AC3E}">
        <p14:creationId xmlns:p14="http://schemas.microsoft.com/office/powerpoint/2010/main" val="42511086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D3D37D-5575-4EF9-83AB-D3636ED68B0B}"/>
              </a:ext>
            </a:extLst>
          </p:cNvPr>
          <p:cNvSpPr txBox="1"/>
          <p:nvPr/>
        </p:nvSpPr>
        <p:spPr>
          <a:xfrm>
            <a:off x="-450574" y="622852"/>
            <a:ext cx="6771861" cy="7694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Thursday</a:t>
            </a:r>
          </a:p>
        </p:txBody>
      </p:sp>
      <p:sp>
        <p:nvSpPr>
          <p:cNvPr id="5" name="TextBox 4">
            <a:extLst>
              <a:ext uri="{FF2B5EF4-FFF2-40B4-BE49-F238E27FC236}">
                <a16:creationId xmlns:a16="http://schemas.microsoft.com/office/drawing/2014/main" id="{D90B8C29-2BA6-4E1B-AB68-7AEBD24A1CCC}"/>
              </a:ext>
            </a:extLst>
          </p:cNvPr>
          <p:cNvSpPr txBox="1"/>
          <p:nvPr/>
        </p:nvSpPr>
        <p:spPr>
          <a:xfrm>
            <a:off x="530087" y="1577009"/>
            <a:ext cx="8501269" cy="1754326"/>
          </a:xfrm>
          <a:prstGeom prst="rect">
            <a:avLst/>
          </a:prstGeom>
          <a:noFill/>
        </p:spPr>
        <p:txBody>
          <a:bodyPr wrap="square">
            <a:spAutoFit/>
          </a:bodyPr>
          <a:lstStyle/>
          <a:p>
            <a:r>
              <a:rPr lang="en-GB" sz="1800" dirty="0">
                <a:solidFill>
                  <a:srgbClr val="000000"/>
                </a:solidFill>
                <a:latin typeface="CCW Cursive Writing 1" panose="03050602040000000000" pitchFamily="66" charset="0"/>
              </a:rPr>
              <a:t>Practice these tricky words.</a:t>
            </a:r>
          </a:p>
          <a:p>
            <a:r>
              <a:rPr lang="en-GB" sz="1800" dirty="0">
                <a:solidFill>
                  <a:srgbClr val="000000"/>
                </a:solidFill>
                <a:latin typeface="CCW Cursive Writing 1" panose="03050602040000000000" pitchFamily="66" charset="0"/>
              </a:rPr>
              <a:t>Say them out loud.</a:t>
            </a:r>
          </a:p>
          <a:p>
            <a:r>
              <a:rPr lang="en-GB" sz="1800" dirty="0">
                <a:solidFill>
                  <a:srgbClr val="000000"/>
                </a:solidFill>
                <a:latin typeface="CCW Cursive Writing 1" panose="03050602040000000000" pitchFamily="66" charset="0"/>
              </a:rPr>
              <a:t>Practice writing them on your white board.</a:t>
            </a:r>
          </a:p>
          <a:p>
            <a:endParaRPr lang="en-GB" dirty="0">
              <a:solidFill>
                <a:srgbClr val="000000"/>
              </a:solidFill>
              <a:latin typeface="CCW Cursive Writing 1" panose="03050602040000000000" pitchFamily="66" charset="0"/>
            </a:endParaRPr>
          </a:p>
          <a:p>
            <a:r>
              <a:rPr lang="en-GB" sz="1800" dirty="0">
                <a:solidFill>
                  <a:srgbClr val="000000"/>
                </a:solidFill>
                <a:latin typeface="CCW Cursive Writing 1" panose="03050602040000000000" pitchFamily="66" charset="0"/>
              </a:rPr>
              <a:t>Then write a sentence using each of these words</a:t>
            </a:r>
          </a:p>
        </p:txBody>
      </p:sp>
      <p:sp>
        <p:nvSpPr>
          <p:cNvPr id="11" name="TextBox 10">
            <a:extLst>
              <a:ext uri="{FF2B5EF4-FFF2-40B4-BE49-F238E27FC236}">
                <a16:creationId xmlns:a16="http://schemas.microsoft.com/office/drawing/2014/main" id="{97B1FB55-557E-4AEB-ABC8-C5223FEBC095}"/>
              </a:ext>
            </a:extLst>
          </p:cNvPr>
          <p:cNvSpPr txBox="1"/>
          <p:nvPr/>
        </p:nvSpPr>
        <p:spPr>
          <a:xfrm>
            <a:off x="198783" y="4174435"/>
            <a:ext cx="11781182" cy="1200329"/>
          </a:xfrm>
          <a:prstGeom prst="rect">
            <a:avLst/>
          </a:prstGeom>
          <a:noFill/>
        </p:spPr>
        <p:txBody>
          <a:bodyPr wrap="square">
            <a:spAutoFit/>
          </a:bodyPr>
          <a:lstStyle/>
          <a:p>
            <a:r>
              <a:rPr lang="en-GB" sz="2400" dirty="0">
                <a:solidFill>
                  <a:srgbClr val="0000FF"/>
                </a:solidFill>
                <a:latin typeface="CCW Cursive Writing 1" panose="03050602040000000000" pitchFamily="66" charset="0"/>
              </a:rPr>
              <a:t>many    laughed   because   different   any</a:t>
            </a:r>
          </a:p>
          <a:p>
            <a:endParaRPr lang="en-GB" sz="2400" dirty="0">
              <a:solidFill>
                <a:srgbClr val="0000FF"/>
              </a:solidFill>
              <a:latin typeface="CCW Cursive Writing 1" panose="03050602040000000000" pitchFamily="66" charset="0"/>
            </a:endParaRPr>
          </a:p>
          <a:p>
            <a:r>
              <a:rPr lang="en-GB" sz="2400" dirty="0">
                <a:solidFill>
                  <a:srgbClr val="0000FF"/>
                </a:solidFill>
                <a:latin typeface="CCW Cursive Writing 1" panose="03050602040000000000" pitchFamily="66" charset="0"/>
              </a:rPr>
              <a:t>eyes    friends    once       please</a:t>
            </a:r>
          </a:p>
        </p:txBody>
      </p:sp>
    </p:spTree>
    <p:extLst>
      <p:ext uri="{BB962C8B-B14F-4D97-AF65-F5344CB8AC3E}">
        <p14:creationId xmlns:p14="http://schemas.microsoft.com/office/powerpoint/2010/main" val="39467354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8671049-5AC4-41F0-991F-180366E635E5}"/>
              </a:ext>
            </a:extLst>
          </p:cNvPr>
          <p:cNvSpPr txBox="1"/>
          <p:nvPr/>
        </p:nvSpPr>
        <p:spPr>
          <a:xfrm>
            <a:off x="291548" y="477078"/>
            <a:ext cx="8852452" cy="369332"/>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Read these sentences out loud.</a:t>
            </a:r>
          </a:p>
        </p:txBody>
      </p:sp>
      <p:sp>
        <p:nvSpPr>
          <p:cNvPr id="5" name="TextBox 4">
            <a:extLst>
              <a:ext uri="{FF2B5EF4-FFF2-40B4-BE49-F238E27FC236}">
                <a16:creationId xmlns:a16="http://schemas.microsoft.com/office/drawing/2014/main" id="{78340C39-D2E1-4FD1-96EB-F52AE73C824E}"/>
              </a:ext>
            </a:extLst>
          </p:cNvPr>
          <p:cNvSpPr txBox="1"/>
          <p:nvPr/>
        </p:nvSpPr>
        <p:spPr>
          <a:xfrm>
            <a:off x="291548" y="1352117"/>
            <a:ext cx="10853530" cy="4031873"/>
          </a:xfrm>
          <a:prstGeom prst="rect">
            <a:avLst/>
          </a:prstGeom>
          <a:noFill/>
        </p:spPr>
        <p:txBody>
          <a:bodyPr wrap="square">
            <a:spAutoFit/>
          </a:bodyPr>
          <a:lstStyle/>
          <a:p>
            <a:pPr algn="l" fontAlgn="base"/>
            <a:r>
              <a:rPr lang="en-GB" sz="3200" b="1" i="0" dirty="0">
                <a:solidFill>
                  <a:srgbClr val="000000"/>
                </a:solidFill>
                <a:effectLst/>
                <a:latin typeface="HfW precursive" panose="00000500000000000000" pitchFamily="2" charset="0"/>
              </a:rPr>
              <a:t>Many of my friends laughed because I wore two different shoes.</a:t>
            </a:r>
          </a:p>
          <a:p>
            <a:pPr algn="l" fontAlgn="base"/>
            <a:endParaRPr lang="en-GB" sz="3200" b="1" i="0" dirty="0">
              <a:solidFill>
                <a:srgbClr val="000000"/>
              </a:solidFill>
              <a:effectLst/>
              <a:latin typeface="HfW precursive" panose="00000500000000000000" pitchFamily="2" charset="0"/>
            </a:endParaRPr>
          </a:p>
          <a:p>
            <a:pPr algn="l" fontAlgn="base"/>
            <a:r>
              <a:rPr lang="en-GB" sz="3200" b="1" i="0" dirty="0">
                <a:solidFill>
                  <a:srgbClr val="00B050"/>
                </a:solidFill>
                <a:effectLst/>
                <a:latin typeface="HfW precursive" panose="00000500000000000000" pitchFamily="2" charset="0"/>
              </a:rPr>
              <a:t>I opened my eyes wide, smiled once and said please.</a:t>
            </a:r>
          </a:p>
          <a:p>
            <a:pPr algn="l" fontAlgn="base"/>
            <a:endParaRPr lang="en-GB" sz="3200" b="1" i="0" dirty="0">
              <a:solidFill>
                <a:srgbClr val="00B050"/>
              </a:solidFill>
              <a:effectLst/>
              <a:latin typeface="HfW precursive" panose="00000500000000000000" pitchFamily="2" charset="0"/>
            </a:endParaRPr>
          </a:p>
          <a:p>
            <a:pPr algn="l" fontAlgn="base"/>
            <a:r>
              <a:rPr lang="en-GB" sz="3200" b="1" i="0" dirty="0">
                <a:solidFill>
                  <a:srgbClr val="000000"/>
                </a:solidFill>
                <a:effectLst/>
                <a:latin typeface="HfW precursive" panose="00000500000000000000" pitchFamily="2" charset="0"/>
              </a:rPr>
              <a:t>I didn't want any tea because I ate too many sweets.</a:t>
            </a:r>
          </a:p>
        </p:txBody>
      </p:sp>
      <p:sp>
        <p:nvSpPr>
          <p:cNvPr id="7" name="TextBox 6">
            <a:extLst>
              <a:ext uri="{FF2B5EF4-FFF2-40B4-BE49-F238E27FC236}">
                <a16:creationId xmlns:a16="http://schemas.microsoft.com/office/drawing/2014/main" id="{99B42984-A4FA-40BC-A78E-54E541575062}"/>
              </a:ext>
            </a:extLst>
          </p:cNvPr>
          <p:cNvSpPr txBox="1"/>
          <p:nvPr/>
        </p:nvSpPr>
        <p:spPr>
          <a:xfrm>
            <a:off x="-477671" y="4653887"/>
            <a:ext cx="12404628" cy="1754326"/>
          </a:xfrm>
          <a:prstGeom prst="rect">
            <a:avLst/>
          </a:prstGeom>
          <a:noFill/>
        </p:spPr>
        <p:txBody>
          <a:bodyPr wrap="square">
            <a:spAutoFit/>
          </a:bodyPr>
          <a:lstStyle/>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Now play Picnic on Pluto.</a:t>
            </a:r>
          </a:p>
          <a:p>
            <a:pPr algn="ctr"/>
            <a:r>
              <a:rPr lang="en-GB" sz="1800" dirty="0">
                <a:solidFill>
                  <a:srgbClr val="000000"/>
                </a:solidFill>
                <a:latin typeface="CCW Cursive Writing 1" panose="03050602040000000000" pitchFamily="66" charset="0"/>
              </a:rPr>
              <a:t>Click on the game, click on phase 5, click on start,</a:t>
            </a:r>
          </a:p>
          <a:p>
            <a:pPr algn="ctr"/>
            <a:r>
              <a:rPr lang="en-GB" sz="1800" dirty="0">
                <a:solidFill>
                  <a:srgbClr val="000000"/>
                </a:solidFill>
                <a:latin typeface="CCW Cursive Writing 1" panose="03050602040000000000" pitchFamily="66" charset="0"/>
              </a:rPr>
              <a:t>click on phase 5, choose revision.</a:t>
            </a:r>
          </a:p>
          <a:p>
            <a:pPr algn="ctr"/>
            <a:r>
              <a:rPr lang="en-GB" sz="1800" dirty="0">
                <a:solidFill>
                  <a:srgbClr val="000000"/>
                </a:solidFill>
                <a:latin typeface="CCW Cursive Writing 1" panose="03050602040000000000" pitchFamily="66" charset="0"/>
              </a:rPr>
              <a:t>Play the game.</a:t>
            </a:r>
          </a:p>
        </p:txBody>
      </p:sp>
    </p:spTree>
    <p:extLst>
      <p:ext uri="{BB962C8B-B14F-4D97-AF65-F5344CB8AC3E}">
        <p14:creationId xmlns:p14="http://schemas.microsoft.com/office/powerpoint/2010/main" val="26614919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04D87C3-E91C-400E-894D-F4EFA17CE1BD}"/>
              </a:ext>
            </a:extLst>
          </p:cNvPr>
          <p:cNvSpPr txBox="1"/>
          <p:nvPr/>
        </p:nvSpPr>
        <p:spPr>
          <a:xfrm>
            <a:off x="397565" y="397565"/>
            <a:ext cx="8746435" cy="369332"/>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a:t>
            </a:r>
          </a:p>
        </p:txBody>
      </p:sp>
      <p:sp>
        <p:nvSpPr>
          <p:cNvPr id="7" name="TextBox 6">
            <a:extLst>
              <a:ext uri="{FF2B5EF4-FFF2-40B4-BE49-F238E27FC236}">
                <a16:creationId xmlns:a16="http://schemas.microsoft.com/office/drawing/2014/main" id="{F08DE4FE-677B-4778-AB08-26EBFF1D0A2B}"/>
              </a:ext>
            </a:extLst>
          </p:cNvPr>
          <p:cNvSpPr txBox="1"/>
          <p:nvPr/>
        </p:nvSpPr>
        <p:spPr>
          <a:xfrm>
            <a:off x="662609" y="4757530"/>
            <a:ext cx="9872869" cy="369332"/>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a:t>
            </a:r>
          </a:p>
        </p:txBody>
      </p:sp>
    </p:spTree>
    <p:extLst>
      <p:ext uri="{BB962C8B-B14F-4D97-AF65-F5344CB8AC3E}">
        <p14:creationId xmlns:p14="http://schemas.microsoft.com/office/powerpoint/2010/main" val="5296144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13238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40010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0322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26610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11597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198</TotalTime>
  <Words>666</Words>
  <Application>Microsoft Office PowerPoint</Application>
  <PresentationFormat>Widescreen</PresentationFormat>
  <Paragraphs>124</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Calibri Light</vt:lpstr>
      <vt:lpstr>CCW Cursive Writing 1</vt:lpstr>
      <vt:lpstr>HfW precursive</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Janelle Rhodes</dc:creator>
  <cp:lastModifiedBy>Janelle Rhodes</cp:lastModifiedBy>
  <cp:revision>18</cp:revision>
  <dcterms:created xsi:type="dcterms:W3CDTF">2021-01-21T18:48:34Z</dcterms:created>
  <dcterms:modified xsi:type="dcterms:W3CDTF">2021-02-25T16:45:04Z</dcterms:modified>
</cp:coreProperties>
</file>