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65" r:id="rId2"/>
    <p:sldId id="257" r:id="rId3"/>
    <p:sldId id="261" r:id="rId4"/>
    <p:sldId id="256" r:id="rId5"/>
    <p:sldId id="258" r:id="rId6"/>
    <p:sldId id="262" r:id="rId7"/>
    <p:sldId id="259" r:id="rId8"/>
    <p:sldId id="264"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FF6600"/>
    <a:srgbClr val="66FFCC"/>
    <a:srgbClr val="FF00FF"/>
    <a:srgbClr val="66FF66"/>
    <a:srgbClr val="FF9966"/>
    <a:srgbClr val="CCCCFF"/>
    <a:srgbClr val="FFFF66"/>
    <a:srgbClr val="FF7C80"/>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84"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B76E7B-DDF9-4697-999F-E99F47FB7CB4}" type="datetimeFigureOut">
              <a:rPr lang="en-GB" smtClean="0"/>
              <a:t>11/02/2021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B9B224-F25B-4DCA-8D4F-C37F254290D6}" type="slidenum">
              <a:rPr lang="en-GB" smtClean="0"/>
              <a:t>‹#›</a:t>
            </a:fld>
            <a:endParaRPr lang="en-GB"/>
          </a:p>
        </p:txBody>
      </p:sp>
    </p:spTree>
    <p:extLst>
      <p:ext uri="{BB962C8B-B14F-4D97-AF65-F5344CB8AC3E}">
        <p14:creationId xmlns:p14="http://schemas.microsoft.com/office/powerpoint/2010/main" val="6071528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12B6E-4B82-4D27-9C49-6848C27BFF0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3FE4649-70C4-449A-98D4-73CCF143784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D98C8FD-6FAD-4D93-90B1-D11F69C46CF9}"/>
              </a:ext>
            </a:extLst>
          </p:cNvPr>
          <p:cNvSpPr>
            <a:spLocks noGrp="1"/>
          </p:cNvSpPr>
          <p:nvPr>
            <p:ph type="dt" sz="half" idx="10"/>
          </p:nvPr>
        </p:nvSpPr>
        <p:spPr/>
        <p:txBody>
          <a:bodyPr/>
          <a:lstStyle/>
          <a:p>
            <a:fld id="{97F10470-3631-460E-9DE9-D08DB0422599}" type="datetimeFigureOut">
              <a:rPr lang="en-GB" smtClean="0"/>
              <a:t>11/02/2021</a:t>
            </a:fld>
            <a:endParaRPr lang="en-GB"/>
          </a:p>
        </p:txBody>
      </p:sp>
      <p:sp>
        <p:nvSpPr>
          <p:cNvPr id="5" name="Footer Placeholder 4">
            <a:extLst>
              <a:ext uri="{FF2B5EF4-FFF2-40B4-BE49-F238E27FC236}">
                <a16:creationId xmlns:a16="http://schemas.microsoft.com/office/drawing/2014/main" id="{0A0D7501-0CD0-4468-A239-45E0C4CF22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CA2C45-828A-49F2-BA7A-4BEFDF9FECFA}"/>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17986249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731A1-3D7A-42DC-8184-0284A45F46C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9B71AA8-5D9B-4E90-BC7B-476713540E7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8CFA66-2D4A-4707-81E8-566A16972C29}"/>
              </a:ext>
            </a:extLst>
          </p:cNvPr>
          <p:cNvSpPr>
            <a:spLocks noGrp="1"/>
          </p:cNvSpPr>
          <p:nvPr>
            <p:ph type="dt" sz="half" idx="10"/>
          </p:nvPr>
        </p:nvSpPr>
        <p:spPr/>
        <p:txBody>
          <a:bodyPr/>
          <a:lstStyle/>
          <a:p>
            <a:fld id="{97F10470-3631-460E-9DE9-D08DB0422599}" type="datetimeFigureOut">
              <a:rPr lang="en-GB" smtClean="0"/>
              <a:t>11/02/2021</a:t>
            </a:fld>
            <a:endParaRPr lang="en-GB"/>
          </a:p>
        </p:txBody>
      </p:sp>
      <p:sp>
        <p:nvSpPr>
          <p:cNvPr id="5" name="Footer Placeholder 4">
            <a:extLst>
              <a:ext uri="{FF2B5EF4-FFF2-40B4-BE49-F238E27FC236}">
                <a16:creationId xmlns:a16="http://schemas.microsoft.com/office/drawing/2014/main" id="{22B86C70-0C0A-4A77-9291-2BE18B9B7D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549CDE-4893-4A2C-BEE2-E98036A626F2}"/>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18898479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07137-D22B-4E93-94B8-2CE26E07ADA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AF7978E-F1DA-481B-8274-135F0CA1CB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858E4DA-CC43-4DDD-8A69-53065DED7E52}"/>
              </a:ext>
            </a:extLst>
          </p:cNvPr>
          <p:cNvSpPr>
            <a:spLocks noGrp="1"/>
          </p:cNvSpPr>
          <p:nvPr>
            <p:ph type="dt" sz="half" idx="10"/>
          </p:nvPr>
        </p:nvSpPr>
        <p:spPr/>
        <p:txBody>
          <a:bodyPr/>
          <a:lstStyle/>
          <a:p>
            <a:fld id="{97F10470-3631-460E-9DE9-D08DB0422599}" type="datetimeFigureOut">
              <a:rPr lang="en-GB" smtClean="0"/>
              <a:t>11/02/2021</a:t>
            </a:fld>
            <a:endParaRPr lang="en-GB"/>
          </a:p>
        </p:txBody>
      </p:sp>
      <p:sp>
        <p:nvSpPr>
          <p:cNvPr id="5" name="Footer Placeholder 4">
            <a:extLst>
              <a:ext uri="{FF2B5EF4-FFF2-40B4-BE49-F238E27FC236}">
                <a16:creationId xmlns:a16="http://schemas.microsoft.com/office/drawing/2014/main" id="{C6BE6C6D-BB54-4030-A74D-219E79F742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727C25-334F-47CA-A986-3B77BAAB78FE}"/>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15945473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A9691-5D14-4F69-B190-59E4B5CA2D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DA89E02-1C0F-41C7-9096-16487FFDB29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CF97943-F1B8-4898-93F8-1C23B2631EA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14C70F4-1922-48BF-BBBB-6972B20824DE}"/>
              </a:ext>
            </a:extLst>
          </p:cNvPr>
          <p:cNvSpPr>
            <a:spLocks noGrp="1"/>
          </p:cNvSpPr>
          <p:nvPr>
            <p:ph type="dt" sz="half" idx="10"/>
          </p:nvPr>
        </p:nvSpPr>
        <p:spPr/>
        <p:txBody>
          <a:bodyPr/>
          <a:lstStyle/>
          <a:p>
            <a:fld id="{97F10470-3631-460E-9DE9-D08DB0422599}" type="datetimeFigureOut">
              <a:rPr lang="en-GB" smtClean="0"/>
              <a:t>11/02/2021</a:t>
            </a:fld>
            <a:endParaRPr lang="en-GB"/>
          </a:p>
        </p:txBody>
      </p:sp>
      <p:sp>
        <p:nvSpPr>
          <p:cNvPr id="6" name="Footer Placeholder 5">
            <a:extLst>
              <a:ext uri="{FF2B5EF4-FFF2-40B4-BE49-F238E27FC236}">
                <a16:creationId xmlns:a16="http://schemas.microsoft.com/office/drawing/2014/main" id="{5834BD9D-7B9F-46D2-83C5-523ED6B592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700B01A-FFB7-4A93-8088-B7FCA6B00522}"/>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220656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EFED4-7349-446D-8C54-09B1EA5846B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D458EB-0A56-424C-9D39-4D60D80D6BA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21E3E39-5C97-4952-AF9C-E20423480AA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06D2ED8-647C-46BF-A5EF-970587F8CB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82848EC-09EB-4823-AA2C-77974FB9674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724FB30-6F66-4D9C-98D3-D5E429EB96F4}"/>
              </a:ext>
            </a:extLst>
          </p:cNvPr>
          <p:cNvSpPr>
            <a:spLocks noGrp="1"/>
          </p:cNvSpPr>
          <p:nvPr>
            <p:ph type="dt" sz="half" idx="10"/>
          </p:nvPr>
        </p:nvSpPr>
        <p:spPr/>
        <p:txBody>
          <a:bodyPr/>
          <a:lstStyle/>
          <a:p>
            <a:fld id="{97F10470-3631-460E-9DE9-D08DB0422599}" type="datetimeFigureOut">
              <a:rPr lang="en-GB" smtClean="0"/>
              <a:t>11/02/2021</a:t>
            </a:fld>
            <a:endParaRPr lang="en-GB"/>
          </a:p>
        </p:txBody>
      </p:sp>
      <p:sp>
        <p:nvSpPr>
          <p:cNvPr id="8" name="Footer Placeholder 7">
            <a:extLst>
              <a:ext uri="{FF2B5EF4-FFF2-40B4-BE49-F238E27FC236}">
                <a16:creationId xmlns:a16="http://schemas.microsoft.com/office/drawing/2014/main" id="{F93EEDE5-0C14-447C-997A-AE5C3140A8E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1069318-F4B7-434E-9B89-6634A4A31F10}"/>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36060987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20D0B-27C0-4E8B-966C-CD11475B946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0796538-2CA7-49C7-AB6D-4EB8444F45CC}"/>
              </a:ext>
            </a:extLst>
          </p:cNvPr>
          <p:cNvSpPr>
            <a:spLocks noGrp="1"/>
          </p:cNvSpPr>
          <p:nvPr>
            <p:ph type="dt" sz="half" idx="10"/>
          </p:nvPr>
        </p:nvSpPr>
        <p:spPr/>
        <p:txBody>
          <a:bodyPr/>
          <a:lstStyle/>
          <a:p>
            <a:fld id="{97F10470-3631-460E-9DE9-D08DB0422599}" type="datetimeFigureOut">
              <a:rPr lang="en-GB" smtClean="0"/>
              <a:t>11/02/2021</a:t>
            </a:fld>
            <a:endParaRPr lang="en-GB"/>
          </a:p>
        </p:txBody>
      </p:sp>
      <p:sp>
        <p:nvSpPr>
          <p:cNvPr id="4" name="Footer Placeholder 3">
            <a:extLst>
              <a:ext uri="{FF2B5EF4-FFF2-40B4-BE49-F238E27FC236}">
                <a16:creationId xmlns:a16="http://schemas.microsoft.com/office/drawing/2014/main" id="{20B0ED92-A9A1-42C9-94C8-5CBE21BA3C2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A46CEB9-95AF-4FF1-8B1A-953C320EDFF8}"/>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10130335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60ED33-71C2-44E0-8562-AF6A361A4C9D}"/>
              </a:ext>
            </a:extLst>
          </p:cNvPr>
          <p:cNvSpPr>
            <a:spLocks noGrp="1"/>
          </p:cNvSpPr>
          <p:nvPr>
            <p:ph type="dt" sz="half" idx="10"/>
          </p:nvPr>
        </p:nvSpPr>
        <p:spPr/>
        <p:txBody>
          <a:bodyPr/>
          <a:lstStyle/>
          <a:p>
            <a:fld id="{97F10470-3631-460E-9DE9-D08DB0422599}" type="datetimeFigureOut">
              <a:rPr lang="en-GB" smtClean="0"/>
              <a:t>11/02/2021</a:t>
            </a:fld>
            <a:endParaRPr lang="en-GB"/>
          </a:p>
        </p:txBody>
      </p:sp>
      <p:sp>
        <p:nvSpPr>
          <p:cNvPr id="3" name="Footer Placeholder 2">
            <a:extLst>
              <a:ext uri="{FF2B5EF4-FFF2-40B4-BE49-F238E27FC236}">
                <a16:creationId xmlns:a16="http://schemas.microsoft.com/office/drawing/2014/main" id="{2006591B-C0D9-48B7-B917-18EDFBCC607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86A0ED7-920C-4CE1-A4E5-076842134073}"/>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2584262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4D97C-1E7C-4769-A6AB-8263908B20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7017928-75CF-435D-8BEA-0D0CC487FE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EEF492A-62A2-4C5E-AB70-AEE5CB04AB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161B46-2C65-42E8-8807-F86FBBC2A980}"/>
              </a:ext>
            </a:extLst>
          </p:cNvPr>
          <p:cNvSpPr>
            <a:spLocks noGrp="1"/>
          </p:cNvSpPr>
          <p:nvPr>
            <p:ph type="dt" sz="half" idx="10"/>
          </p:nvPr>
        </p:nvSpPr>
        <p:spPr/>
        <p:txBody>
          <a:bodyPr/>
          <a:lstStyle/>
          <a:p>
            <a:fld id="{97F10470-3631-460E-9DE9-D08DB0422599}" type="datetimeFigureOut">
              <a:rPr lang="en-GB" smtClean="0"/>
              <a:t>11/02/2021</a:t>
            </a:fld>
            <a:endParaRPr lang="en-GB"/>
          </a:p>
        </p:txBody>
      </p:sp>
      <p:sp>
        <p:nvSpPr>
          <p:cNvPr id="6" name="Footer Placeholder 5">
            <a:extLst>
              <a:ext uri="{FF2B5EF4-FFF2-40B4-BE49-F238E27FC236}">
                <a16:creationId xmlns:a16="http://schemas.microsoft.com/office/drawing/2014/main" id="{2B4591ED-23C7-418F-96A2-10C8E05998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AB413C7-1889-4830-8C2C-618502819DE3}"/>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8066692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37A60-311F-4E10-858E-C657E9053C4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4224EC0-5424-4D54-9627-2D30B59BF3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46EE148-2033-4C13-AE84-2A635D290C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A772705-E34C-4238-9619-F718177BC2CB}"/>
              </a:ext>
            </a:extLst>
          </p:cNvPr>
          <p:cNvSpPr>
            <a:spLocks noGrp="1"/>
          </p:cNvSpPr>
          <p:nvPr>
            <p:ph type="dt" sz="half" idx="10"/>
          </p:nvPr>
        </p:nvSpPr>
        <p:spPr/>
        <p:txBody>
          <a:bodyPr/>
          <a:lstStyle/>
          <a:p>
            <a:fld id="{97F10470-3631-460E-9DE9-D08DB0422599}" type="datetimeFigureOut">
              <a:rPr lang="en-GB" smtClean="0"/>
              <a:t>11/02/2021</a:t>
            </a:fld>
            <a:endParaRPr lang="en-GB"/>
          </a:p>
        </p:txBody>
      </p:sp>
      <p:sp>
        <p:nvSpPr>
          <p:cNvPr id="6" name="Footer Placeholder 5">
            <a:extLst>
              <a:ext uri="{FF2B5EF4-FFF2-40B4-BE49-F238E27FC236}">
                <a16:creationId xmlns:a16="http://schemas.microsoft.com/office/drawing/2014/main" id="{3970C265-F0D1-4F60-A432-F5D9FE237E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30F39A-577C-4CC3-849B-88CA35C7F930}"/>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652195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FC9FA-8696-419E-885B-664EB957C64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98CEFB9-0E54-43C7-B0D3-CEA8446DB7B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1757B2-3595-4186-9531-AC56FA2081DC}"/>
              </a:ext>
            </a:extLst>
          </p:cNvPr>
          <p:cNvSpPr>
            <a:spLocks noGrp="1"/>
          </p:cNvSpPr>
          <p:nvPr>
            <p:ph type="dt" sz="half" idx="10"/>
          </p:nvPr>
        </p:nvSpPr>
        <p:spPr/>
        <p:txBody>
          <a:bodyPr/>
          <a:lstStyle/>
          <a:p>
            <a:fld id="{97F10470-3631-460E-9DE9-D08DB0422599}" type="datetimeFigureOut">
              <a:rPr lang="en-GB" smtClean="0"/>
              <a:t>11/02/2021</a:t>
            </a:fld>
            <a:endParaRPr lang="en-GB"/>
          </a:p>
        </p:txBody>
      </p:sp>
      <p:sp>
        <p:nvSpPr>
          <p:cNvPr id="5" name="Footer Placeholder 4">
            <a:extLst>
              <a:ext uri="{FF2B5EF4-FFF2-40B4-BE49-F238E27FC236}">
                <a16:creationId xmlns:a16="http://schemas.microsoft.com/office/drawing/2014/main" id="{7FD805AF-1EFA-40D2-905C-24FCB83C3A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144774-5581-4A39-A7AF-F3F453FA23C0}"/>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3487717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7286B48-32BB-4398-9525-E9427FE02D7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E948E1B-9CEB-4480-ACF0-7BDD90C399F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F71553-C640-4C98-B31F-AFF1B45854FB}"/>
              </a:ext>
            </a:extLst>
          </p:cNvPr>
          <p:cNvSpPr>
            <a:spLocks noGrp="1"/>
          </p:cNvSpPr>
          <p:nvPr>
            <p:ph type="dt" sz="half" idx="10"/>
          </p:nvPr>
        </p:nvSpPr>
        <p:spPr/>
        <p:txBody>
          <a:bodyPr/>
          <a:lstStyle/>
          <a:p>
            <a:fld id="{97F10470-3631-460E-9DE9-D08DB0422599}" type="datetimeFigureOut">
              <a:rPr lang="en-GB" smtClean="0"/>
              <a:t>11/02/2021</a:t>
            </a:fld>
            <a:endParaRPr lang="en-GB"/>
          </a:p>
        </p:txBody>
      </p:sp>
      <p:sp>
        <p:nvSpPr>
          <p:cNvPr id="5" name="Footer Placeholder 4">
            <a:extLst>
              <a:ext uri="{FF2B5EF4-FFF2-40B4-BE49-F238E27FC236}">
                <a16:creationId xmlns:a16="http://schemas.microsoft.com/office/drawing/2014/main" id="{7348CC4E-5BCA-4909-A0E9-5756E77BC6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E0B00A-E146-4DAB-B4D9-94F7D1B8C32F}"/>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3723787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C79152-15B4-4304-AC86-585D977946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9C6158F-1FA5-46CC-B8E5-A6C8494DBE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6489D0-2CAA-46F5-89AF-C9D58FA064A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F10470-3631-460E-9DE9-D08DB0422599}" type="datetimeFigureOut">
              <a:rPr lang="en-GB" smtClean="0"/>
              <a:t>11/02/2021</a:t>
            </a:fld>
            <a:endParaRPr lang="en-GB"/>
          </a:p>
        </p:txBody>
      </p:sp>
      <p:sp>
        <p:nvSpPr>
          <p:cNvPr id="5" name="Footer Placeholder 4">
            <a:extLst>
              <a:ext uri="{FF2B5EF4-FFF2-40B4-BE49-F238E27FC236}">
                <a16:creationId xmlns:a16="http://schemas.microsoft.com/office/drawing/2014/main" id="{5642432D-F478-4665-9318-A087DC2F3C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48C275D-1981-46AD-88D0-E7BD1BF96B8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5F1C39-685A-4B33-BFC9-4A709D670738}" type="slidenum">
              <a:rPr lang="en-GB" smtClean="0"/>
              <a:t>‹#›</a:t>
            </a:fld>
            <a:endParaRPr lang="en-GB"/>
          </a:p>
        </p:txBody>
      </p:sp>
    </p:spTree>
    <p:extLst>
      <p:ext uri="{BB962C8B-B14F-4D97-AF65-F5344CB8AC3E}">
        <p14:creationId xmlns:p14="http://schemas.microsoft.com/office/powerpoint/2010/main" val="21441431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https://player.5-a-day.tv/sign-in"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hyperlink" Target="https://www.youtube.com/watch?v=ShrrUbDtxAs&amp;t=2s"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CgIVfD2cieA" TargetMode="External"/><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7.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Rtb5yizYaoE" TargetMode="External"/><Relationship Id="rId2" Type="http://schemas.openxmlformats.org/officeDocument/2006/relationships/image" Target="../media/image9.jpg"/><Relationship Id="rId1" Type="http://schemas.openxmlformats.org/officeDocument/2006/relationships/slideLayout" Target="../slideLayouts/slideLayout2.xml"/><Relationship Id="rId6" Type="http://schemas.openxmlformats.org/officeDocument/2006/relationships/hyperlink" Target="Parts%20of%20the%20eye%20-%20labelling.pdf" TargetMode="External"/><Relationship Id="rId5" Type="http://schemas.openxmlformats.org/officeDocument/2006/relationships/hyperlink" Target="https://www.youtube.com/watch?v=jPWUNkU-BAY" TargetMode="External"/><Relationship Id="rId4" Type="http://schemas.openxmlformats.org/officeDocument/2006/relationships/hyperlink" Target="https://www.youtube.com/watch?v=_42zuM4avXc"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www.youtube.com/watch?v=0z-RZ7EP8ro" TargetMode="External"/><Relationship Id="rId3" Type="http://schemas.openxmlformats.org/officeDocument/2006/relationships/image" Target="../media/image11.jpeg"/><Relationship Id="rId7" Type="http://schemas.openxmlformats.org/officeDocument/2006/relationships/image" Target="../media/image14.jpe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hyperlink" Target="https://www.youtube.com/watch?v=kARUorlpnSs" TargetMode="External"/><Relationship Id="rId5" Type="http://schemas.openxmlformats.org/officeDocument/2006/relationships/image" Target="../media/image13.jpe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7F018C9-865F-4BE4-B2D1-D1C2371EBB2D}"/>
              </a:ext>
            </a:extLst>
          </p:cNvPr>
          <p:cNvSpPr txBox="1"/>
          <p:nvPr/>
        </p:nvSpPr>
        <p:spPr>
          <a:xfrm>
            <a:off x="1656522" y="2473259"/>
            <a:ext cx="10310191" cy="1323439"/>
          </a:xfrm>
          <a:prstGeom prst="rect">
            <a:avLst/>
          </a:prstGeom>
          <a:noFill/>
        </p:spPr>
        <p:txBody>
          <a:bodyPr wrap="square">
            <a:spAutoFit/>
          </a:bodyPr>
          <a:lstStyle/>
          <a:p>
            <a:r>
              <a:rPr lang="en-GB" sz="8000" b="1" u="sng" dirty="0"/>
              <a:t>Friday 12th February</a:t>
            </a:r>
            <a:endParaRPr lang="en-GB" sz="8000" dirty="0"/>
          </a:p>
        </p:txBody>
      </p:sp>
      <p:pic>
        <p:nvPicPr>
          <p:cNvPr id="1028" name="Picture 4" descr="Image result for pink hearts">
            <a:extLst>
              <a:ext uri="{FF2B5EF4-FFF2-40B4-BE49-F238E27FC236}">
                <a16:creationId xmlns:a16="http://schemas.microsoft.com/office/drawing/2014/main" id="{967A8ADD-C8B6-4EE6-9DA6-AC757B18B0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63915" y="258094"/>
            <a:ext cx="2502798" cy="2502798"/>
          </a:xfrm>
          <a:prstGeom prst="rect">
            <a:avLst/>
          </a:prstGeom>
          <a:solidFill>
            <a:srgbClr val="FF0000"/>
          </a:solidFill>
        </p:spPr>
      </p:pic>
    </p:spTree>
    <p:extLst>
      <p:ext uri="{BB962C8B-B14F-4D97-AF65-F5344CB8AC3E}">
        <p14:creationId xmlns:p14="http://schemas.microsoft.com/office/powerpoint/2010/main" val="2204203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CCCFF"/>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F15088-6478-481A-B824-B3F6EF199DE1}"/>
              </a:ext>
            </a:extLst>
          </p:cNvPr>
          <p:cNvSpPr>
            <a:spLocks noGrp="1"/>
          </p:cNvSpPr>
          <p:nvPr>
            <p:ph idx="1"/>
          </p:nvPr>
        </p:nvSpPr>
        <p:spPr>
          <a:xfrm>
            <a:off x="92765" y="467468"/>
            <a:ext cx="11752232" cy="4351338"/>
          </a:xfrm>
        </p:spPr>
        <p:txBody>
          <a:bodyPr>
            <a:noAutofit/>
          </a:bodyPr>
          <a:lstStyle/>
          <a:p>
            <a:pPr marL="0" indent="0">
              <a:buNone/>
            </a:pPr>
            <a:r>
              <a:rPr lang="en-GB" dirty="0"/>
              <a:t>Today I would like you to </a:t>
            </a:r>
            <a:r>
              <a:rPr lang="en-GB" u="sng" dirty="0"/>
              <a:t>try</a:t>
            </a:r>
            <a:r>
              <a:rPr lang="en-GB" dirty="0"/>
              <a:t> and complete these activities but at a time that suits you. </a:t>
            </a:r>
          </a:p>
          <a:p>
            <a:pPr marL="0" indent="0">
              <a:buNone/>
            </a:pPr>
            <a:r>
              <a:rPr lang="en-GB" dirty="0">
                <a:highlight>
                  <a:srgbClr val="FFFF00"/>
                </a:highlight>
              </a:rPr>
              <a:t>The details you need for today are all on this </a:t>
            </a:r>
            <a:r>
              <a:rPr lang="en-GB" dirty="0" err="1">
                <a:highlight>
                  <a:srgbClr val="FFFF00"/>
                </a:highlight>
              </a:rPr>
              <a:t>powerpoint</a:t>
            </a:r>
            <a:r>
              <a:rPr lang="en-GB" dirty="0">
                <a:highlight>
                  <a:srgbClr val="FFFF00"/>
                </a:highlight>
              </a:rPr>
              <a:t> or in the Friday file on the Remote Learning tab (week 4).</a:t>
            </a:r>
          </a:p>
          <a:p>
            <a:r>
              <a:rPr lang="en-GB" dirty="0">
                <a:solidFill>
                  <a:srgbClr val="FF0000"/>
                </a:solidFill>
              </a:rPr>
              <a:t>Some exercise to wake us up with Joe Wickes or</a:t>
            </a:r>
            <a:r>
              <a:rPr lang="en-GB" dirty="0">
                <a:solidFill>
                  <a:srgbClr val="00B050"/>
                </a:solidFill>
              </a:rPr>
              <a:t> </a:t>
            </a:r>
            <a:r>
              <a:rPr lang="en-GB" dirty="0">
                <a:solidFill>
                  <a:srgbClr val="00B050"/>
                </a:solidFill>
                <a:hlinkClick r:id="rId2"/>
              </a:rPr>
              <a:t>5 a day - click this link</a:t>
            </a:r>
            <a:endParaRPr lang="en-GB" dirty="0">
              <a:solidFill>
                <a:srgbClr val="00B050"/>
              </a:solidFill>
            </a:endParaRPr>
          </a:p>
          <a:p>
            <a:r>
              <a:rPr lang="en-GB" dirty="0">
                <a:solidFill>
                  <a:srgbClr val="00B050"/>
                </a:solidFill>
              </a:rPr>
              <a:t>Registration </a:t>
            </a:r>
            <a:r>
              <a:rPr lang="en-GB" b="1" dirty="0">
                <a:solidFill>
                  <a:srgbClr val="00B050"/>
                </a:solidFill>
              </a:rPr>
              <a:t>from</a:t>
            </a:r>
            <a:r>
              <a:rPr lang="en-GB" dirty="0">
                <a:solidFill>
                  <a:srgbClr val="00B050"/>
                </a:solidFill>
              </a:rPr>
              <a:t> 9.30am</a:t>
            </a:r>
          </a:p>
          <a:p>
            <a:r>
              <a:rPr lang="en-GB" dirty="0">
                <a:solidFill>
                  <a:srgbClr val="8E2286"/>
                </a:solidFill>
              </a:rPr>
              <a:t>Handwriting practise – see slide 3</a:t>
            </a:r>
          </a:p>
          <a:p>
            <a:r>
              <a:rPr lang="en-GB" dirty="0" err="1">
                <a:solidFill>
                  <a:srgbClr val="FF00FF"/>
                </a:solidFill>
              </a:rPr>
              <a:t>Mathemagician</a:t>
            </a:r>
            <a:r>
              <a:rPr lang="en-GB" dirty="0">
                <a:solidFill>
                  <a:srgbClr val="FF00FF"/>
                </a:solidFill>
              </a:rPr>
              <a:t> Challenge – see slide 4</a:t>
            </a:r>
          </a:p>
          <a:p>
            <a:r>
              <a:rPr lang="en-GB" dirty="0">
                <a:solidFill>
                  <a:srgbClr val="FF6600"/>
                </a:solidFill>
              </a:rPr>
              <a:t>Spelling test – Teams OR together at home (slide 5)</a:t>
            </a:r>
          </a:p>
          <a:p>
            <a:r>
              <a:rPr lang="en-GB" dirty="0">
                <a:solidFill>
                  <a:srgbClr val="FF0000"/>
                </a:solidFill>
              </a:rPr>
              <a:t>Mathletics activities x2 (today or any other point in the week)</a:t>
            </a:r>
          </a:p>
          <a:p>
            <a:r>
              <a:rPr lang="en-GB" dirty="0">
                <a:solidFill>
                  <a:srgbClr val="0070C0"/>
                </a:solidFill>
              </a:rPr>
              <a:t>Science – see slide 7</a:t>
            </a:r>
          </a:p>
          <a:p>
            <a:r>
              <a:rPr lang="en-GB" dirty="0">
                <a:solidFill>
                  <a:srgbClr val="002060"/>
                </a:solidFill>
              </a:rPr>
              <a:t>Craft/Science activity – see slide 8 </a:t>
            </a:r>
            <a:r>
              <a:rPr lang="en-GB" sz="3600" u="sng" dirty="0">
                <a:solidFill>
                  <a:srgbClr val="FF0000"/>
                </a:solidFill>
              </a:rPr>
              <a:t>(optional!)</a:t>
            </a:r>
          </a:p>
          <a:p>
            <a:endParaRPr lang="en-GB" dirty="0">
              <a:solidFill>
                <a:srgbClr val="FF00FF"/>
              </a:solidFill>
            </a:endParaRPr>
          </a:p>
        </p:txBody>
      </p:sp>
    </p:spTree>
    <p:extLst>
      <p:ext uri="{BB962C8B-B14F-4D97-AF65-F5344CB8AC3E}">
        <p14:creationId xmlns:p14="http://schemas.microsoft.com/office/powerpoint/2010/main" val="33921626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66FFC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783CF-0BFF-479F-95D8-7D5E3EE48F23}"/>
              </a:ext>
            </a:extLst>
          </p:cNvPr>
          <p:cNvSpPr>
            <a:spLocks noGrp="1"/>
          </p:cNvSpPr>
          <p:nvPr>
            <p:ph type="title"/>
          </p:nvPr>
        </p:nvSpPr>
        <p:spPr>
          <a:xfrm>
            <a:off x="229543" y="148810"/>
            <a:ext cx="3150704" cy="872832"/>
          </a:xfrm>
        </p:spPr>
        <p:txBody>
          <a:bodyPr/>
          <a:lstStyle/>
          <a:p>
            <a:pPr algn="ctr"/>
            <a:r>
              <a:rPr lang="en-GB" b="1" u="sng" dirty="0">
                <a:solidFill>
                  <a:srgbClr val="00B050"/>
                </a:solidFill>
                <a:highlight>
                  <a:srgbClr val="FFFF00"/>
                </a:highlight>
              </a:rPr>
              <a:t>Handwriting:</a:t>
            </a:r>
          </a:p>
        </p:txBody>
      </p:sp>
      <p:sp>
        <p:nvSpPr>
          <p:cNvPr id="5" name="TextBox 4">
            <a:extLst>
              <a:ext uri="{FF2B5EF4-FFF2-40B4-BE49-F238E27FC236}">
                <a16:creationId xmlns:a16="http://schemas.microsoft.com/office/drawing/2014/main" id="{0FF6F217-375D-4522-B22B-93C549042EEA}"/>
              </a:ext>
            </a:extLst>
          </p:cNvPr>
          <p:cNvSpPr txBox="1"/>
          <p:nvPr/>
        </p:nvSpPr>
        <p:spPr>
          <a:xfrm>
            <a:off x="80711" y="2793002"/>
            <a:ext cx="12030578" cy="3016210"/>
          </a:xfrm>
          <a:prstGeom prst="rect">
            <a:avLst/>
          </a:prstGeom>
          <a:noFill/>
        </p:spPr>
        <p:txBody>
          <a:bodyPr wrap="square" rtlCol="0">
            <a:spAutoFit/>
          </a:bodyPr>
          <a:lstStyle/>
          <a:p>
            <a:r>
              <a:rPr lang="en-GB" sz="3800" dirty="0"/>
              <a:t>Today is a 10 minute session with me.  You will need an elastic band which I hope you still have in your Friday Fun envelope.  Otherwise please try and find a hair band!  You will also need your whiteboard, pen and rubber! Please click the link below. </a:t>
            </a:r>
          </a:p>
        </p:txBody>
      </p:sp>
      <p:pic>
        <p:nvPicPr>
          <p:cNvPr id="1028" name="Picture 4" descr="Fine Motor Gymnastics: Fine Motor Coordination - The Inspired Treehouse">
            <a:extLst>
              <a:ext uri="{FF2B5EF4-FFF2-40B4-BE49-F238E27FC236}">
                <a16:creationId xmlns:a16="http://schemas.microsoft.com/office/drawing/2014/main" id="{C83039EA-A7B4-4ECC-B5AB-5E2C57E3CE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9332" y="148810"/>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elastic band finger stretch">
            <a:extLst>
              <a:ext uri="{FF2B5EF4-FFF2-40B4-BE49-F238E27FC236}">
                <a16:creationId xmlns:a16="http://schemas.microsoft.com/office/drawing/2014/main" id="{B41C0FB6-8C52-434A-86C5-C71D2FE877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4059" y="307008"/>
            <a:ext cx="3763882" cy="241963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05650DB-3AAC-4C21-B727-23281C78BC35}"/>
              </a:ext>
            </a:extLst>
          </p:cNvPr>
          <p:cNvSpPr txBox="1"/>
          <p:nvPr/>
        </p:nvSpPr>
        <p:spPr>
          <a:xfrm>
            <a:off x="1730326" y="5809212"/>
            <a:ext cx="8482819" cy="769441"/>
          </a:xfrm>
          <a:prstGeom prst="rect">
            <a:avLst/>
          </a:prstGeom>
          <a:noFill/>
        </p:spPr>
        <p:txBody>
          <a:bodyPr wrap="square" rtlCol="0">
            <a:spAutoFit/>
          </a:bodyPr>
          <a:lstStyle/>
          <a:p>
            <a:pPr algn="ctr"/>
            <a:r>
              <a:rPr lang="en-GB" sz="4400" b="1" dirty="0">
                <a:hlinkClick r:id="rId4"/>
              </a:rPr>
              <a:t>Please click here to watch me! </a:t>
            </a:r>
            <a:endParaRPr lang="en-GB" sz="4400" b="1" dirty="0"/>
          </a:p>
        </p:txBody>
      </p:sp>
    </p:spTree>
    <p:extLst>
      <p:ext uri="{BB962C8B-B14F-4D97-AF65-F5344CB8AC3E}">
        <p14:creationId xmlns:p14="http://schemas.microsoft.com/office/powerpoint/2010/main" val="21357215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C99FF"/>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827E238-215A-4045-BBCF-426CAD4F22D2}"/>
              </a:ext>
            </a:extLst>
          </p:cNvPr>
          <p:cNvSpPr>
            <a:spLocks noGrp="1"/>
          </p:cNvSpPr>
          <p:nvPr>
            <p:ph type="subTitle" idx="1"/>
          </p:nvPr>
        </p:nvSpPr>
        <p:spPr>
          <a:xfrm>
            <a:off x="1661992" y="154745"/>
            <a:ext cx="8868015" cy="2751065"/>
          </a:xfrm>
        </p:spPr>
        <p:txBody>
          <a:bodyPr>
            <a:normAutofit/>
          </a:bodyPr>
          <a:lstStyle/>
          <a:p>
            <a:r>
              <a:rPr lang="en-GB" sz="4400" b="1" u="sng" dirty="0" err="1">
                <a:solidFill>
                  <a:srgbClr val="00B050"/>
                </a:solidFill>
                <a:highlight>
                  <a:srgbClr val="FFFF00"/>
                </a:highlight>
                <a:latin typeface="+mj-lt"/>
                <a:ea typeface="+mj-ea"/>
                <a:cs typeface="+mj-cs"/>
              </a:rPr>
              <a:t>Mathemagician</a:t>
            </a:r>
            <a:r>
              <a:rPr lang="en-GB" b="1" dirty="0">
                <a:highlight>
                  <a:srgbClr val="FFFF00"/>
                </a:highlight>
                <a:latin typeface="CCW Cursive Writing 1" panose="03050602040000000000" pitchFamily="66" charset="0"/>
              </a:rPr>
              <a:t> </a:t>
            </a:r>
            <a:r>
              <a:rPr lang="en-GB" sz="4400" b="1" u="sng" dirty="0">
                <a:solidFill>
                  <a:srgbClr val="00B050"/>
                </a:solidFill>
                <a:highlight>
                  <a:srgbClr val="FFFF00"/>
                </a:highlight>
                <a:latin typeface="+mj-lt"/>
                <a:ea typeface="+mj-ea"/>
                <a:cs typeface="+mj-cs"/>
              </a:rPr>
              <a:t>Challenge:</a:t>
            </a:r>
          </a:p>
          <a:p>
            <a:endParaRPr lang="en-GB" sz="4000" b="1" u="sng" dirty="0">
              <a:solidFill>
                <a:srgbClr val="C00000"/>
              </a:solidFill>
              <a:latin typeface="CCW Cursive Writing 1" panose="03050602040000000000" pitchFamily="66" charset="0"/>
            </a:endParaRPr>
          </a:p>
          <a:p>
            <a:r>
              <a:rPr lang="en-GB" sz="4000" b="1" u="sng" dirty="0" err="1">
                <a:solidFill>
                  <a:srgbClr val="C00000"/>
                </a:solidFill>
                <a:latin typeface="CCW Cursive Writing 1" panose="03050602040000000000" pitchFamily="66" charset="0"/>
              </a:rPr>
              <a:t>ConfusingCups</a:t>
            </a:r>
            <a:r>
              <a:rPr lang="en-GB" sz="4000" b="1" u="sng" dirty="0">
                <a:solidFill>
                  <a:srgbClr val="C00000"/>
                </a:solidFill>
                <a:latin typeface="CCW Cursive Writing 1" panose="03050602040000000000" pitchFamily="66" charset="0"/>
              </a:rPr>
              <a:t>!!</a:t>
            </a:r>
          </a:p>
          <a:p>
            <a:endParaRPr lang="en-GB" sz="2000" b="1" dirty="0">
              <a:latin typeface="CCW Cursive Writing 1" panose="03050602040000000000" pitchFamily="66" charset="0"/>
            </a:endParaRPr>
          </a:p>
        </p:txBody>
      </p:sp>
      <p:pic>
        <p:nvPicPr>
          <p:cNvPr id="3076" name="Picture 4">
            <a:extLst>
              <a:ext uri="{FF2B5EF4-FFF2-40B4-BE49-F238E27FC236}">
                <a16:creationId xmlns:a16="http://schemas.microsoft.com/office/drawing/2014/main" id="{32457C0B-C751-441B-A9EB-3D8D6A3676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13719" y="154745"/>
            <a:ext cx="1952625" cy="2333625"/>
          </a:xfrm>
          <a:prstGeom prst="rect">
            <a:avLst/>
          </a:prstGeom>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21FC419-C35A-45F5-A9CB-C92FD114BFAE}"/>
              </a:ext>
            </a:extLst>
          </p:cNvPr>
          <p:cNvSpPr txBox="1"/>
          <p:nvPr/>
        </p:nvSpPr>
        <p:spPr>
          <a:xfrm>
            <a:off x="3842295" y="5524368"/>
            <a:ext cx="7849772" cy="830997"/>
          </a:xfrm>
          <a:prstGeom prst="rect">
            <a:avLst/>
          </a:prstGeom>
          <a:noFill/>
        </p:spPr>
        <p:txBody>
          <a:bodyPr wrap="square" rtlCol="0">
            <a:spAutoFit/>
          </a:bodyPr>
          <a:lstStyle/>
          <a:p>
            <a:r>
              <a:rPr lang="en-GB" sz="4800" b="1" dirty="0">
                <a:hlinkClick r:id="rId3"/>
              </a:rPr>
              <a:t>Your Challenge!! </a:t>
            </a:r>
            <a:endParaRPr lang="en-GB" sz="4800" b="1" dirty="0"/>
          </a:p>
        </p:txBody>
      </p:sp>
      <p:pic>
        <p:nvPicPr>
          <p:cNvPr id="7" name="Picture 6">
            <a:extLst>
              <a:ext uri="{FF2B5EF4-FFF2-40B4-BE49-F238E27FC236}">
                <a16:creationId xmlns:a16="http://schemas.microsoft.com/office/drawing/2014/main" id="{BEECAA20-9614-4BFD-BFAD-92924C43BA24}"/>
              </a:ext>
            </a:extLst>
          </p:cNvPr>
          <p:cNvPicPr/>
          <p:nvPr/>
        </p:nvPicPr>
        <p:blipFill rotWithShape="1">
          <a:blip r:embed="rId4">
            <a:extLst>
              <a:ext uri="{28A0092B-C50C-407E-A947-70E740481C1C}">
                <a14:useLocalDpi xmlns:a14="http://schemas.microsoft.com/office/drawing/2010/main" val="0"/>
              </a:ext>
            </a:extLst>
          </a:blip>
          <a:srcRect t="16617" b="19571"/>
          <a:stretch/>
        </p:blipFill>
        <p:spPr bwMode="auto">
          <a:xfrm>
            <a:off x="2950025" y="2308843"/>
            <a:ext cx="6518439" cy="321552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971283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CCC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61B7F-6CA5-40C8-88ED-4388201DE44E}"/>
              </a:ext>
            </a:extLst>
          </p:cNvPr>
          <p:cNvSpPr>
            <a:spLocks noGrp="1"/>
          </p:cNvSpPr>
          <p:nvPr>
            <p:ph type="title"/>
          </p:nvPr>
        </p:nvSpPr>
        <p:spPr/>
        <p:txBody>
          <a:bodyPr/>
          <a:lstStyle/>
          <a:p>
            <a:pPr algn="ctr"/>
            <a:r>
              <a:rPr lang="en-GB" b="1" u="sng" dirty="0">
                <a:solidFill>
                  <a:srgbClr val="00B050"/>
                </a:solidFill>
                <a:highlight>
                  <a:srgbClr val="FFFF00"/>
                </a:highlight>
              </a:rPr>
              <a:t>Spelling Tests</a:t>
            </a:r>
          </a:p>
        </p:txBody>
      </p:sp>
      <p:sp>
        <p:nvSpPr>
          <p:cNvPr id="3" name="Content Placeholder 2">
            <a:extLst>
              <a:ext uri="{FF2B5EF4-FFF2-40B4-BE49-F238E27FC236}">
                <a16:creationId xmlns:a16="http://schemas.microsoft.com/office/drawing/2014/main" id="{89BCC88F-5B86-40B9-BAED-CBDEED6EC6CD}"/>
              </a:ext>
            </a:extLst>
          </p:cNvPr>
          <p:cNvSpPr>
            <a:spLocks noGrp="1"/>
          </p:cNvSpPr>
          <p:nvPr>
            <p:ph idx="1"/>
          </p:nvPr>
        </p:nvSpPr>
        <p:spPr/>
        <p:txBody>
          <a:bodyPr/>
          <a:lstStyle/>
          <a:p>
            <a:r>
              <a:rPr lang="en-GB" dirty="0"/>
              <a:t>Moons – Teams Meeting 10.30am</a:t>
            </a:r>
          </a:p>
          <a:p>
            <a:r>
              <a:rPr lang="en-GB" dirty="0"/>
              <a:t>Stars – Teams Meeting 10.50am</a:t>
            </a:r>
          </a:p>
          <a:p>
            <a:r>
              <a:rPr lang="en-GB" dirty="0"/>
              <a:t>Rockets – Teams Meeting 11.10am</a:t>
            </a:r>
          </a:p>
          <a:p>
            <a:endParaRPr lang="en-GB" dirty="0"/>
          </a:p>
          <a:p>
            <a:pPr marL="0" indent="0" algn="ctr">
              <a:buNone/>
            </a:pPr>
            <a:endParaRPr lang="en-GB" dirty="0">
              <a:solidFill>
                <a:srgbClr val="FF0000"/>
              </a:solidFill>
            </a:endParaRPr>
          </a:p>
          <a:p>
            <a:pPr marL="0" indent="0" algn="ctr">
              <a:buNone/>
            </a:pPr>
            <a:r>
              <a:rPr lang="en-GB" dirty="0">
                <a:solidFill>
                  <a:srgbClr val="FF0000"/>
                </a:solidFill>
              </a:rPr>
              <a:t>OR – feel free to complete a test at home with mum or dad at a time that suits you!! There is no pressure to attend with me! Please do send me your result though!! </a:t>
            </a:r>
          </a:p>
        </p:txBody>
      </p:sp>
      <p:pic>
        <p:nvPicPr>
          <p:cNvPr id="2050" name="Picture 2" descr="Write On! How Putting Pen to Paper Can Keep You Sharp">
            <a:extLst>
              <a:ext uri="{FF2B5EF4-FFF2-40B4-BE49-F238E27FC236}">
                <a16:creationId xmlns:a16="http://schemas.microsoft.com/office/drawing/2014/main" id="{14C611A6-2F68-4620-A9FF-60C60FEA0A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7787" y="1882989"/>
            <a:ext cx="3862104" cy="2407016"/>
          </a:xfrm>
          <a:prstGeom prst="rect">
            <a:avLst/>
          </a:prstGeom>
          <a:noFill/>
          <a:extLst>
            <a:ext uri="{909E8E84-426E-40DD-AFC4-6F175D3DCCD1}">
              <a14:hiddenFill xmlns:a14="http://schemas.microsoft.com/office/drawing/2010/main">
                <a:solidFill>
                  <a:srgbClr val="FFFFFF"/>
                </a:solidFill>
              </a14:hiddenFill>
            </a:ext>
          </a:extLst>
        </p:spPr>
      </p:pic>
      <p:pic>
        <p:nvPicPr>
          <p:cNvPr id="5" name="Mrs O'Brien">
            <a:hlinkClick r:id="" action="ppaction://media"/>
            <a:extLst>
              <a:ext uri="{FF2B5EF4-FFF2-40B4-BE49-F238E27FC236}">
                <a16:creationId xmlns:a16="http://schemas.microsoft.com/office/drawing/2014/main" id="{34A43A43-F8FE-4A30-BF89-F1B52C388BF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flipH="1">
            <a:off x="9991435" y="76414"/>
            <a:ext cx="1806575" cy="1806575"/>
          </a:xfrm>
          <a:prstGeom prst="rect">
            <a:avLst/>
          </a:prstGeom>
        </p:spPr>
      </p:pic>
    </p:spTree>
    <p:extLst>
      <p:ext uri="{BB962C8B-B14F-4D97-AF65-F5344CB8AC3E}">
        <p14:creationId xmlns:p14="http://schemas.microsoft.com/office/powerpoint/2010/main" val="1470523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41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CFFCC"/>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9D81F4-C0D9-4124-927C-27258271FBF9}"/>
              </a:ext>
            </a:extLst>
          </p:cNvPr>
          <p:cNvSpPr txBox="1"/>
          <p:nvPr/>
        </p:nvSpPr>
        <p:spPr>
          <a:xfrm>
            <a:off x="1152938" y="1075154"/>
            <a:ext cx="10376453" cy="3785652"/>
          </a:xfrm>
          <a:prstGeom prst="rect">
            <a:avLst/>
          </a:prstGeom>
          <a:noFill/>
        </p:spPr>
        <p:txBody>
          <a:bodyPr wrap="square" rtlCol="0">
            <a:spAutoFit/>
          </a:bodyPr>
          <a:lstStyle/>
          <a:p>
            <a:endParaRPr lang="en-GB" sz="6600" b="1" u="sng" dirty="0">
              <a:solidFill>
                <a:srgbClr val="00B050"/>
              </a:solidFill>
            </a:endParaRPr>
          </a:p>
          <a:p>
            <a:r>
              <a:rPr lang="en-GB" sz="6600" b="1" u="sng" dirty="0">
                <a:solidFill>
                  <a:srgbClr val="00B050"/>
                </a:solidFill>
              </a:rPr>
              <a:t>Mathletics: </a:t>
            </a:r>
          </a:p>
          <a:p>
            <a:r>
              <a:rPr lang="en-GB" sz="3600" b="1" u="sng" dirty="0">
                <a:solidFill>
                  <a:srgbClr val="00B050"/>
                </a:solidFill>
              </a:rPr>
              <a:t>Please try to complete 1 or 2 activities that have been set for you. </a:t>
            </a:r>
          </a:p>
          <a:p>
            <a:endParaRPr lang="en-GB" sz="3600" b="1" u="sng" dirty="0">
              <a:solidFill>
                <a:srgbClr val="00B050"/>
              </a:solidFill>
            </a:endParaRPr>
          </a:p>
        </p:txBody>
      </p:sp>
      <p:pic>
        <p:nvPicPr>
          <p:cNvPr id="1026" name="Picture 2" descr="Mathletics Students: Amazon.co.uk: Appstore for Android">
            <a:extLst>
              <a:ext uri="{FF2B5EF4-FFF2-40B4-BE49-F238E27FC236}">
                <a16:creationId xmlns:a16="http://schemas.microsoft.com/office/drawing/2014/main" id="{952132BF-0F74-4354-83CA-B9C33F1A2E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87058" y="249562"/>
            <a:ext cx="2718418" cy="2718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69972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66FF6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E5106-1E43-4E47-809F-78D00B8203CB}"/>
              </a:ext>
            </a:extLst>
          </p:cNvPr>
          <p:cNvSpPr>
            <a:spLocks noGrp="1"/>
          </p:cNvSpPr>
          <p:nvPr>
            <p:ph type="title"/>
          </p:nvPr>
        </p:nvSpPr>
        <p:spPr>
          <a:xfrm>
            <a:off x="188843" y="184147"/>
            <a:ext cx="2200422" cy="761310"/>
          </a:xfrm>
        </p:spPr>
        <p:txBody>
          <a:bodyPr/>
          <a:lstStyle/>
          <a:p>
            <a:r>
              <a:rPr lang="en-GB" b="1" u="sng" dirty="0">
                <a:solidFill>
                  <a:srgbClr val="00B050"/>
                </a:solidFill>
                <a:highlight>
                  <a:srgbClr val="FFFF00"/>
                </a:highlight>
              </a:rPr>
              <a:t>Science: </a:t>
            </a:r>
          </a:p>
        </p:txBody>
      </p:sp>
      <p:sp>
        <p:nvSpPr>
          <p:cNvPr id="3" name="Content Placeholder 2">
            <a:extLst>
              <a:ext uri="{FF2B5EF4-FFF2-40B4-BE49-F238E27FC236}">
                <a16:creationId xmlns:a16="http://schemas.microsoft.com/office/drawing/2014/main" id="{3BEF26B7-831B-4ED7-9B80-2EEA6168BAF1}"/>
              </a:ext>
            </a:extLst>
          </p:cNvPr>
          <p:cNvSpPr>
            <a:spLocks noGrp="1"/>
          </p:cNvSpPr>
          <p:nvPr>
            <p:ph idx="1"/>
          </p:nvPr>
        </p:nvSpPr>
        <p:spPr>
          <a:xfrm>
            <a:off x="838200" y="1192004"/>
            <a:ext cx="11221278" cy="941596"/>
          </a:xfrm>
        </p:spPr>
        <p:txBody>
          <a:bodyPr>
            <a:normAutofit/>
          </a:bodyPr>
          <a:lstStyle/>
          <a:p>
            <a:pPr marL="0" indent="0">
              <a:buNone/>
            </a:pPr>
            <a:endParaRPr lang="en-GB" dirty="0"/>
          </a:p>
          <a:p>
            <a:pPr marL="0" indent="0">
              <a:buNone/>
            </a:pPr>
            <a:endParaRPr lang="en-GB" dirty="0"/>
          </a:p>
        </p:txBody>
      </p:sp>
      <p:sp>
        <p:nvSpPr>
          <p:cNvPr id="4" name="TextBox 3">
            <a:extLst>
              <a:ext uri="{FF2B5EF4-FFF2-40B4-BE49-F238E27FC236}">
                <a16:creationId xmlns:a16="http://schemas.microsoft.com/office/drawing/2014/main" id="{E52F2D6E-A4A9-4B84-B2E5-588BE6727495}"/>
              </a:ext>
            </a:extLst>
          </p:cNvPr>
          <p:cNvSpPr txBox="1"/>
          <p:nvPr/>
        </p:nvSpPr>
        <p:spPr>
          <a:xfrm>
            <a:off x="2389265" y="785942"/>
            <a:ext cx="5071989" cy="1015663"/>
          </a:xfrm>
          <a:prstGeom prst="rect">
            <a:avLst/>
          </a:prstGeom>
          <a:noFill/>
        </p:spPr>
        <p:txBody>
          <a:bodyPr wrap="square" rtlCol="0">
            <a:spAutoFit/>
          </a:bodyPr>
          <a:lstStyle/>
          <a:p>
            <a:pPr algn="ctr"/>
            <a:r>
              <a:rPr lang="en-GB" sz="6000" b="1" u="sng" dirty="0"/>
              <a:t>Sense of Sight</a:t>
            </a:r>
          </a:p>
        </p:txBody>
      </p:sp>
      <p:pic>
        <p:nvPicPr>
          <p:cNvPr id="5" name="Picture 4">
            <a:extLst>
              <a:ext uri="{FF2B5EF4-FFF2-40B4-BE49-F238E27FC236}">
                <a16:creationId xmlns:a16="http://schemas.microsoft.com/office/drawing/2014/main" id="{9532BF87-AB0F-4B68-98DC-CCF51C88214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958" t="14828" r="26098" b="26730"/>
          <a:stretch/>
        </p:blipFill>
        <p:spPr>
          <a:xfrm>
            <a:off x="8344796" y="246766"/>
            <a:ext cx="3731537" cy="2273587"/>
          </a:xfrm>
          <a:prstGeom prst="roundRect">
            <a:avLst>
              <a:gd name="adj" fmla="val 5818"/>
            </a:avLst>
          </a:prstGeom>
        </p:spPr>
      </p:pic>
      <p:sp>
        <p:nvSpPr>
          <p:cNvPr id="7" name="TextBox 6">
            <a:extLst>
              <a:ext uri="{FF2B5EF4-FFF2-40B4-BE49-F238E27FC236}">
                <a16:creationId xmlns:a16="http://schemas.microsoft.com/office/drawing/2014/main" id="{FD38C66D-E314-4FD8-AA7E-A6FF43B0A18F}"/>
              </a:ext>
            </a:extLst>
          </p:cNvPr>
          <p:cNvSpPr txBox="1"/>
          <p:nvPr/>
        </p:nvSpPr>
        <p:spPr>
          <a:xfrm>
            <a:off x="551772" y="2060875"/>
            <a:ext cx="11221278" cy="4493538"/>
          </a:xfrm>
          <a:prstGeom prst="rect">
            <a:avLst/>
          </a:prstGeom>
          <a:noFill/>
        </p:spPr>
        <p:txBody>
          <a:bodyPr wrap="square">
            <a:spAutoFit/>
          </a:bodyPr>
          <a:lstStyle/>
          <a:p>
            <a:endParaRPr lang="en-GB" sz="2400" dirty="0"/>
          </a:p>
          <a:p>
            <a:r>
              <a:rPr lang="en-GB" sz="2400" dirty="0"/>
              <a:t>Please watch the story </a:t>
            </a:r>
            <a:r>
              <a:rPr lang="en-GB" sz="3600" b="1" dirty="0">
                <a:hlinkClick r:id="rId3"/>
              </a:rPr>
              <a:t>Seven Blind Mice</a:t>
            </a:r>
            <a:r>
              <a:rPr lang="en-GB" sz="3600" b="1" dirty="0"/>
              <a:t> </a:t>
            </a:r>
            <a:r>
              <a:rPr lang="en-GB" sz="2400" dirty="0"/>
              <a:t>and follow up </a:t>
            </a:r>
          </a:p>
          <a:p>
            <a:r>
              <a:rPr lang="en-GB" sz="2400" dirty="0"/>
              <a:t>with the </a:t>
            </a:r>
            <a:r>
              <a:rPr lang="en-GB" sz="3200" b="1" dirty="0">
                <a:hlinkClick r:id="rId4"/>
              </a:rPr>
              <a:t>Sense of Sight PowerPoint</a:t>
            </a:r>
            <a:r>
              <a:rPr lang="en-GB" sz="3200" b="1" dirty="0"/>
              <a:t> </a:t>
            </a:r>
            <a:r>
              <a:rPr lang="en-GB" sz="2400" dirty="0"/>
              <a:t>and </a:t>
            </a:r>
            <a:r>
              <a:rPr lang="en-GB" sz="3200" b="1" dirty="0">
                <a:hlinkClick r:id="rId5"/>
              </a:rPr>
              <a:t>Challenges!! </a:t>
            </a:r>
            <a:endParaRPr lang="en-GB" sz="3200" b="1" dirty="0"/>
          </a:p>
          <a:p>
            <a:endParaRPr lang="en-GB" sz="2400" dirty="0"/>
          </a:p>
          <a:p>
            <a:endParaRPr lang="en-GB" sz="2400" dirty="0"/>
          </a:p>
          <a:p>
            <a:r>
              <a:rPr lang="en-GB" sz="2400" dirty="0"/>
              <a:t>Here is the </a:t>
            </a:r>
            <a:r>
              <a:rPr lang="en-GB" sz="2400" dirty="0">
                <a:hlinkClick r:id="rId6" action="ppaction://hlinkfile"/>
              </a:rPr>
              <a:t>labelling of the eye sheet </a:t>
            </a:r>
            <a:r>
              <a:rPr lang="en-GB" sz="2400" dirty="0"/>
              <a:t> that you will need (or draw it into your home learning book if that is easier.)  </a:t>
            </a:r>
          </a:p>
          <a:p>
            <a:endParaRPr lang="en-GB" sz="2000" b="1" dirty="0">
              <a:solidFill>
                <a:srgbClr val="FF0000"/>
              </a:solidFill>
            </a:endParaRPr>
          </a:p>
          <a:p>
            <a:r>
              <a:rPr lang="en-GB" sz="2000" b="1" dirty="0">
                <a:solidFill>
                  <a:srgbClr val="FF0000"/>
                </a:solidFill>
              </a:rPr>
              <a:t>Note to parents: </a:t>
            </a:r>
            <a:r>
              <a:rPr lang="en-GB" sz="2000" dirty="0"/>
              <a:t>Do send any photos of these science challenges and the labelling sheet in for me to check via email and please repeat and reinforce the learning content from the PowerPoint as you complete the challenges. Thank you so much!!  </a:t>
            </a:r>
          </a:p>
          <a:p>
            <a:endParaRPr lang="en-GB" dirty="0"/>
          </a:p>
        </p:txBody>
      </p:sp>
    </p:spTree>
    <p:extLst>
      <p:ext uri="{BB962C8B-B14F-4D97-AF65-F5344CB8AC3E}">
        <p14:creationId xmlns:p14="http://schemas.microsoft.com/office/powerpoint/2010/main" val="2251487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00FF"/>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8305FAC-9374-44AA-8A00-EAA9256288F0}"/>
              </a:ext>
            </a:extLst>
          </p:cNvPr>
          <p:cNvSpPr txBox="1"/>
          <p:nvPr/>
        </p:nvSpPr>
        <p:spPr>
          <a:xfrm>
            <a:off x="486719" y="109660"/>
            <a:ext cx="11705281" cy="2308324"/>
          </a:xfrm>
          <a:prstGeom prst="rect">
            <a:avLst/>
          </a:prstGeom>
          <a:noFill/>
        </p:spPr>
        <p:txBody>
          <a:bodyPr wrap="square" rtlCol="0">
            <a:spAutoFit/>
          </a:bodyPr>
          <a:lstStyle/>
          <a:p>
            <a:r>
              <a:rPr lang="en-GB" sz="4800" u="sng" dirty="0"/>
              <a:t>Optional Friday Craft!</a:t>
            </a:r>
          </a:p>
          <a:p>
            <a:r>
              <a:rPr lang="en-GB" sz="4800" dirty="0"/>
              <a:t>Pop Up Valentines day cards!!</a:t>
            </a:r>
          </a:p>
          <a:p>
            <a:r>
              <a:rPr lang="en-GB" sz="4800" dirty="0"/>
              <a:t>(</a:t>
            </a:r>
          </a:p>
        </p:txBody>
      </p:sp>
      <p:pic>
        <p:nvPicPr>
          <p:cNvPr id="7" name="Picture 6" descr="Image result for pop up heart card craft">
            <a:extLst>
              <a:ext uri="{FF2B5EF4-FFF2-40B4-BE49-F238E27FC236}">
                <a16:creationId xmlns:a16="http://schemas.microsoft.com/office/drawing/2014/main" id="{D9EF86EB-D868-4BA7-B7EA-E3792CD63809}"/>
              </a:ext>
            </a:extLst>
          </p:cNvPr>
          <p:cNvPicPr/>
          <p:nvPr/>
        </p:nvPicPr>
        <p:blipFill rotWithShape="1">
          <a:blip r:embed="rId2">
            <a:extLst>
              <a:ext uri="{28A0092B-C50C-407E-A947-70E740481C1C}">
                <a14:useLocalDpi xmlns:a14="http://schemas.microsoft.com/office/drawing/2010/main" val="0"/>
              </a:ext>
            </a:extLst>
          </a:blip>
          <a:srcRect l="20607" r="10259" b="12445"/>
          <a:stretch/>
        </p:blipFill>
        <p:spPr bwMode="auto">
          <a:xfrm>
            <a:off x="8048471" y="109660"/>
            <a:ext cx="4046502" cy="2822221"/>
          </a:xfrm>
          <a:prstGeom prst="rect">
            <a:avLst/>
          </a:prstGeom>
          <a:noFill/>
          <a:ln>
            <a:noFill/>
          </a:ln>
          <a:extLst>
            <a:ext uri="{53640926-AAD7-44D8-BBD7-CCE9431645EC}">
              <a14:shadowObscured xmlns:a14="http://schemas.microsoft.com/office/drawing/2010/main"/>
            </a:ext>
          </a:extLst>
        </p:spPr>
      </p:pic>
      <p:pic>
        <p:nvPicPr>
          <p:cNvPr id="1030" name="Picture 6" descr="Image result for valentines day card craft kids">
            <a:extLst>
              <a:ext uri="{FF2B5EF4-FFF2-40B4-BE49-F238E27FC236}">
                <a16:creationId xmlns:a16="http://schemas.microsoft.com/office/drawing/2014/main" id="{EFBD63A6-8D19-468B-AB12-5108263E0B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018" y="1627172"/>
            <a:ext cx="1871563" cy="242433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valentines day card craft kids">
            <a:extLst>
              <a:ext uri="{FF2B5EF4-FFF2-40B4-BE49-F238E27FC236}">
                <a16:creationId xmlns:a16="http://schemas.microsoft.com/office/drawing/2014/main" id="{1121314E-C135-4EC4-A9B1-96D4C7889D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71612" y="1672668"/>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Image result for valentines day card craft kids">
            <a:extLst>
              <a:ext uri="{FF2B5EF4-FFF2-40B4-BE49-F238E27FC236}">
                <a16:creationId xmlns:a16="http://schemas.microsoft.com/office/drawing/2014/main" id="{7EC14E53-1DB3-4FDB-8BFA-99EEFADDA9D1}"/>
              </a:ext>
            </a:extLst>
          </p:cNvPr>
          <p:cNvPicPr/>
          <p:nvPr/>
        </p:nvPicPr>
        <p:blipFill rotWithShape="1">
          <a:blip r:embed="rId5">
            <a:extLst>
              <a:ext uri="{28A0092B-C50C-407E-A947-70E740481C1C}">
                <a14:useLocalDpi xmlns:a14="http://schemas.microsoft.com/office/drawing/2010/main" val="0"/>
              </a:ext>
            </a:extLst>
          </a:blip>
          <a:srcRect l="33902" t="14209" r="29869" b="24447"/>
          <a:stretch/>
        </p:blipFill>
        <p:spPr bwMode="auto">
          <a:xfrm>
            <a:off x="4846618" y="1720113"/>
            <a:ext cx="1624379" cy="2010448"/>
          </a:xfrm>
          <a:prstGeom prst="rect">
            <a:avLst/>
          </a:prstGeom>
          <a:noFill/>
          <a:ln>
            <a:noFill/>
          </a:ln>
          <a:extLst>
            <a:ext uri="{53640926-AAD7-44D8-BBD7-CCE9431645EC}">
              <a14:shadowObscured xmlns:a14="http://schemas.microsoft.com/office/drawing/2010/main"/>
            </a:ext>
          </a:extLst>
        </p:spPr>
      </p:pic>
      <p:sp>
        <p:nvSpPr>
          <p:cNvPr id="3" name="TextBox 2">
            <a:extLst>
              <a:ext uri="{FF2B5EF4-FFF2-40B4-BE49-F238E27FC236}">
                <a16:creationId xmlns:a16="http://schemas.microsoft.com/office/drawing/2014/main" id="{137DB278-EF9C-49C0-8EAF-84A160BA0E14}"/>
              </a:ext>
            </a:extLst>
          </p:cNvPr>
          <p:cNvSpPr txBox="1"/>
          <p:nvPr/>
        </p:nvSpPr>
        <p:spPr>
          <a:xfrm>
            <a:off x="137273" y="3859815"/>
            <a:ext cx="7698432" cy="1846659"/>
          </a:xfrm>
          <a:prstGeom prst="rect">
            <a:avLst/>
          </a:prstGeom>
          <a:noFill/>
        </p:spPr>
        <p:txBody>
          <a:bodyPr wrap="square" rtlCol="0">
            <a:spAutoFit/>
          </a:bodyPr>
          <a:lstStyle/>
          <a:p>
            <a:r>
              <a:rPr lang="en-GB" sz="5400" b="1" dirty="0">
                <a:solidFill>
                  <a:srgbClr val="66FFCC"/>
                </a:solidFill>
                <a:hlinkClick r:id="rId6">
                  <a:extLst>
                    <a:ext uri="{A12FA001-AC4F-418D-AE19-62706E023703}">
                      <ahyp:hlinkClr xmlns:ahyp="http://schemas.microsoft.com/office/drawing/2018/hyperlinkcolor" val="tx"/>
                    </a:ext>
                  </a:extLst>
                </a:hlinkClick>
              </a:rPr>
              <a:t>Click here to watch me!</a:t>
            </a:r>
            <a:endParaRPr lang="en-GB" sz="5400" b="1" dirty="0">
              <a:solidFill>
                <a:srgbClr val="66FFCC"/>
              </a:solidFill>
            </a:endParaRPr>
          </a:p>
          <a:p>
            <a:r>
              <a:rPr lang="en-GB" sz="2000" dirty="0">
                <a:solidFill>
                  <a:srgbClr val="66FFCC"/>
                </a:solidFill>
              </a:rPr>
              <a:t>I know you have already made a card in RE this week so please don’t feel pressure to make another one!!  I just don’t want you to forget your DT pop up skills we have already practised at school!!</a:t>
            </a:r>
          </a:p>
        </p:txBody>
      </p:sp>
      <p:pic>
        <p:nvPicPr>
          <p:cNvPr id="1026" name="Picture 2" descr="Image result for whiteboard pen floating hearts">
            <a:extLst>
              <a:ext uri="{FF2B5EF4-FFF2-40B4-BE49-F238E27FC236}">
                <a16:creationId xmlns:a16="http://schemas.microsoft.com/office/drawing/2014/main" id="{784AD6E4-E658-42C3-B1C6-88DFB4D54EC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53146" y="4399622"/>
            <a:ext cx="2857500" cy="16002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239D3D3-5701-4576-9C23-1307925AFBC9}"/>
              </a:ext>
            </a:extLst>
          </p:cNvPr>
          <p:cNvSpPr txBox="1"/>
          <p:nvPr/>
        </p:nvSpPr>
        <p:spPr>
          <a:xfrm>
            <a:off x="7571822" y="3287357"/>
            <a:ext cx="4482905" cy="1015663"/>
          </a:xfrm>
          <a:prstGeom prst="rect">
            <a:avLst/>
          </a:prstGeom>
          <a:noFill/>
        </p:spPr>
        <p:txBody>
          <a:bodyPr wrap="square" rtlCol="0">
            <a:spAutoFit/>
          </a:bodyPr>
          <a:lstStyle/>
          <a:p>
            <a:r>
              <a:rPr lang="en-GB" sz="4000" b="1" dirty="0">
                <a:solidFill>
                  <a:srgbClr val="FFFF00"/>
                </a:solidFill>
                <a:hlinkClick r:id="rId8">
                  <a:extLst>
                    <a:ext uri="{A12FA001-AC4F-418D-AE19-62706E023703}">
                      <ahyp:hlinkClr xmlns:ahyp="http://schemas.microsoft.com/office/drawing/2018/hyperlinkcolor" val="tx"/>
                    </a:ext>
                  </a:extLst>
                </a:hlinkClick>
              </a:rPr>
              <a:t>Floating Heart Fun!!</a:t>
            </a:r>
          </a:p>
          <a:p>
            <a:r>
              <a:rPr lang="en-GB" sz="2000" b="1" dirty="0">
                <a:solidFill>
                  <a:srgbClr val="FFFF00"/>
                </a:solidFill>
                <a:hlinkClick r:id="rId8">
                  <a:extLst>
                    <a:ext uri="{A12FA001-AC4F-418D-AE19-62706E023703}">
                      <ahyp:hlinkClr xmlns:ahyp="http://schemas.microsoft.com/office/drawing/2018/hyperlinkcolor" val="tx"/>
                    </a:ext>
                  </a:extLst>
                </a:hlinkClick>
              </a:rPr>
              <a:t>Click here to watch me! ) </a:t>
            </a:r>
            <a:endParaRPr lang="en-GB" sz="2000" b="1" dirty="0">
              <a:solidFill>
                <a:srgbClr val="FFFF00"/>
              </a:solidFill>
            </a:endParaRPr>
          </a:p>
        </p:txBody>
      </p:sp>
      <p:sp>
        <p:nvSpPr>
          <p:cNvPr id="5" name="TextBox 4">
            <a:extLst>
              <a:ext uri="{FF2B5EF4-FFF2-40B4-BE49-F238E27FC236}">
                <a16:creationId xmlns:a16="http://schemas.microsoft.com/office/drawing/2014/main" id="{57F6A5D7-61F1-4B66-B79D-382901273118}"/>
              </a:ext>
            </a:extLst>
          </p:cNvPr>
          <p:cNvSpPr txBox="1"/>
          <p:nvPr/>
        </p:nvSpPr>
        <p:spPr>
          <a:xfrm>
            <a:off x="6579028" y="2615308"/>
            <a:ext cx="1266234" cy="707886"/>
          </a:xfrm>
          <a:prstGeom prst="rect">
            <a:avLst/>
          </a:prstGeom>
          <a:noFill/>
        </p:spPr>
        <p:txBody>
          <a:bodyPr wrap="square" rtlCol="0">
            <a:spAutoFit/>
          </a:bodyPr>
          <a:lstStyle/>
          <a:p>
            <a:r>
              <a:rPr lang="en-GB" sz="4000" b="1" dirty="0"/>
              <a:t>OR…</a:t>
            </a:r>
          </a:p>
        </p:txBody>
      </p:sp>
    </p:spTree>
    <p:extLst>
      <p:ext uri="{BB962C8B-B14F-4D97-AF65-F5344CB8AC3E}">
        <p14:creationId xmlns:p14="http://schemas.microsoft.com/office/powerpoint/2010/main" val="1543561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6600"/>
        </a:solidFill>
        <a:effectLst/>
      </p:bgPr>
    </p:bg>
    <p:spTree>
      <p:nvGrpSpPr>
        <p:cNvPr id="1" name=""/>
        <p:cNvGrpSpPr/>
        <p:nvPr/>
      </p:nvGrpSpPr>
      <p:grpSpPr>
        <a:xfrm>
          <a:off x="0" y="0"/>
          <a:ext cx="0" cy="0"/>
          <a:chOff x="0" y="0"/>
          <a:chExt cx="0" cy="0"/>
        </a:xfrm>
      </p:grpSpPr>
      <p:pic>
        <p:nvPicPr>
          <p:cNvPr id="6" name="Picture 2" descr="Image result for valentines day hearts">
            <a:extLst>
              <a:ext uri="{FF2B5EF4-FFF2-40B4-BE49-F238E27FC236}">
                <a16:creationId xmlns:a16="http://schemas.microsoft.com/office/drawing/2014/main" id="{68378A12-2E18-45FE-9C58-C1373C8F34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2669"/>
            <a:ext cx="12192000" cy="721672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0685631-F930-489E-AE63-04A262366934}"/>
              </a:ext>
            </a:extLst>
          </p:cNvPr>
          <p:cNvSpPr txBox="1"/>
          <p:nvPr/>
        </p:nvSpPr>
        <p:spPr>
          <a:xfrm>
            <a:off x="1279147" y="4421584"/>
            <a:ext cx="9633705" cy="923330"/>
          </a:xfrm>
          <a:prstGeom prst="rect">
            <a:avLst/>
          </a:prstGeom>
          <a:noFill/>
        </p:spPr>
        <p:txBody>
          <a:bodyPr wrap="square">
            <a:spAutoFit/>
          </a:bodyPr>
          <a:lstStyle/>
          <a:p>
            <a:pPr algn="ctr"/>
            <a:r>
              <a:rPr lang="en-GB" sz="5400" b="1" u="sng" dirty="0">
                <a:solidFill>
                  <a:srgbClr val="7030A0"/>
                </a:solidFill>
              </a:rPr>
              <a:t>Have a really lovely half term!!</a:t>
            </a:r>
          </a:p>
        </p:txBody>
      </p:sp>
      <p:sp>
        <p:nvSpPr>
          <p:cNvPr id="2" name="TextBox 1">
            <a:extLst>
              <a:ext uri="{FF2B5EF4-FFF2-40B4-BE49-F238E27FC236}">
                <a16:creationId xmlns:a16="http://schemas.microsoft.com/office/drawing/2014/main" id="{8D1BD1EB-36F3-405C-9938-9F3DD1068AC6}"/>
              </a:ext>
            </a:extLst>
          </p:cNvPr>
          <p:cNvSpPr txBox="1"/>
          <p:nvPr/>
        </p:nvSpPr>
        <p:spPr>
          <a:xfrm>
            <a:off x="2812473" y="5556949"/>
            <a:ext cx="2078182" cy="923330"/>
          </a:xfrm>
          <a:prstGeom prst="rect">
            <a:avLst/>
          </a:prstGeom>
          <a:noFill/>
        </p:spPr>
        <p:txBody>
          <a:bodyPr wrap="square" rtlCol="0">
            <a:spAutoFit/>
          </a:bodyPr>
          <a:lstStyle/>
          <a:p>
            <a:r>
              <a:rPr lang="en-GB" sz="5400" b="1" u="sng" dirty="0">
                <a:solidFill>
                  <a:srgbClr val="7030A0"/>
                </a:solidFill>
              </a:rPr>
              <a:t>And…</a:t>
            </a:r>
          </a:p>
        </p:txBody>
      </p:sp>
    </p:spTree>
    <p:extLst>
      <p:ext uri="{BB962C8B-B14F-4D97-AF65-F5344CB8AC3E}">
        <p14:creationId xmlns:p14="http://schemas.microsoft.com/office/powerpoint/2010/main" val="701975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4913</TotalTime>
  <Words>437</Words>
  <Application>Microsoft Office PowerPoint</Application>
  <PresentationFormat>Widescreen</PresentationFormat>
  <Paragraphs>48</Paragraphs>
  <Slides>9</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CCW Cursive Writing 1</vt:lpstr>
      <vt:lpstr>Office Theme</vt:lpstr>
      <vt:lpstr>PowerPoint Presentation</vt:lpstr>
      <vt:lpstr>PowerPoint Presentation</vt:lpstr>
      <vt:lpstr>Handwriting:</vt:lpstr>
      <vt:lpstr>PowerPoint Presentation</vt:lpstr>
      <vt:lpstr>Spelling Tests</vt:lpstr>
      <vt:lpstr>PowerPoint Presentation</vt:lpstr>
      <vt:lpstr>Science: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G. O'Brien</dc:creator>
  <cp:lastModifiedBy>Mrs G. O'Brien</cp:lastModifiedBy>
  <cp:revision>116</cp:revision>
  <dcterms:created xsi:type="dcterms:W3CDTF">2021-01-11T20:16:48Z</dcterms:created>
  <dcterms:modified xsi:type="dcterms:W3CDTF">2021-02-11T13:02:31Z</dcterms:modified>
</cp:coreProperties>
</file>