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839" autoAdjust="0"/>
  </p:normalViewPr>
  <p:slideViewPr>
    <p:cSldViewPr snapToGrid="0">
      <p:cViewPr varScale="1">
        <p:scale>
          <a:sx n="47" d="100"/>
          <a:sy n="47" d="100"/>
        </p:scale>
        <p:origin x="139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S Harding" userId="2bf64732-6a9f-4610-afff-a5a80139b146" providerId="ADAL" clId="{4F940F24-03E4-44AF-8D80-5D389FF50B2A}"/>
    <pc:docChg chg="modSld">
      <pc:chgData name="Miss S Harding" userId="2bf64732-6a9f-4610-afff-a5a80139b146" providerId="ADAL" clId="{4F940F24-03E4-44AF-8D80-5D389FF50B2A}" dt="2025-02-24T11:25:24.579" v="9" actId="20577"/>
      <pc:docMkLst>
        <pc:docMk/>
      </pc:docMkLst>
      <pc:sldChg chg="modNotesTx">
        <pc:chgData name="Miss S Harding" userId="2bf64732-6a9f-4610-afff-a5a80139b146" providerId="ADAL" clId="{4F940F24-03E4-44AF-8D80-5D389FF50B2A}" dt="2025-02-24T11:25:24.579" v="9" actId="20577"/>
        <pc:sldMkLst>
          <pc:docMk/>
          <pc:sldMk cId="2229313294" sldId="256"/>
        </pc:sldMkLst>
      </pc:sldChg>
      <pc:sldChg chg="modNotesTx">
        <pc:chgData name="Miss S Harding" userId="2bf64732-6a9f-4610-afff-a5a80139b146" providerId="ADAL" clId="{4F940F24-03E4-44AF-8D80-5D389FF50B2A}" dt="2025-02-24T11:24:19.506" v="0" actId="20577"/>
        <pc:sldMkLst>
          <pc:docMk/>
          <pc:sldMk cId="3076533024" sldId="257"/>
        </pc:sldMkLst>
      </pc:sldChg>
      <pc:sldChg chg="modNotesTx">
        <pc:chgData name="Miss S Harding" userId="2bf64732-6a9f-4610-afff-a5a80139b146" providerId="ADAL" clId="{4F940F24-03E4-44AF-8D80-5D389FF50B2A}" dt="2025-02-24T11:24:25.787" v="1" actId="20577"/>
        <pc:sldMkLst>
          <pc:docMk/>
          <pc:sldMk cId="407156948" sldId="259"/>
        </pc:sldMkLst>
      </pc:sldChg>
      <pc:sldChg chg="modNotesTx">
        <pc:chgData name="Miss S Harding" userId="2bf64732-6a9f-4610-afff-a5a80139b146" providerId="ADAL" clId="{4F940F24-03E4-44AF-8D80-5D389FF50B2A}" dt="2025-02-24T11:24:31.016" v="2" actId="20577"/>
        <pc:sldMkLst>
          <pc:docMk/>
          <pc:sldMk cId="2535565707" sldId="260"/>
        </pc:sldMkLst>
      </pc:sldChg>
      <pc:sldChg chg="modNotesTx">
        <pc:chgData name="Miss S Harding" userId="2bf64732-6a9f-4610-afff-a5a80139b146" providerId="ADAL" clId="{4F940F24-03E4-44AF-8D80-5D389FF50B2A}" dt="2025-02-24T11:24:36.840" v="3" actId="20577"/>
        <pc:sldMkLst>
          <pc:docMk/>
          <pc:sldMk cId="2602724930" sldId="261"/>
        </pc:sldMkLst>
      </pc:sldChg>
      <pc:sldChg chg="modNotesTx">
        <pc:chgData name="Miss S Harding" userId="2bf64732-6a9f-4610-afff-a5a80139b146" providerId="ADAL" clId="{4F940F24-03E4-44AF-8D80-5D389FF50B2A}" dt="2025-02-24T11:24:46.151" v="4" actId="20577"/>
        <pc:sldMkLst>
          <pc:docMk/>
          <pc:sldMk cId="1010816367" sldId="262"/>
        </pc:sldMkLst>
      </pc:sldChg>
      <pc:sldChg chg="modNotesTx">
        <pc:chgData name="Miss S Harding" userId="2bf64732-6a9f-4610-afff-a5a80139b146" providerId="ADAL" clId="{4F940F24-03E4-44AF-8D80-5D389FF50B2A}" dt="2025-02-24T11:24:48.662" v="5" actId="20577"/>
        <pc:sldMkLst>
          <pc:docMk/>
          <pc:sldMk cId="1164410698" sldId="263"/>
        </pc:sldMkLst>
      </pc:sldChg>
      <pc:sldChg chg="modNotesTx">
        <pc:chgData name="Miss S Harding" userId="2bf64732-6a9f-4610-afff-a5a80139b146" providerId="ADAL" clId="{4F940F24-03E4-44AF-8D80-5D389FF50B2A}" dt="2025-02-24T11:24:51.629" v="6" actId="20577"/>
        <pc:sldMkLst>
          <pc:docMk/>
          <pc:sldMk cId="4252474335" sldId="264"/>
        </pc:sldMkLst>
      </pc:sldChg>
      <pc:sldChg chg="modNotesTx">
        <pc:chgData name="Miss S Harding" userId="2bf64732-6a9f-4610-afff-a5a80139b146" providerId="ADAL" clId="{4F940F24-03E4-44AF-8D80-5D389FF50B2A}" dt="2025-02-24T11:24:54.847" v="7" actId="20577"/>
        <pc:sldMkLst>
          <pc:docMk/>
          <pc:sldMk cId="286245621" sldId="265"/>
        </pc:sldMkLst>
      </pc:sldChg>
      <pc:sldChg chg="modNotesTx">
        <pc:chgData name="Miss S Harding" userId="2bf64732-6a9f-4610-afff-a5a80139b146" providerId="ADAL" clId="{4F940F24-03E4-44AF-8D80-5D389FF50B2A}" dt="2025-02-24T11:25:00.482" v="8" actId="20577"/>
        <pc:sldMkLst>
          <pc:docMk/>
          <pc:sldMk cId="1352853463" sldId="26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2F929-649A-4C8B-933E-63604709226A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4228B-AE57-4003-9AE0-BC9FE689B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43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2983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026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486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5146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1973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0675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094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5177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7529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3343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A4228B-AE57-4003-9AE0-BC9FE689B73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746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DA686-3253-D4D8-374E-17E90FE617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FAF72A-CF6A-2F9D-76A3-E3A0F49550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75641-4A8B-FC15-6CC2-5E4EF097A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1169E-855B-5877-AA7A-14E6B16CF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70F42F-78BE-840C-2D47-2D64AF0D1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879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8F66D-6EF8-5C8F-EA41-9FBAF47D7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EC698-DBEF-6775-F4B5-1EF7E7D125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932C1A-709C-D380-34ED-954C03DC1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066375-8954-10E8-24A0-55CFBC903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FB694-438E-DBA8-65A6-A95098CA6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818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25079-5F56-CCB7-10C7-8D0A7A721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39B10B-D735-88CE-3A1E-BB7ABD0745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AB46F7-1918-1A44-B5F8-96FA6CA4B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1F4D1-D289-A6F0-A5C3-AF75BE924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4A5AFF-33CC-DF31-2AC6-48CE510F7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27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D0B1A-D60E-9B88-2F1A-7B5DB26A3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3E648-BB87-BD87-E703-6ED15FA947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A9742B-4FC5-1B38-2709-935E3E653E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8E05B3-80B8-2FB1-51F0-00EC1D7C7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85EE2-9D13-E4E3-A139-87BF69507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301C61-FD77-2F40-801F-A3E9C5681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451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D62CE-47C4-DB2C-4CC1-909F6935C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768809-5D8E-1C2C-B224-AE553D71B7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4C479E-9529-3C23-6FAD-2F9BD979C8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E37E99-60DD-8219-FA02-1FD97632E8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06D1D8-B82B-9630-A8EA-B805301726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5FD1AB-669B-C2E9-A0DB-CC738E11A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CAB2A7-D9A4-422C-C0EA-6491A4FA1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E17755-DDC4-EA42-FB10-ED741B7EF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2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7CBAE-23F3-6A25-E70A-FFEE2A5F7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00F6FC-759A-752C-FCC7-DA0C5505C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929EA4-C036-9B03-CF30-BDC6D8598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155426-5CA2-CDA5-CE78-C3B16C2DC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645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4AB912-F7C0-FC3F-1940-25EFA9EAA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32EB10-AAD0-988D-D112-B1A727521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3DBC02-CF75-33C7-E80A-6C3FDC0E8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873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406AE-70C8-D3B1-7381-5AD13806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43A9FC-B10D-9714-C6A9-77F63D4C2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A9300A-26AB-974E-31E2-1D59849C43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C756E1-9A80-7B3D-A88E-9B51EB2A9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B04ED9-F78D-77F5-2171-5C3DEA305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50235C-936F-266D-671E-54B6BACA3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522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794D7-531F-D2CA-A5AC-1C4EAD645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CD1542-2484-3B6E-181F-22C914068A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0C20B8-B9FA-0301-EBF6-650007AABD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2C1CE7-2835-FF35-68F7-24B6ED6B0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053DA7-A4B7-C2B3-F429-09B3A98AF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F18CBD-A1C0-03AD-C8D5-63951D6C0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864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4024B-F49A-0862-2CDB-4D0711B1D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E2E6ED-ED25-522D-316A-95E217CE38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4AA9B-5EA7-11C8-0649-F41E11D73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C4BBD-3FAF-2419-867E-5358A1D68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BDF910-8647-6243-7932-EC71F1931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90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14A9FB-2CA5-F102-AC34-269AFB1C22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BC17A4-78D1-2B30-8704-30ADE7BAC5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09F3A-F7FE-D24E-F627-09C0A6FE2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46680F-3158-B8C4-9602-5307D669D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FB711D-3EAA-50B6-6E9F-613EDA14D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190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3FF712-8E97-BFC8-4124-01659D532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3B904F-C4F6-4A6F-0B79-5B74D125D2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7CC70-8A2E-5BC0-E640-1E827EA5F1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7CB59-1CC0-4148-8308-46E43965BB20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EEECE1-BB76-197F-A5FD-653F56926C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5F6C28-F616-3285-F014-5CA6646873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FBE13-C6A6-184C-8BA3-6D12A6F089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479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goodfreephotos.com/food/kiwi-with-mixed-fruit.jpg.php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d/3.0/" TargetMode="External"/><Relationship Id="rId4" Type="http://schemas.openxmlformats.org/officeDocument/2006/relationships/hyperlink" Target="https://journalistsresource.org/studies/society/education/school-free-lunch-meals-waste-healthy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commons.wikimedia.org/wiki/File:42.4_kg_of_food_found_in_New_Zealand_household_rubbish_bins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www.bbc.co.uk/bitesize/articles/zxhkbqt" TargetMode="External"/><Relationship Id="rId4" Type="http://schemas.openxmlformats.org/officeDocument/2006/relationships/hyperlink" Target="https://commons.wikimedia.org/wiki/File:Anadama_bread_(1)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openxmlformats.org/officeDocument/2006/relationships/image" Target="../media/image5.jpg"/><Relationship Id="rId7" Type="http://schemas.openxmlformats.org/officeDocument/2006/relationships/hyperlink" Target="https://en.wikipedia.org/wiki/File:Question_mark_alternate.sv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hyperlink" Target="https://www.pikist.com/free-photo-ikfyv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s://foto.wuestenigel.com/hanging-belts-for-sale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www.liturgytools.net/2016/09/pictures-25th-sunday-ordinary-time-c-parable-unjust-steward-lord-favours-the-poor-pray-for-everyon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le of food waste&#10;&#10;Description automatically generated">
            <a:extLst>
              <a:ext uri="{FF2B5EF4-FFF2-40B4-BE49-F238E27FC236}">
                <a16:creationId xmlns:a16="http://schemas.microsoft.com/office/drawing/2014/main" id="{09465879-BF36-5175-9AE0-0CF2F3D864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6725" t="9091" r="28065" b="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77BFB0-E905-8B88-1508-B754E566D7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800" dirty="0"/>
              <a:t>Food Waste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E7653D-E2AA-96D8-AD18-D9BEB689E3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US" sz="2000"/>
              <a:t>By eco warriors ; Saffie and Ariana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9313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B12E8-DA6E-7E87-E085-1C454CC01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4508" y="822325"/>
            <a:ext cx="2842054" cy="4904433"/>
          </a:xfrm>
        </p:spPr>
        <p:txBody>
          <a:bodyPr/>
          <a:lstStyle/>
          <a:p>
            <a:r>
              <a:rPr lang="en-US" dirty="0"/>
              <a:t>                </a:t>
            </a:r>
          </a:p>
        </p:txBody>
      </p:sp>
      <p:pic>
        <p:nvPicPr>
          <p:cNvPr id="5" name="Content Placeholder 4" descr="A group of children eating at a school&#10;&#10;Description automatically generated">
            <a:extLst>
              <a:ext uri="{FF2B5EF4-FFF2-40B4-BE49-F238E27FC236}">
                <a16:creationId xmlns:a16="http://schemas.microsoft.com/office/drawing/2014/main" id="{B73B3E64-0713-B643-4841-332EA719AE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21250"/>
          <a:stretch/>
        </p:blipFill>
        <p:spPr>
          <a:xfrm>
            <a:off x="0" y="0"/>
            <a:ext cx="8476735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E25F43-7384-3EE0-4F69-C0FA762F4BCA}"/>
              </a:ext>
            </a:extLst>
          </p:cNvPr>
          <p:cNvSpPr txBox="1"/>
          <p:nvPr/>
        </p:nvSpPr>
        <p:spPr>
          <a:xfrm>
            <a:off x="2832496" y="6176963"/>
            <a:ext cx="652700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journalistsresource.org/studies/society/education/school-free-lunch-meals-waste-healthy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d/3.0/"/>
              </a:rPr>
              <a:t>CC BY-ND</a:t>
            </a:r>
            <a:endParaRPr lang="en-GB" sz="9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54C14E-8B29-D953-DC37-F64C80BB3B54}"/>
              </a:ext>
            </a:extLst>
          </p:cNvPr>
          <p:cNvSpPr txBox="1"/>
          <p:nvPr/>
        </p:nvSpPr>
        <p:spPr>
          <a:xfrm>
            <a:off x="9359503" y="1445741"/>
            <a:ext cx="21322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School                     </a:t>
            </a:r>
          </a:p>
          <a:p>
            <a:r>
              <a:rPr lang="en-US" sz="4800" dirty="0">
                <a:solidFill>
                  <a:srgbClr val="00B050"/>
                </a:solidFill>
              </a:rPr>
              <a:t>Food</a:t>
            </a:r>
          </a:p>
          <a:p>
            <a:r>
              <a:rPr lang="en-US" sz="4800" dirty="0">
                <a:solidFill>
                  <a:srgbClr val="00B050"/>
                </a:solidFill>
              </a:rPr>
              <a:t>Waste</a:t>
            </a:r>
            <a:endParaRPr lang="en-GB" sz="4800" dirty="0">
              <a:solidFill>
                <a:srgbClr val="00B050"/>
              </a:solidFill>
            </a:endParaRPr>
          </a:p>
          <a:p>
            <a:endParaRPr lang="en-GB" sz="4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533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C6E735-7F92-4668-44DC-918BD8EAD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/>
              <a:t>Facts</a:t>
            </a:r>
            <a:endParaRPr lang="en-GB" sz="5400"/>
          </a:p>
        </p:txBody>
      </p:sp>
      <p:sp>
        <p:nvSpPr>
          <p:cNvPr id="2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9853B-F67B-DC2E-925E-5CD2AF8ECF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2" y="2071316"/>
            <a:ext cx="7103165" cy="4119172"/>
          </a:xfrm>
        </p:spPr>
        <p:txBody>
          <a:bodyPr anchor="t"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dirty="0"/>
              <a:t>If global food waste were a country, it would be the 3</a:t>
            </a:r>
            <a:r>
              <a:rPr lang="en-US" sz="2400" baseline="30000" dirty="0"/>
              <a:t>rd</a:t>
            </a:r>
            <a:r>
              <a:rPr lang="en-US" sz="2400" dirty="0"/>
              <a:t> largest emitter of greenhouse gasses after China &amp; US.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800 million people go to bed hungry every night, that is 1 in 9 people on the planet who are starving or malnourished.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25% of all fresh water used in the world is used to grow food that is never eaten.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The average family throws £720 of edible food away each year.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The average family of 4, can save just over £60 per month by reducing their food waste. </a:t>
            </a:r>
            <a:endParaRPr lang="en-GB" sz="2400" dirty="0"/>
          </a:p>
        </p:txBody>
      </p:sp>
      <p:pic>
        <p:nvPicPr>
          <p:cNvPr id="5" name="Picture 4" descr="A pile of food on a table&#10;&#10;Description automatically generated">
            <a:extLst>
              <a:ext uri="{FF2B5EF4-FFF2-40B4-BE49-F238E27FC236}">
                <a16:creationId xmlns:a16="http://schemas.microsoft.com/office/drawing/2014/main" id="{7DBE41A2-F472-2794-C8C2-A249CC50EB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4761" r="12463" b="-3"/>
          <a:stretch/>
        </p:blipFill>
        <p:spPr>
          <a:xfrm>
            <a:off x="7858538" y="2378181"/>
            <a:ext cx="3941064" cy="4096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F06CE4-EBB0-0AC2-6F31-674CCBDA9B95}"/>
              </a:ext>
            </a:extLst>
          </p:cNvPr>
          <p:cNvSpPr txBox="1"/>
          <p:nvPr/>
        </p:nvSpPr>
        <p:spPr>
          <a:xfrm>
            <a:off x="9309680" y="5990433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commons.wikimedia.org/wiki/File:42.4_kg_of_food_found_in_New_Zealand_household_rubbish_bins.jp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56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loaf of bread on a wooden surface&#10;&#10;Description automatically generated">
            <a:extLst>
              <a:ext uri="{FF2B5EF4-FFF2-40B4-BE49-F238E27FC236}">
                <a16:creationId xmlns:a16="http://schemas.microsoft.com/office/drawing/2014/main" id="{6E36CFA1-72C8-375F-B62E-C6873D85776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7426" b="8304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FC6E735-7F92-4668-44DC-918BD8EAD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hlinkClick r:id="rId5"/>
              </a:rPr>
              <a:t>Video</a:t>
            </a:r>
            <a:endParaRPr lang="en-US" sz="6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9853B-F67B-DC2E-925E-5CD2AF8ECF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>
                <a:solidFill>
                  <a:srgbClr val="FFFFFF"/>
                </a:solidFill>
              </a:rPr>
              <a:t>Eco committee Teams video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090201-A195-F5B0-19D1-8CC9DDCDED88}"/>
              </a:ext>
            </a:extLst>
          </p:cNvPr>
          <p:cNvSpPr txBox="1"/>
          <p:nvPr/>
        </p:nvSpPr>
        <p:spPr>
          <a:xfrm>
            <a:off x="9884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commons.wikimedia.org/wiki/File:Anadama_bread_(1).jp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5657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358B3-E78D-A37A-9C39-C4A07CDEB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092" y="123151"/>
            <a:ext cx="10515600" cy="1325563"/>
          </a:xfrm>
        </p:spPr>
        <p:txBody>
          <a:bodyPr/>
          <a:lstStyle/>
          <a:p>
            <a:r>
              <a:rPr lang="en-US" dirty="0"/>
              <a:t>Which bin does it go in?</a:t>
            </a:r>
            <a:endParaRPr lang="en-GB" dirty="0"/>
          </a:p>
        </p:txBody>
      </p:sp>
      <p:pic>
        <p:nvPicPr>
          <p:cNvPr id="5" name="Content Placeholder 4" descr="Several different colored bins&#10;&#10;Description automatically generated">
            <a:extLst>
              <a:ext uri="{FF2B5EF4-FFF2-40B4-BE49-F238E27FC236}">
                <a16:creationId xmlns:a16="http://schemas.microsoft.com/office/drawing/2014/main" id="{7E42480A-338B-9788-5F87-EBD3020D46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13753" y="1825625"/>
            <a:ext cx="5927519" cy="4351338"/>
          </a:xfr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C3BFDCCC-1A1E-BA19-322E-9E284A62AB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827233" y="1689699"/>
            <a:ext cx="3141649" cy="40809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84A5C25-E393-C289-F60F-4D6FB738648E}"/>
              </a:ext>
            </a:extLst>
          </p:cNvPr>
          <p:cNvSpPr txBox="1"/>
          <p:nvPr/>
        </p:nvSpPr>
        <p:spPr>
          <a:xfrm>
            <a:off x="5745892" y="6930784"/>
            <a:ext cx="29898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7" tooltip="https://en.wikipedia.org/wiki/File:Question_mark_alternate.sv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8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602724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FCFDB0-5FC9-C411-8DB8-63F998302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>
                <a:solidFill>
                  <a:schemeClr val="bg1">
                    <a:lumMod val="95000"/>
                    <a:lumOff val="5000"/>
                  </a:schemeClr>
                </a:solidFill>
              </a:rPr>
              <a:t>Short Quiz</a:t>
            </a:r>
          </a:p>
        </p:txBody>
      </p:sp>
    </p:spTree>
    <p:extLst>
      <p:ext uri="{BB962C8B-B14F-4D97-AF65-F5344CB8AC3E}">
        <p14:creationId xmlns:p14="http://schemas.microsoft.com/office/powerpoint/2010/main" val="10108163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D512D-7094-B0CF-3801-BDC256668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810561"/>
          </a:xfrm>
        </p:spPr>
        <p:txBody>
          <a:bodyPr/>
          <a:lstStyle/>
          <a:p>
            <a:r>
              <a:rPr lang="en-US" dirty="0"/>
              <a:t>1. How much could a family of four save per month by reducing food waste?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804F4-9F87-6DCD-A9E4-A9B3F1A70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314" y="3917091"/>
            <a:ext cx="3536092" cy="13839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/>
              <a:t>Just over £60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16441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D512D-7094-B0CF-3801-BDC256668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810561"/>
          </a:xfrm>
        </p:spPr>
        <p:txBody>
          <a:bodyPr/>
          <a:lstStyle/>
          <a:p>
            <a:r>
              <a:rPr lang="en-US" dirty="0"/>
              <a:t>2. Which bin should a banana peel go in?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804F4-9F87-6DCD-A9E4-A9B3F1A70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314" y="3917091"/>
            <a:ext cx="3536092" cy="13839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/>
              <a:t>Compost Bin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425247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D512D-7094-B0CF-3801-BDC256668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810561"/>
          </a:xfrm>
        </p:spPr>
        <p:txBody>
          <a:bodyPr/>
          <a:lstStyle/>
          <a:p>
            <a:r>
              <a:rPr lang="en-US" dirty="0"/>
              <a:t>3. How many tons of food waste is produced by schools in the UK per year?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804F4-9F87-6DCD-A9E4-A9B3F1A70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8332" y="3682315"/>
            <a:ext cx="4895335" cy="138395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5400" dirty="0"/>
              <a:t>A staggering 80,382 tons 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8624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thank you note on a rope&#10;&#10;Description automatically generated">
            <a:extLst>
              <a:ext uri="{FF2B5EF4-FFF2-40B4-BE49-F238E27FC236}">
                <a16:creationId xmlns:a16="http://schemas.microsoft.com/office/drawing/2014/main" id="{4A8A5087-A0A7-122A-82B5-6C5086959B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6357" b="6787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C35E1A1-BA5B-996E-1137-B7119C12CB80}"/>
              </a:ext>
            </a:extLst>
          </p:cNvPr>
          <p:cNvSpPr txBox="1"/>
          <p:nvPr/>
        </p:nvSpPr>
        <p:spPr>
          <a:xfrm>
            <a:off x="10005183" y="6657945"/>
            <a:ext cx="218681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foto.wuestenigel.com/hanging-belts-for-sal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853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92DB1-BD04-7FB4-962C-B6CA0DDA7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Prayer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A03FC-AEBE-1ACB-3F7B-2914EA1BDF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Dear God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Help us to take care of the world.</a:t>
            </a:r>
          </a:p>
          <a:p>
            <a:pPr marL="0" indent="0">
              <a:buNone/>
            </a:pPr>
            <a:r>
              <a:rPr lang="en-GB" dirty="0"/>
              <a:t>To not waste food.</a:t>
            </a:r>
          </a:p>
          <a:p>
            <a:pPr marL="0" indent="0">
              <a:buNone/>
            </a:pPr>
            <a:r>
              <a:rPr lang="en-GB" dirty="0"/>
              <a:t>And to share food with those who do not have enough.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Amen </a:t>
            </a:r>
            <a:endParaRPr lang="en-US" dirty="0"/>
          </a:p>
        </p:txBody>
      </p:sp>
      <p:pic>
        <p:nvPicPr>
          <p:cNvPr id="5" name="Picture 4" descr="A close-up of a praying hands&#10;&#10;Description automatically generated">
            <a:extLst>
              <a:ext uri="{FF2B5EF4-FFF2-40B4-BE49-F238E27FC236}">
                <a16:creationId xmlns:a16="http://schemas.microsoft.com/office/drawing/2014/main" id="{93C79E68-5DC3-014E-2672-D63D4914DC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097390" y="2333767"/>
            <a:ext cx="3094610" cy="45242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5FF99F-9BE4-1A5E-8C23-8D6B126E4212}"/>
              </a:ext>
            </a:extLst>
          </p:cNvPr>
          <p:cNvSpPr txBox="1"/>
          <p:nvPr/>
        </p:nvSpPr>
        <p:spPr>
          <a:xfrm>
            <a:off x="9482598" y="6936553"/>
            <a:ext cx="27094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4" tooltip="https://www.liturgytools.net/2016/09/pictures-25th-sunday-ordinary-time-c-parable-unjust-steward-lord-favours-the-poor-pray-for-everyone.html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5" tooltip="https://creativecommons.org/licenses/by-nc-sa/3.0/"/>
              </a:rPr>
              <a:t>CC BY-SA-NC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044911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286</Words>
  <Application>Microsoft Office PowerPoint</Application>
  <PresentationFormat>Widescreen</PresentationFormat>
  <Paragraphs>47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Arial</vt:lpstr>
      <vt:lpstr>Calibri</vt:lpstr>
      <vt:lpstr>Calibri Light</vt:lpstr>
      <vt:lpstr>Office Theme</vt:lpstr>
      <vt:lpstr>Food Waste</vt:lpstr>
      <vt:lpstr>                </vt:lpstr>
      <vt:lpstr>Facts</vt:lpstr>
      <vt:lpstr>Video</vt:lpstr>
      <vt:lpstr>Which bin does it go in?</vt:lpstr>
      <vt:lpstr>Short Quiz</vt:lpstr>
      <vt:lpstr>1. How much could a family of four save per month by reducing food waste?</vt:lpstr>
      <vt:lpstr>2. Which bin should a banana peel go in?</vt:lpstr>
      <vt:lpstr>3. How many tons of food waste is produced by schools in the UK per year?</vt:lpstr>
      <vt:lpstr>PowerPoint Presentation</vt:lpstr>
      <vt:lpstr>Prayer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 Waste</dc:title>
  <dc:creator>Zara Williamson</dc:creator>
  <cp:lastModifiedBy>Miss S Harding</cp:lastModifiedBy>
  <cp:revision>4</cp:revision>
  <dcterms:created xsi:type="dcterms:W3CDTF">2025-01-14T16:24:26Z</dcterms:created>
  <dcterms:modified xsi:type="dcterms:W3CDTF">2025-02-24T11:25:33Z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cd5be1ad-2f0c-47c3-b67d-9a533919588c_Enabled">
    <vt:lpwstr>true</vt:lpwstr>
  </property>
  <property fmtid="{D5CDD505-2E9C-101B-9397-08002B2CF9AE}" pid="3" name="MSIP_Label_cd5be1ad-2f0c-47c3-b67d-9a533919588c_SetDate">
    <vt:lpwstr>2025-01-22T08:22:26Z</vt:lpwstr>
  </property>
  <property fmtid="{D5CDD505-2E9C-101B-9397-08002B2CF9AE}" pid="4" name="MSIP_Label_cd5be1ad-2f0c-47c3-b67d-9a533919588c_Method">
    <vt:lpwstr>Privileged</vt:lpwstr>
  </property>
  <property fmtid="{D5CDD505-2E9C-101B-9397-08002B2CF9AE}" pid="5" name="MSIP_Label_cd5be1ad-2f0c-47c3-b67d-9a533919588c_Name">
    <vt:lpwstr>Incidental Personal Use</vt:lpwstr>
  </property>
  <property fmtid="{D5CDD505-2E9C-101B-9397-08002B2CF9AE}" pid="6" name="MSIP_Label_cd5be1ad-2f0c-47c3-b67d-9a533919588c_SiteId">
    <vt:lpwstr>3596192b-fdf5-4e2c-a6fa-acb706c963d8</vt:lpwstr>
  </property>
  <property fmtid="{D5CDD505-2E9C-101B-9397-08002B2CF9AE}" pid="7" name="MSIP_Label_cd5be1ad-2f0c-47c3-b67d-9a533919588c_ActionId">
    <vt:lpwstr>33ee4dd3-4c48-47f6-a710-8cd2442933b0</vt:lpwstr>
  </property>
  <property fmtid="{D5CDD505-2E9C-101B-9397-08002B2CF9AE}" pid="8" name="MSIP_Label_cd5be1ad-2f0c-47c3-b67d-9a533919588c_ContentBits">
    <vt:lpwstr>0</vt:lpwstr>
  </property>
</Properties>
</file>