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66" r:id="rId3"/>
    <p:sldId id="258" r:id="rId4"/>
    <p:sldId id="259" r:id="rId5"/>
    <p:sldId id="260" r:id="rId6"/>
    <p:sldId id="261" r:id="rId7"/>
    <p:sldId id="262" r:id="rId8"/>
    <p:sldId id="263" r:id="rId9"/>
    <p:sldId id="264" r:id="rId10"/>
    <p:sldId id="265" r:id="rId11"/>
    <p:sldId id="267" r:id="rId12"/>
    <p:sldId id="268" r:id="rId13"/>
    <p:sldId id="269" r:id="rId14"/>
    <p:sldId id="270" r:id="rId15"/>
    <p:sldId id="271"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44" autoAdjust="0"/>
    <p:restoredTop sz="94660"/>
  </p:normalViewPr>
  <p:slideViewPr>
    <p:cSldViewPr snapToGrid="0">
      <p:cViewPr varScale="1">
        <p:scale>
          <a:sx n="72" d="100"/>
          <a:sy n="72" d="100"/>
        </p:scale>
        <p:origin x="654"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B2B4B4-18ED-40A5-9927-35C351EAF47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6FF4C7D-B995-4F1C-82A6-09D43EB3EEA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C8E6C7B-0E60-4448-8FB7-EC75AB1E8DEC}"/>
              </a:ext>
            </a:extLst>
          </p:cNvPr>
          <p:cNvSpPr>
            <a:spLocks noGrp="1"/>
          </p:cNvSpPr>
          <p:nvPr>
            <p:ph type="dt" sz="half" idx="10"/>
          </p:nvPr>
        </p:nvSpPr>
        <p:spPr/>
        <p:txBody>
          <a:bodyPr/>
          <a:lstStyle/>
          <a:p>
            <a:fld id="{3501319D-A122-4270-9783-E8B99008D21E}" type="datetimeFigureOut">
              <a:rPr lang="en-GB" smtClean="0"/>
              <a:t>22/01/2021</a:t>
            </a:fld>
            <a:endParaRPr lang="en-GB"/>
          </a:p>
        </p:txBody>
      </p:sp>
      <p:sp>
        <p:nvSpPr>
          <p:cNvPr id="5" name="Footer Placeholder 4">
            <a:extLst>
              <a:ext uri="{FF2B5EF4-FFF2-40B4-BE49-F238E27FC236}">
                <a16:creationId xmlns:a16="http://schemas.microsoft.com/office/drawing/2014/main" id="{1E0AE2FE-04A8-4526-8F24-7532A7EA99B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6ABF6D8-F487-4DC6-9D5B-17C2BAE4B2C6}"/>
              </a:ext>
            </a:extLst>
          </p:cNvPr>
          <p:cNvSpPr>
            <a:spLocks noGrp="1"/>
          </p:cNvSpPr>
          <p:nvPr>
            <p:ph type="sldNum" sz="quarter" idx="12"/>
          </p:nvPr>
        </p:nvSpPr>
        <p:spPr/>
        <p:txBody>
          <a:bodyPr/>
          <a:lstStyle/>
          <a:p>
            <a:fld id="{124106A7-666B-4653-9154-CA1D4CE557BD}" type="slidenum">
              <a:rPr lang="en-GB" smtClean="0"/>
              <a:t>‹#›</a:t>
            </a:fld>
            <a:endParaRPr lang="en-GB"/>
          </a:p>
        </p:txBody>
      </p:sp>
    </p:spTree>
    <p:extLst>
      <p:ext uri="{BB962C8B-B14F-4D97-AF65-F5344CB8AC3E}">
        <p14:creationId xmlns:p14="http://schemas.microsoft.com/office/powerpoint/2010/main" val="8152843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BF4B5F-0E0C-42F3-8E60-066B7DF8F8F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8E2204E-0134-4F77-86B1-FB0A2A825A8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50CD87C-742B-406B-A754-12C63104D6BE}"/>
              </a:ext>
            </a:extLst>
          </p:cNvPr>
          <p:cNvSpPr>
            <a:spLocks noGrp="1"/>
          </p:cNvSpPr>
          <p:nvPr>
            <p:ph type="dt" sz="half" idx="10"/>
          </p:nvPr>
        </p:nvSpPr>
        <p:spPr/>
        <p:txBody>
          <a:bodyPr/>
          <a:lstStyle/>
          <a:p>
            <a:fld id="{3501319D-A122-4270-9783-E8B99008D21E}" type="datetimeFigureOut">
              <a:rPr lang="en-GB" smtClean="0"/>
              <a:t>22/01/2021</a:t>
            </a:fld>
            <a:endParaRPr lang="en-GB"/>
          </a:p>
        </p:txBody>
      </p:sp>
      <p:sp>
        <p:nvSpPr>
          <p:cNvPr id="5" name="Footer Placeholder 4">
            <a:extLst>
              <a:ext uri="{FF2B5EF4-FFF2-40B4-BE49-F238E27FC236}">
                <a16:creationId xmlns:a16="http://schemas.microsoft.com/office/drawing/2014/main" id="{CEBE0A12-4439-4CA5-A36E-38CDBBF5222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B669293-AAE5-4907-8554-4FF205198A4B}"/>
              </a:ext>
            </a:extLst>
          </p:cNvPr>
          <p:cNvSpPr>
            <a:spLocks noGrp="1"/>
          </p:cNvSpPr>
          <p:nvPr>
            <p:ph type="sldNum" sz="quarter" idx="12"/>
          </p:nvPr>
        </p:nvSpPr>
        <p:spPr/>
        <p:txBody>
          <a:bodyPr/>
          <a:lstStyle/>
          <a:p>
            <a:fld id="{124106A7-666B-4653-9154-CA1D4CE557BD}" type="slidenum">
              <a:rPr lang="en-GB" smtClean="0"/>
              <a:t>‹#›</a:t>
            </a:fld>
            <a:endParaRPr lang="en-GB"/>
          </a:p>
        </p:txBody>
      </p:sp>
    </p:spTree>
    <p:extLst>
      <p:ext uri="{BB962C8B-B14F-4D97-AF65-F5344CB8AC3E}">
        <p14:creationId xmlns:p14="http://schemas.microsoft.com/office/powerpoint/2010/main" val="25048634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679C73-79C1-4642-BFD0-4BA2C2FDE74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E60DA081-4EA7-4E18-A00C-A7CBCF315C0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2C31DFA-AD41-4DD8-A5ED-66A6D06EF48D}"/>
              </a:ext>
            </a:extLst>
          </p:cNvPr>
          <p:cNvSpPr>
            <a:spLocks noGrp="1"/>
          </p:cNvSpPr>
          <p:nvPr>
            <p:ph type="dt" sz="half" idx="10"/>
          </p:nvPr>
        </p:nvSpPr>
        <p:spPr/>
        <p:txBody>
          <a:bodyPr/>
          <a:lstStyle/>
          <a:p>
            <a:fld id="{3501319D-A122-4270-9783-E8B99008D21E}" type="datetimeFigureOut">
              <a:rPr lang="en-GB" smtClean="0"/>
              <a:t>22/01/2021</a:t>
            </a:fld>
            <a:endParaRPr lang="en-GB"/>
          </a:p>
        </p:txBody>
      </p:sp>
      <p:sp>
        <p:nvSpPr>
          <p:cNvPr id="5" name="Footer Placeholder 4">
            <a:extLst>
              <a:ext uri="{FF2B5EF4-FFF2-40B4-BE49-F238E27FC236}">
                <a16:creationId xmlns:a16="http://schemas.microsoft.com/office/drawing/2014/main" id="{8331F36B-2EAE-4FC2-BA16-224FEB2892D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3C93CCF-0B95-4B26-95CA-949D644ED74E}"/>
              </a:ext>
            </a:extLst>
          </p:cNvPr>
          <p:cNvSpPr>
            <a:spLocks noGrp="1"/>
          </p:cNvSpPr>
          <p:nvPr>
            <p:ph type="sldNum" sz="quarter" idx="12"/>
          </p:nvPr>
        </p:nvSpPr>
        <p:spPr/>
        <p:txBody>
          <a:bodyPr/>
          <a:lstStyle/>
          <a:p>
            <a:fld id="{124106A7-666B-4653-9154-CA1D4CE557BD}" type="slidenum">
              <a:rPr lang="en-GB" smtClean="0"/>
              <a:t>‹#›</a:t>
            </a:fld>
            <a:endParaRPr lang="en-GB"/>
          </a:p>
        </p:txBody>
      </p:sp>
    </p:spTree>
    <p:extLst>
      <p:ext uri="{BB962C8B-B14F-4D97-AF65-F5344CB8AC3E}">
        <p14:creationId xmlns:p14="http://schemas.microsoft.com/office/powerpoint/2010/main" val="7782058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CC317A-E128-47EE-AF4D-F6A98AFEDDB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64DEBFC-2E6F-4C38-B71F-49DF8D145AB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97B72D76-8D58-449A-9041-A3118BA3F99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98DC4CD2-3771-45FA-B5F2-5DC1F43C5F21}"/>
              </a:ext>
            </a:extLst>
          </p:cNvPr>
          <p:cNvSpPr>
            <a:spLocks noGrp="1"/>
          </p:cNvSpPr>
          <p:nvPr>
            <p:ph type="dt" sz="half" idx="10"/>
          </p:nvPr>
        </p:nvSpPr>
        <p:spPr/>
        <p:txBody>
          <a:bodyPr/>
          <a:lstStyle/>
          <a:p>
            <a:fld id="{3501319D-A122-4270-9783-E8B99008D21E}" type="datetimeFigureOut">
              <a:rPr lang="en-GB" smtClean="0"/>
              <a:t>22/01/2021</a:t>
            </a:fld>
            <a:endParaRPr lang="en-GB"/>
          </a:p>
        </p:txBody>
      </p:sp>
      <p:sp>
        <p:nvSpPr>
          <p:cNvPr id="6" name="Footer Placeholder 5">
            <a:extLst>
              <a:ext uri="{FF2B5EF4-FFF2-40B4-BE49-F238E27FC236}">
                <a16:creationId xmlns:a16="http://schemas.microsoft.com/office/drawing/2014/main" id="{1E64FB5F-B45A-479C-B44C-3052B5EE177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D297C47-9628-4C13-A936-90DA46DEAD9B}"/>
              </a:ext>
            </a:extLst>
          </p:cNvPr>
          <p:cNvSpPr>
            <a:spLocks noGrp="1"/>
          </p:cNvSpPr>
          <p:nvPr>
            <p:ph type="sldNum" sz="quarter" idx="12"/>
          </p:nvPr>
        </p:nvSpPr>
        <p:spPr/>
        <p:txBody>
          <a:bodyPr/>
          <a:lstStyle/>
          <a:p>
            <a:fld id="{124106A7-666B-4653-9154-CA1D4CE557BD}" type="slidenum">
              <a:rPr lang="en-GB" smtClean="0"/>
              <a:t>‹#›</a:t>
            </a:fld>
            <a:endParaRPr lang="en-GB"/>
          </a:p>
        </p:txBody>
      </p:sp>
    </p:spTree>
    <p:extLst>
      <p:ext uri="{BB962C8B-B14F-4D97-AF65-F5344CB8AC3E}">
        <p14:creationId xmlns:p14="http://schemas.microsoft.com/office/powerpoint/2010/main" val="3802970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D7A617-9ECB-470D-94B8-B08CDA12C0BD}"/>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7EC30BF-DB59-496B-A0DF-8E892D5F4DC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606ADDC-982C-4EE1-B133-06075D500FC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99BF129B-AB82-4C63-8685-6383C70FDB6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9858969-FD37-43B7-AEA5-DA7DB10EF0D0}"/>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4709DBD-5F2A-4874-B79B-09F8AA349048}"/>
              </a:ext>
            </a:extLst>
          </p:cNvPr>
          <p:cNvSpPr>
            <a:spLocks noGrp="1"/>
          </p:cNvSpPr>
          <p:nvPr>
            <p:ph type="dt" sz="half" idx="10"/>
          </p:nvPr>
        </p:nvSpPr>
        <p:spPr/>
        <p:txBody>
          <a:bodyPr/>
          <a:lstStyle/>
          <a:p>
            <a:fld id="{3501319D-A122-4270-9783-E8B99008D21E}" type="datetimeFigureOut">
              <a:rPr lang="en-GB" smtClean="0"/>
              <a:t>22/01/2021</a:t>
            </a:fld>
            <a:endParaRPr lang="en-GB"/>
          </a:p>
        </p:txBody>
      </p:sp>
      <p:sp>
        <p:nvSpPr>
          <p:cNvPr id="8" name="Footer Placeholder 7">
            <a:extLst>
              <a:ext uri="{FF2B5EF4-FFF2-40B4-BE49-F238E27FC236}">
                <a16:creationId xmlns:a16="http://schemas.microsoft.com/office/drawing/2014/main" id="{29D9A8A4-2776-43F2-B3D4-6BA2AFCC0646}"/>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959ED456-D1A5-48E5-BC41-0198E4E25A09}"/>
              </a:ext>
            </a:extLst>
          </p:cNvPr>
          <p:cNvSpPr>
            <a:spLocks noGrp="1"/>
          </p:cNvSpPr>
          <p:nvPr>
            <p:ph type="sldNum" sz="quarter" idx="12"/>
          </p:nvPr>
        </p:nvSpPr>
        <p:spPr/>
        <p:txBody>
          <a:bodyPr/>
          <a:lstStyle/>
          <a:p>
            <a:fld id="{124106A7-666B-4653-9154-CA1D4CE557BD}" type="slidenum">
              <a:rPr lang="en-GB" smtClean="0"/>
              <a:t>‹#›</a:t>
            </a:fld>
            <a:endParaRPr lang="en-GB"/>
          </a:p>
        </p:txBody>
      </p:sp>
    </p:spTree>
    <p:extLst>
      <p:ext uri="{BB962C8B-B14F-4D97-AF65-F5344CB8AC3E}">
        <p14:creationId xmlns:p14="http://schemas.microsoft.com/office/powerpoint/2010/main" val="23165219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A6CF92-B750-4799-BE77-1BC354F8510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139C7D2-A2CE-4B3E-8935-74FB01A3D506}"/>
              </a:ext>
            </a:extLst>
          </p:cNvPr>
          <p:cNvSpPr>
            <a:spLocks noGrp="1"/>
          </p:cNvSpPr>
          <p:nvPr>
            <p:ph type="dt" sz="half" idx="10"/>
          </p:nvPr>
        </p:nvSpPr>
        <p:spPr/>
        <p:txBody>
          <a:bodyPr/>
          <a:lstStyle/>
          <a:p>
            <a:fld id="{3501319D-A122-4270-9783-E8B99008D21E}" type="datetimeFigureOut">
              <a:rPr lang="en-GB" smtClean="0"/>
              <a:t>22/01/2021</a:t>
            </a:fld>
            <a:endParaRPr lang="en-GB"/>
          </a:p>
        </p:txBody>
      </p:sp>
      <p:sp>
        <p:nvSpPr>
          <p:cNvPr id="4" name="Footer Placeholder 3">
            <a:extLst>
              <a:ext uri="{FF2B5EF4-FFF2-40B4-BE49-F238E27FC236}">
                <a16:creationId xmlns:a16="http://schemas.microsoft.com/office/drawing/2014/main" id="{A03572FB-6BC3-4330-A519-6CEE2C3F823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A487753F-FDAD-4FDE-ADB6-968E42C68909}"/>
              </a:ext>
            </a:extLst>
          </p:cNvPr>
          <p:cNvSpPr>
            <a:spLocks noGrp="1"/>
          </p:cNvSpPr>
          <p:nvPr>
            <p:ph type="sldNum" sz="quarter" idx="12"/>
          </p:nvPr>
        </p:nvSpPr>
        <p:spPr/>
        <p:txBody>
          <a:bodyPr/>
          <a:lstStyle/>
          <a:p>
            <a:fld id="{124106A7-666B-4653-9154-CA1D4CE557BD}" type="slidenum">
              <a:rPr lang="en-GB" smtClean="0"/>
              <a:t>‹#›</a:t>
            </a:fld>
            <a:endParaRPr lang="en-GB"/>
          </a:p>
        </p:txBody>
      </p:sp>
    </p:spTree>
    <p:extLst>
      <p:ext uri="{BB962C8B-B14F-4D97-AF65-F5344CB8AC3E}">
        <p14:creationId xmlns:p14="http://schemas.microsoft.com/office/powerpoint/2010/main" val="32383630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E633E4F-EB18-40F1-9847-A17DC747A6F8}"/>
              </a:ext>
            </a:extLst>
          </p:cNvPr>
          <p:cNvSpPr>
            <a:spLocks noGrp="1"/>
          </p:cNvSpPr>
          <p:nvPr>
            <p:ph type="dt" sz="half" idx="10"/>
          </p:nvPr>
        </p:nvSpPr>
        <p:spPr/>
        <p:txBody>
          <a:bodyPr/>
          <a:lstStyle/>
          <a:p>
            <a:fld id="{3501319D-A122-4270-9783-E8B99008D21E}" type="datetimeFigureOut">
              <a:rPr lang="en-GB" smtClean="0"/>
              <a:t>22/01/2021</a:t>
            </a:fld>
            <a:endParaRPr lang="en-GB"/>
          </a:p>
        </p:txBody>
      </p:sp>
      <p:sp>
        <p:nvSpPr>
          <p:cNvPr id="3" name="Footer Placeholder 2">
            <a:extLst>
              <a:ext uri="{FF2B5EF4-FFF2-40B4-BE49-F238E27FC236}">
                <a16:creationId xmlns:a16="http://schemas.microsoft.com/office/drawing/2014/main" id="{A2F210C2-0805-4869-BACF-79C44FE61523}"/>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539CCA8-4EC9-4C67-9413-4437F892632E}"/>
              </a:ext>
            </a:extLst>
          </p:cNvPr>
          <p:cNvSpPr>
            <a:spLocks noGrp="1"/>
          </p:cNvSpPr>
          <p:nvPr>
            <p:ph type="sldNum" sz="quarter" idx="12"/>
          </p:nvPr>
        </p:nvSpPr>
        <p:spPr/>
        <p:txBody>
          <a:bodyPr/>
          <a:lstStyle/>
          <a:p>
            <a:fld id="{124106A7-666B-4653-9154-CA1D4CE557BD}" type="slidenum">
              <a:rPr lang="en-GB" smtClean="0"/>
              <a:t>‹#›</a:t>
            </a:fld>
            <a:endParaRPr lang="en-GB"/>
          </a:p>
        </p:txBody>
      </p:sp>
    </p:spTree>
    <p:extLst>
      <p:ext uri="{BB962C8B-B14F-4D97-AF65-F5344CB8AC3E}">
        <p14:creationId xmlns:p14="http://schemas.microsoft.com/office/powerpoint/2010/main" val="39355730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34FDB8-682A-48DB-9078-B5BE573CAFF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31A2AF47-777E-427B-B0A8-B11E5A442F8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9D2A7A49-35E8-4DB6-8609-F565241832B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2BF1F1E-07F6-4CB8-98B0-A011B22EC25D}"/>
              </a:ext>
            </a:extLst>
          </p:cNvPr>
          <p:cNvSpPr>
            <a:spLocks noGrp="1"/>
          </p:cNvSpPr>
          <p:nvPr>
            <p:ph type="dt" sz="half" idx="10"/>
          </p:nvPr>
        </p:nvSpPr>
        <p:spPr/>
        <p:txBody>
          <a:bodyPr/>
          <a:lstStyle/>
          <a:p>
            <a:fld id="{3501319D-A122-4270-9783-E8B99008D21E}" type="datetimeFigureOut">
              <a:rPr lang="en-GB" smtClean="0"/>
              <a:t>22/01/2021</a:t>
            </a:fld>
            <a:endParaRPr lang="en-GB"/>
          </a:p>
        </p:txBody>
      </p:sp>
      <p:sp>
        <p:nvSpPr>
          <p:cNvPr id="6" name="Footer Placeholder 5">
            <a:extLst>
              <a:ext uri="{FF2B5EF4-FFF2-40B4-BE49-F238E27FC236}">
                <a16:creationId xmlns:a16="http://schemas.microsoft.com/office/drawing/2014/main" id="{C5E19A4B-D53D-4B59-8440-C59A4BDA4DF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F4EF853-77D0-4CEA-98B9-2DC2169C03F5}"/>
              </a:ext>
            </a:extLst>
          </p:cNvPr>
          <p:cNvSpPr>
            <a:spLocks noGrp="1"/>
          </p:cNvSpPr>
          <p:nvPr>
            <p:ph type="sldNum" sz="quarter" idx="12"/>
          </p:nvPr>
        </p:nvSpPr>
        <p:spPr/>
        <p:txBody>
          <a:bodyPr/>
          <a:lstStyle/>
          <a:p>
            <a:fld id="{124106A7-666B-4653-9154-CA1D4CE557BD}" type="slidenum">
              <a:rPr lang="en-GB" smtClean="0"/>
              <a:t>‹#›</a:t>
            </a:fld>
            <a:endParaRPr lang="en-GB"/>
          </a:p>
        </p:txBody>
      </p:sp>
    </p:spTree>
    <p:extLst>
      <p:ext uri="{BB962C8B-B14F-4D97-AF65-F5344CB8AC3E}">
        <p14:creationId xmlns:p14="http://schemas.microsoft.com/office/powerpoint/2010/main" val="39725750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B45E02-D78B-46A6-8B20-6F04ED7A780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0C48B85B-F9F1-4C2E-AE01-F664524F55D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9D47590-D251-4191-9AA2-DD610A1AAA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C584230-20F0-4233-AD4D-4C584FA8CD5B}"/>
              </a:ext>
            </a:extLst>
          </p:cNvPr>
          <p:cNvSpPr>
            <a:spLocks noGrp="1"/>
          </p:cNvSpPr>
          <p:nvPr>
            <p:ph type="dt" sz="half" idx="10"/>
          </p:nvPr>
        </p:nvSpPr>
        <p:spPr/>
        <p:txBody>
          <a:bodyPr/>
          <a:lstStyle/>
          <a:p>
            <a:fld id="{3501319D-A122-4270-9783-E8B99008D21E}" type="datetimeFigureOut">
              <a:rPr lang="en-GB" smtClean="0"/>
              <a:t>22/01/2021</a:t>
            </a:fld>
            <a:endParaRPr lang="en-GB"/>
          </a:p>
        </p:txBody>
      </p:sp>
      <p:sp>
        <p:nvSpPr>
          <p:cNvPr id="6" name="Footer Placeholder 5">
            <a:extLst>
              <a:ext uri="{FF2B5EF4-FFF2-40B4-BE49-F238E27FC236}">
                <a16:creationId xmlns:a16="http://schemas.microsoft.com/office/drawing/2014/main" id="{4363B7C5-FF9D-4B64-9C25-4692F371243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4CB6192-A04B-410E-A07A-E3CCB858B334}"/>
              </a:ext>
            </a:extLst>
          </p:cNvPr>
          <p:cNvSpPr>
            <a:spLocks noGrp="1"/>
          </p:cNvSpPr>
          <p:nvPr>
            <p:ph type="sldNum" sz="quarter" idx="12"/>
          </p:nvPr>
        </p:nvSpPr>
        <p:spPr/>
        <p:txBody>
          <a:bodyPr/>
          <a:lstStyle/>
          <a:p>
            <a:fld id="{124106A7-666B-4653-9154-CA1D4CE557BD}" type="slidenum">
              <a:rPr lang="en-GB" smtClean="0"/>
              <a:t>‹#›</a:t>
            </a:fld>
            <a:endParaRPr lang="en-GB"/>
          </a:p>
        </p:txBody>
      </p:sp>
    </p:spTree>
    <p:extLst>
      <p:ext uri="{BB962C8B-B14F-4D97-AF65-F5344CB8AC3E}">
        <p14:creationId xmlns:p14="http://schemas.microsoft.com/office/powerpoint/2010/main" val="34961353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1FB72F-7911-49E2-9968-A1A8CEE3ECE3}"/>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CB15F37-207A-4128-8F5B-33B5C21D405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C72858C-418F-41C5-B6B1-5EC81FDF11EB}"/>
              </a:ext>
            </a:extLst>
          </p:cNvPr>
          <p:cNvSpPr>
            <a:spLocks noGrp="1"/>
          </p:cNvSpPr>
          <p:nvPr>
            <p:ph type="dt" sz="half" idx="10"/>
          </p:nvPr>
        </p:nvSpPr>
        <p:spPr/>
        <p:txBody>
          <a:bodyPr/>
          <a:lstStyle/>
          <a:p>
            <a:fld id="{3501319D-A122-4270-9783-E8B99008D21E}" type="datetimeFigureOut">
              <a:rPr lang="en-GB" smtClean="0"/>
              <a:t>22/01/2021</a:t>
            </a:fld>
            <a:endParaRPr lang="en-GB"/>
          </a:p>
        </p:txBody>
      </p:sp>
      <p:sp>
        <p:nvSpPr>
          <p:cNvPr id="5" name="Footer Placeholder 4">
            <a:extLst>
              <a:ext uri="{FF2B5EF4-FFF2-40B4-BE49-F238E27FC236}">
                <a16:creationId xmlns:a16="http://schemas.microsoft.com/office/drawing/2014/main" id="{06E4E4AF-7011-4BA8-9D35-AEA1C8582EE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024246B-7D1A-4E04-890B-ACD410E758CD}"/>
              </a:ext>
            </a:extLst>
          </p:cNvPr>
          <p:cNvSpPr>
            <a:spLocks noGrp="1"/>
          </p:cNvSpPr>
          <p:nvPr>
            <p:ph type="sldNum" sz="quarter" idx="12"/>
          </p:nvPr>
        </p:nvSpPr>
        <p:spPr/>
        <p:txBody>
          <a:bodyPr/>
          <a:lstStyle/>
          <a:p>
            <a:fld id="{124106A7-666B-4653-9154-CA1D4CE557BD}" type="slidenum">
              <a:rPr lang="en-GB" smtClean="0"/>
              <a:t>‹#›</a:t>
            </a:fld>
            <a:endParaRPr lang="en-GB"/>
          </a:p>
        </p:txBody>
      </p:sp>
    </p:spTree>
    <p:extLst>
      <p:ext uri="{BB962C8B-B14F-4D97-AF65-F5344CB8AC3E}">
        <p14:creationId xmlns:p14="http://schemas.microsoft.com/office/powerpoint/2010/main" val="23799804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0C29CD3-5FCA-49DC-87B1-CAC84AB496CC}"/>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402EFBC-0D8A-4F68-A239-C6EE4B94DD7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56DDDE1-4B0D-48B4-9BE4-854B63BDB9E2}"/>
              </a:ext>
            </a:extLst>
          </p:cNvPr>
          <p:cNvSpPr>
            <a:spLocks noGrp="1"/>
          </p:cNvSpPr>
          <p:nvPr>
            <p:ph type="dt" sz="half" idx="10"/>
          </p:nvPr>
        </p:nvSpPr>
        <p:spPr/>
        <p:txBody>
          <a:bodyPr/>
          <a:lstStyle/>
          <a:p>
            <a:fld id="{3501319D-A122-4270-9783-E8B99008D21E}" type="datetimeFigureOut">
              <a:rPr lang="en-GB" smtClean="0"/>
              <a:t>22/01/2021</a:t>
            </a:fld>
            <a:endParaRPr lang="en-GB"/>
          </a:p>
        </p:txBody>
      </p:sp>
      <p:sp>
        <p:nvSpPr>
          <p:cNvPr id="5" name="Footer Placeholder 4">
            <a:extLst>
              <a:ext uri="{FF2B5EF4-FFF2-40B4-BE49-F238E27FC236}">
                <a16:creationId xmlns:a16="http://schemas.microsoft.com/office/drawing/2014/main" id="{D07D6635-80E6-4FF8-ACB6-B6E862E30C3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C60B13A-0C98-4042-86B7-DB268467CCD4}"/>
              </a:ext>
            </a:extLst>
          </p:cNvPr>
          <p:cNvSpPr>
            <a:spLocks noGrp="1"/>
          </p:cNvSpPr>
          <p:nvPr>
            <p:ph type="sldNum" sz="quarter" idx="12"/>
          </p:nvPr>
        </p:nvSpPr>
        <p:spPr/>
        <p:txBody>
          <a:bodyPr/>
          <a:lstStyle/>
          <a:p>
            <a:fld id="{124106A7-666B-4653-9154-CA1D4CE557BD}" type="slidenum">
              <a:rPr lang="en-GB" smtClean="0"/>
              <a:t>‹#›</a:t>
            </a:fld>
            <a:endParaRPr lang="en-GB"/>
          </a:p>
        </p:txBody>
      </p:sp>
    </p:spTree>
    <p:extLst>
      <p:ext uri="{BB962C8B-B14F-4D97-AF65-F5344CB8AC3E}">
        <p14:creationId xmlns:p14="http://schemas.microsoft.com/office/powerpoint/2010/main" val="17601643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D903AB6-B61F-4613-8527-DF2961AB231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BFEA671-A988-48F2-BBF9-FE37A473E58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17A43D4-48B8-4D5B-A079-20A64055FEE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501319D-A122-4270-9783-E8B99008D21E}" type="datetimeFigureOut">
              <a:rPr lang="en-GB" smtClean="0"/>
              <a:t>22/01/2021</a:t>
            </a:fld>
            <a:endParaRPr lang="en-GB"/>
          </a:p>
        </p:txBody>
      </p:sp>
      <p:sp>
        <p:nvSpPr>
          <p:cNvPr id="5" name="Footer Placeholder 4">
            <a:extLst>
              <a:ext uri="{FF2B5EF4-FFF2-40B4-BE49-F238E27FC236}">
                <a16:creationId xmlns:a16="http://schemas.microsoft.com/office/drawing/2014/main" id="{110D73BB-4D48-49D0-A052-01B600C656F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1D5941D4-1699-47BA-BE08-15D08B2BBBC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24106A7-666B-4653-9154-CA1D4CE557BD}" type="slidenum">
              <a:rPr lang="en-GB" smtClean="0"/>
              <a:t>‹#›</a:t>
            </a:fld>
            <a:endParaRPr lang="en-GB"/>
          </a:p>
        </p:txBody>
      </p:sp>
    </p:spTree>
    <p:extLst>
      <p:ext uri="{BB962C8B-B14F-4D97-AF65-F5344CB8AC3E}">
        <p14:creationId xmlns:p14="http://schemas.microsoft.com/office/powerpoint/2010/main" val="1904791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https://www.phonicsplay.co.uk/" TargetMode="Externa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0D7737C7-28AF-42D3-98A3-BE620D1EFD6C}"/>
              </a:ext>
            </a:extLst>
          </p:cNvPr>
          <p:cNvSpPr txBox="1"/>
          <p:nvPr/>
        </p:nvSpPr>
        <p:spPr>
          <a:xfrm>
            <a:off x="516835" y="609602"/>
            <a:ext cx="11158330" cy="6417141"/>
          </a:xfrm>
          <a:prstGeom prst="rect">
            <a:avLst/>
          </a:prstGeom>
          <a:noFill/>
        </p:spPr>
        <p:txBody>
          <a:bodyPr wrap="square">
            <a:spAutoFit/>
          </a:bodyPr>
          <a:lstStyle/>
          <a:p>
            <a:pPr algn="ctr"/>
            <a:r>
              <a:rPr lang="en-GB" sz="4400" dirty="0">
                <a:solidFill>
                  <a:srgbClr val="FF0000"/>
                </a:solidFill>
                <a:latin typeface="CCW Cursive Writing 1" panose="03050602040000000000" pitchFamily="66" charset="0"/>
              </a:rPr>
              <a:t>Monday to Thursday</a:t>
            </a:r>
          </a:p>
          <a:p>
            <a:pPr algn="ctr"/>
            <a:r>
              <a:rPr lang="en-GB" sz="4400" dirty="0">
                <a:solidFill>
                  <a:srgbClr val="FF0000"/>
                </a:solidFill>
                <a:latin typeface="CCW Cursive Writing 1" panose="03050602040000000000" pitchFamily="66" charset="0"/>
              </a:rPr>
              <a:t>  </a:t>
            </a:r>
          </a:p>
          <a:p>
            <a:pPr algn="ctr"/>
            <a:r>
              <a:rPr lang="en-GB" sz="1800" dirty="0">
                <a:solidFill>
                  <a:srgbClr val="000000"/>
                </a:solidFill>
                <a:latin typeface="CCW Cursive Writing 1" panose="03050602040000000000" pitchFamily="66" charset="0"/>
              </a:rPr>
              <a:t>Please click on the link below to access Phonics Play.</a:t>
            </a:r>
          </a:p>
          <a:p>
            <a:pPr algn="ctr"/>
            <a:r>
              <a:rPr lang="en-GB" dirty="0">
                <a:solidFill>
                  <a:srgbClr val="000000"/>
                </a:solidFill>
                <a:latin typeface="CCW Cursive Writing 1" panose="03050602040000000000" pitchFamily="66" charset="0"/>
              </a:rPr>
              <a:t>Phonics Play will be used to play the suggested games.</a:t>
            </a:r>
          </a:p>
          <a:p>
            <a:pPr algn="ctr"/>
            <a:endParaRPr lang="en-GB" sz="1800" dirty="0">
              <a:solidFill>
                <a:srgbClr val="000000"/>
              </a:solidFill>
              <a:latin typeface="CCW Cursive Writing 1" panose="03050602040000000000" pitchFamily="66" charset="0"/>
            </a:endParaRPr>
          </a:p>
          <a:p>
            <a:endParaRPr lang="en-GB" sz="1100" dirty="0">
              <a:solidFill>
                <a:prstClr val="black"/>
              </a:solidFill>
              <a:latin typeface="Segoe UI" panose="020B0502040204020203" pitchFamily="34" charset="0"/>
            </a:endParaRPr>
          </a:p>
          <a:p>
            <a:pPr algn="ctr"/>
            <a:r>
              <a:rPr lang="en-GB" sz="1800" dirty="0">
                <a:solidFill>
                  <a:srgbClr val="000000"/>
                </a:solidFill>
                <a:latin typeface="CCW Cursive Writing 1" panose="03050602040000000000" pitchFamily="66" charset="0"/>
              </a:rPr>
              <a:t>Use the login - march20</a:t>
            </a:r>
          </a:p>
          <a:p>
            <a:pPr algn="ctr"/>
            <a:r>
              <a:rPr lang="en-GB" sz="1800" dirty="0">
                <a:solidFill>
                  <a:srgbClr val="000000"/>
                </a:solidFill>
                <a:latin typeface="CCW Cursive Writing 1" panose="03050602040000000000" pitchFamily="66" charset="0"/>
              </a:rPr>
              <a:t>password – home</a:t>
            </a:r>
          </a:p>
          <a:p>
            <a:pPr algn="ctr"/>
            <a:endParaRPr lang="en-GB" dirty="0">
              <a:solidFill>
                <a:srgbClr val="000000"/>
              </a:solidFill>
              <a:latin typeface="CCW Cursive Writing 1" panose="03050602040000000000" pitchFamily="66" charset="0"/>
            </a:endParaRPr>
          </a:p>
          <a:p>
            <a:pPr algn="ctr"/>
            <a:endParaRPr lang="en-GB" sz="1800" dirty="0">
              <a:solidFill>
                <a:srgbClr val="000000"/>
              </a:solidFill>
              <a:latin typeface="CCW Cursive Writing 1" panose="03050602040000000000" pitchFamily="66" charset="0"/>
            </a:endParaRPr>
          </a:p>
          <a:p>
            <a:pPr algn="ctr"/>
            <a:endParaRPr lang="en-GB" dirty="0">
              <a:solidFill>
                <a:srgbClr val="000000"/>
              </a:solidFill>
              <a:latin typeface="CCW Cursive Writing 1" panose="03050602040000000000" pitchFamily="66" charset="0"/>
            </a:endParaRPr>
          </a:p>
          <a:p>
            <a:pPr algn="ctr"/>
            <a:endParaRPr lang="en-GB" sz="1800" dirty="0">
              <a:solidFill>
                <a:srgbClr val="000000"/>
              </a:solidFill>
              <a:latin typeface="CCW Cursive Writing 1" panose="03050602040000000000" pitchFamily="66" charset="0"/>
            </a:endParaRPr>
          </a:p>
          <a:p>
            <a:pPr algn="ctr"/>
            <a:endParaRPr lang="en-GB" dirty="0">
              <a:solidFill>
                <a:srgbClr val="000000"/>
              </a:solidFill>
              <a:latin typeface="CCW Cursive Writing 1" panose="03050602040000000000" pitchFamily="66" charset="0"/>
            </a:endParaRPr>
          </a:p>
          <a:p>
            <a:pPr algn="ctr"/>
            <a:endParaRPr lang="en-GB" sz="1800" dirty="0">
              <a:solidFill>
                <a:srgbClr val="000000"/>
              </a:solidFill>
              <a:latin typeface="CCW Cursive Writing 1" panose="03050602040000000000" pitchFamily="66" charset="0"/>
            </a:endParaRPr>
          </a:p>
          <a:p>
            <a:pPr algn="ctr"/>
            <a:r>
              <a:rPr lang="en-GB" sz="1600" dirty="0">
                <a:solidFill>
                  <a:srgbClr val="00B050"/>
                </a:solidFill>
                <a:latin typeface="CCW Cursive Writing 1" panose="03050602040000000000" pitchFamily="66" charset="0"/>
              </a:rPr>
              <a:t>I have suggested some games to play on Phonics Play after each lesson.</a:t>
            </a:r>
          </a:p>
          <a:p>
            <a:pPr algn="ctr"/>
            <a:r>
              <a:rPr lang="en-GB" sz="1600" dirty="0">
                <a:solidFill>
                  <a:srgbClr val="00B050"/>
                </a:solidFill>
                <a:latin typeface="CCW Cursive Writing 1" panose="03050602040000000000" pitchFamily="66" charset="0"/>
              </a:rPr>
              <a:t>However, there are many to explore!</a:t>
            </a:r>
          </a:p>
          <a:p>
            <a:pPr algn="ctr"/>
            <a:r>
              <a:rPr lang="en-GB" sz="1600" dirty="0">
                <a:solidFill>
                  <a:srgbClr val="00B050"/>
                </a:solidFill>
                <a:latin typeface="CCW Cursive Writing 1" panose="03050602040000000000" pitchFamily="66" charset="0"/>
              </a:rPr>
              <a:t>Please feel free to explore and play as many as you like. Please keep to your child’s phase and either click on the sounds they are learning that day or week, or revise all sounds for that phase.</a:t>
            </a:r>
          </a:p>
          <a:p>
            <a:pPr algn="ctr"/>
            <a:endParaRPr lang="en-GB" sz="1800" dirty="0">
              <a:solidFill>
                <a:srgbClr val="000000"/>
              </a:solidFill>
              <a:latin typeface="CCW Cursive Writing 1" panose="03050602040000000000" pitchFamily="66" charset="0"/>
            </a:endParaRPr>
          </a:p>
        </p:txBody>
      </p:sp>
      <p:sp>
        <p:nvSpPr>
          <p:cNvPr id="9" name="TextBox 8">
            <a:extLst>
              <a:ext uri="{FF2B5EF4-FFF2-40B4-BE49-F238E27FC236}">
                <a16:creationId xmlns:a16="http://schemas.microsoft.com/office/drawing/2014/main" id="{DFD10470-D460-4528-9248-BF7EE0E1212A}"/>
              </a:ext>
            </a:extLst>
          </p:cNvPr>
          <p:cNvSpPr txBox="1"/>
          <p:nvPr/>
        </p:nvSpPr>
        <p:spPr>
          <a:xfrm rot="10800000" flipV="1">
            <a:off x="1192696" y="3893978"/>
            <a:ext cx="9110867" cy="646331"/>
          </a:xfrm>
          <a:prstGeom prst="rect">
            <a:avLst/>
          </a:prstGeom>
          <a:noFill/>
        </p:spPr>
        <p:txBody>
          <a:bodyPr wrap="square">
            <a:spAutoFit/>
          </a:bodyPr>
          <a:lstStyle/>
          <a:p>
            <a:r>
              <a:rPr lang="en-GB" sz="1800" dirty="0">
                <a:solidFill>
                  <a:srgbClr val="000000"/>
                </a:solidFill>
                <a:hlinkClick r:id="rId2"/>
              </a:rPr>
              <a:t>https://www.phonicsplay.co.uk/</a:t>
            </a:r>
            <a:endParaRPr lang="en-GB" sz="1800" dirty="0">
              <a:solidFill>
                <a:srgbClr val="000000"/>
              </a:solidFill>
            </a:endParaRPr>
          </a:p>
          <a:p>
            <a:endParaRPr lang="en-GB" sz="1800" dirty="0">
              <a:solidFill>
                <a:srgbClr val="000000"/>
              </a:solidFill>
            </a:endParaRPr>
          </a:p>
        </p:txBody>
      </p:sp>
    </p:spTree>
    <p:extLst>
      <p:ext uri="{BB962C8B-B14F-4D97-AF65-F5344CB8AC3E}">
        <p14:creationId xmlns:p14="http://schemas.microsoft.com/office/powerpoint/2010/main" val="7426273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60C0332-5FD8-4B57-BEE3-766FF734AD87}"/>
              </a:ext>
            </a:extLst>
          </p:cNvPr>
          <p:cNvSpPr txBox="1"/>
          <p:nvPr/>
        </p:nvSpPr>
        <p:spPr>
          <a:xfrm>
            <a:off x="463826" y="437322"/>
            <a:ext cx="11105322" cy="6647974"/>
          </a:xfrm>
          <a:prstGeom prst="rect">
            <a:avLst/>
          </a:prstGeom>
          <a:noFill/>
        </p:spPr>
        <p:txBody>
          <a:bodyPr wrap="square">
            <a:spAutoFit/>
          </a:bodyPr>
          <a:lstStyle/>
          <a:p>
            <a:pPr algn="ctr"/>
            <a:r>
              <a:rPr lang="en-GB" sz="1600" dirty="0">
                <a:solidFill>
                  <a:srgbClr val="FF00FF"/>
                </a:solidFill>
                <a:latin typeface="CCW Cursive Writing 1" panose="03050602040000000000" pitchFamily="66" charset="0"/>
              </a:rPr>
              <a:t>Please only follow the lessons for the phonics group that your child is in.</a:t>
            </a:r>
          </a:p>
          <a:p>
            <a:pPr algn="ctr"/>
            <a:endParaRPr lang="en-GB" sz="1600" dirty="0">
              <a:solidFill>
                <a:srgbClr val="FF0000"/>
              </a:solidFill>
              <a:latin typeface="CCW Cursive Writing 1" panose="03050602040000000000" pitchFamily="66" charset="0"/>
            </a:endParaRPr>
          </a:p>
          <a:p>
            <a:pPr algn="ctr"/>
            <a:r>
              <a:rPr lang="en-GB" sz="1600" dirty="0">
                <a:solidFill>
                  <a:srgbClr val="0070C0"/>
                </a:solidFill>
                <a:latin typeface="CCW Cursive Writing 1" panose="03050602040000000000" pitchFamily="66" charset="0"/>
              </a:rPr>
              <a:t>They will know which teacher they have for phonics.</a:t>
            </a:r>
          </a:p>
          <a:p>
            <a:pPr algn="ctr"/>
            <a:r>
              <a:rPr lang="en-GB" sz="1600" dirty="0">
                <a:solidFill>
                  <a:srgbClr val="0070C0"/>
                </a:solidFill>
                <a:latin typeface="CCW Cursive Writing 1" panose="03050602040000000000" pitchFamily="66" charset="0"/>
              </a:rPr>
              <a:t> If you are unsure, please email me (Mrs Rhodes) and I will let you know.</a:t>
            </a:r>
          </a:p>
          <a:p>
            <a:pPr algn="ctr"/>
            <a:endParaRPr lang="en-GB" sz="1600" dirty="0">
              <a:solidFill>
                <a:srgbClr val="FF0000"/>
              </a:solidFill>
              <a:latin typeface="CCW Cursive Writing 1" panose="03050602040000000000" pitchFamily="66" charset="0"/>
            </a:endParaRPr>
          </a:p>
          <a:p>
            <a:pPr algn="ctr"/>
            <a:r>
              <a:rPr lang="en-GB" sz="1600" dirty="0">
                <a:solidFill>
                  <a:srgbClr val="FF0000"/>
                </a:solidFill>
                <a:latin typeface="CCW Cursive Writing 1" panose="03050602040000000000" pitchFamily="66" charset="0"/>
              </a:rPr>
              <a:t>I realise that the phonics set for week 3 was very easy for many children. This was because it was simply a revision of tricky words.</a:t>
            </a:r>
          </a:p>
          <a:p>
            <a:pPr algn="ctr"/>
            <a:endParaRPr lang="en-GB" sz="1600" dirty="0">
              <a:solidFill>
                <a:srgbClr val="FF0000"/>
              </a:solidFill>
              <a:latin typeface="CCW Cursive Writing 1" panose="03050602040000000000" pitchFamily="66" charset="0"/>
            </a:endParaRPr>
          </a:p>
          <a:p>
            <a:pPr algn="ctr"/>
            <a:r>
              <a:rPr lang="en-GB" sz="1600" dirty="0">
                <a:solidFill>
                  <a:srgbClr val="00B050"/>
                </a:solidFill>
                <a:latin typeface="CCW Cursive Writing 1" panose="03050602040000000000" pitchFamily="66" charset="0"/>
              </a:rPr>
              <a:t>Now, as we are getting back into teaching the next sounds in each phase, it is important that every child continues to follow their phase lessons. If they jump ahead, they will miss out on specific sounds taught to each individual phase.</a:t>
            </a:r>
          </a:p>
          <a:p>
            <a:pPr algn="ctr"/>
            <a:endParaRPr lang="en-GB" sz="1600" dirty="0">
              <a:solidFill>
                <a:srgbClr val="FF0000"/>
              </a:solidFill>
              <a:latin typeface="CCW Cursive Writing 1" panose="03050602040000000000" pitchFamily="66" charset="0"/>
            </a:endParaRPr>
          </a:p>
          <a:p>
            <a:pPr algn="ctr"/>
            <a:r>
              <a:rPr lang="en-GB" sz="1600" dirty="0">
                <a:solidFill>
                  <a:srgbClr val="FFC000"/>
                </a:solidFill>
                <a:latin typeface="CCW Cursive Writing 1" panose="03050602040000000000" pitchFamily="66" charset="0"/>
              </a:rPr>
              <a:t>The teachers knew where each child was at, prior to lockdown, and had being assessing their progress. </a:t>
            </a:r>
          </a:p>
          <a:p>
            <a:pPr algn="ctr"/>
            <a:endParaRPr lang="en-GB" sz="1600" dirty="0">
              <a:solidFill>
                <a:srgbClr val="FF0000"/>
              </a:solidFill>
              <a:latin typeface="CCW Cursive Writing 1" panose="03050602040000000000" pitchFamily="66" charset="0"/>
            </a:endParaRPr>
          </a:p>
          <a:p>
            <a:pPr algn="ctr"/>
            <a:r>
              <a:rPr lang="en-GB" sz="1600" dirty="0">
                <a:solidFill>
                  <a:srgbClr val="00B0F0"/>
                </a:solidFill>
                <a:latin typeface="CCW Cursive Writing 1" panose="03050602040000000000" pitchFamily="66" charset="0"/>
              </a:rPr>
              <a:t>Once back in school, we again, will assess each individual child’s progress and move them into new groups if appropriate.</a:t>
            </a:r>
          </a:p>
          <a:p>
            <a:pPr algn="ctr"/>
            <a:endParaRPr lang="en-GB" sz="1600" dirty="0">
              <a:solidFill>
                <a:srgbClr val="00B0F0"/>
              </a:solidFill>
              <a:latin typeface="CCW Cursive Writing 1" panose="03050602040000000000" pitchFamily="66" charset="0"/>
            </a:endParaRPr>
          </a:p>
          <a:p>
            <a:pPr algn="ctr"/>
            <a:r>
              <a:rPr lang="en-GB" sz="1600" dirty="0">
                <a:solidFill>
                  <a:srgbClr val="7030A0"/>
                </a:solidFill>
                <a:latin typeface="CCW Cursive Writing 1" panose="03050602040000000000" pitchFamily="66" charset="0"/>
              </a:rPr>
              <a:t>Thank you for your support.</a:t>
            </a:r>
          </a:p>
          <a:p>
            <a:pPr algn="ctr"/>
            <a:r>
              <a:rPr lang="en-GB" sz="1600" dirty="0">
                <a:solidFill>
                  <a:srgbClr val="7030A0"/>
                </a:solidFill>
                <a:latin typeface="CCW Cursive Writing 1" panose="03050602040000000000" pitchFamily="66" charset="0"/>
              </a:rPr>
              <a:t>Mrs Rhodes</a:t>
            </a:r>
          </a:p>
          <a:p>
            <a:pPr algn="ctr"/>
            <a:r>
              <a:rPr lang="en-GB" dirty="0">
                <a:solidFill>
                  <a:srgbClr val="00B0F0"/>
                </a:solidFill>
                <a:latin typeface="CCW Cursive Writing 1" panose="03050602040000000000" pitchFamily="66" charset="0"/>
              </a:rPr>
              <a:t> </a:t>
            </a:r>
          </a:p>
          <a:p>
            <a:pPr algn="ctr"/>
            <a:endParaRPr lang="en-GB" sz="2400" dirty="0">
              <a:solidFill>
                <a:srgbClr val="FF0000"/>
              </a:solidFill>
              <a:latin typeface="CCW Cursive Writing 1" panose="03050602040000000000" pitchFamily="66" charset="0"/>
            </a:endParaRPr>
          </a:p>
        </p:txBody>
      </p:sp>
    </p:spTree>
    <p:extLst>
      <p:ext uri="{BB962C8B-B14F-4D97-AF65-F5344CB8AC3E}">
        <p14:creationId xmlns:p14="http://schemas.microsoft.com/office/powerpoint/2010/main" val="4868911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1ED600B-79D6-4318-80DB-2BF201E6E5CB}"/>
              </a:ext>
            </a:extLst>
          </p:cNvPr>
          <p:cNvSpPr txBox="1"/>
          <p:nvPr/>
        </p:nvSpPr>
        <p:spPr>
          <a:xfrm>
            <a:off x="477080" y="53589"/>
            <a:ext cx="11714920" cy="2954655"/>
          </a:xfrm>
          <a:prstGeom prst="rect">
            <a:avLst/>
          </a:prstGeom>
          <a:noFill/>
        </p:spPr>
        <p:txBody>
          <a:bodyPr wrap="square">
            <a:spAutoFit/>
          </a:bodyPr>
          <a:lstStyle/>
          <a:p>
            <a:pPr algn="ctr"/>
            <a:r>
              <a:rPr lang="en-GB" sz="4400" dirty="0">
                <a:solidFill>
                  <a:srgbClr val="FF0000"/>
                </a:solidFill>
                <a:latin typeface="CCW Cursive Writing 1" panose="03050602040000000000" pitchFamily="66" charset="0"/>
              </a:rPr>
              <a:t>Monday</a:t>
            </a:r>
          </a:p>
          <a:p>
            <a:pPr algn="ctr"/>
            <a:endParaRPr lang="en-GB" sz="4400" dirty="0">
              <a:solidFill>
                <a:srgbClr val="FF0000"/>
              </a:solidFill>
              <a:latin typeface="CCW Cursive Writing 1" panose="03050602040000000000" pitchFamily="66" charset="0"/>
            </a:endParaRPr>
          </a:p>
          <a:p>
            <a:pPr algn="ctr"/>
            <a:r>
              <a:rPr lang="en-GB" sz="4400" dirty="0" err="1">
                <a:solidFill>
                  <a:srgbClr val="FF0000"/>
                </a:solidFill>
                <a:latin typeface="CCW Cursive Writing 1" panose="03050602040000000000" pitchFamily="66" charset="0"/>
              </a:rPr>
              <a:t>wh</a:t>
            </a:r>
            <a:r>
              <a:rPr lang="en-GB" sz="4400" dirty="0">
                <a:solidFill>
                  <a:srgbClr val="FF0000"/>
                </a:solidFill>
                <a:latin typeface="CCW Cursive Writing 1" panose="03050602040000000000" pitchFamily="66" charset="0"/>
              </a:rPr>
              <a:t>   </a:t>
            </a:r>
            <a:r>
              <a:rPr lang="en-GB" sz="4400" dirty="0" err="1">
                <a:solidFill>
                  <a:srgbClr val="FF0000"/>
                </a:solidFill>
                <a:latin typeface="CCW Cursive Writing 1" panose="03050602040000000000" pitchFamily="66" charset="0"/>
              </a:rPr>
              <a:t>ph</a:t>
            </a:r>
            <a:endParaRPr lang="en-GB" sz="4400" dirty="0">
              <a:solidFill>
                <a:srgbClr val="FF0000"/>
              </a:solidFill>
              <a:latin typeface="CCW Cursive Writing 1" panose="03050602040000000000" pitchFamily="66" charset="0"/>
            </a:endParaRPr>
          </a:p>
          <a:p>
            <a:pPr algn="ctr"/>
            <a:r>
              <a:rPr lang="en-GB" sz="1800" dirty="0">
                <a:solidFill>
                  <a:srgbClr val="000000"/>
                </a:solidFill>
                <a:latin typeface="CCW Cursive Writing 1" panose="03050602040000000000" pitchFamily="66" charset="0"/>
              </a:rPr>
              <a:t>Practice these words.</a:t>
            </a:r>
          </a:p>
          <a:p>
            <a:pPr algn="ctr"/>
            <a:r>
              <a:rPr lang="en-GB" sz="1800" dirty="0">
                <a:solidFill>
                  <a:srgbClr val="000000"/>
                </a:solidFill>
                <a:latin typeface="CCW Cursive Writing 1" panose="03050602040000000000" pitchFamily="66" charset="0"/>
              </a:rPr>
              <a:t>Say them out loud.</a:t>
            </a:r>
          </a:p>
          <a:p>
            <a:pPr algn="ctr"/>
            <a:r>
              <a:rPr lang="en-GB" sz="1800" dirty="0">
                <a:solidFill>
                  <a:srgbClr val="000000"/>
                </a:solidFill>
                <a:latin typeface="CCW Cursive Writing 1" panose="03050602040000000000" pitchFamily="66" charset="0"/>
              </a:rPr>
              <a:t>Choose 5 to write on your white board</a:t>
            </a:r>
          </a:p>
        </p:txBody>
      </p:sp>
      <p:sp>
        <p:nvSpPr>
          <p:cNvPr id="5" name="TextBox 4">
            <a:extLst>
              <a:ext uri="{FF2B5EF4-FFF2-40B4-BE49-F238E27FC236}">
                <a16:creationId xmlns:a16="http://schemas.microsoft.com/office/drawing/2014/main" id="{173D1294-2768-4821-BA22-4044A21AC044}"/>
              </a:ext>
            </a:extLst>
          </p:cNvPr>
          <p:cNvSpPr txBox="1"/>
          <p:nvPr/>
        </p:nvSpPr>
        <p:spPr>
          <a:xfrm rot="10800000" flipV="1">
            <a:off x="1577008" y="3849756"/>
            <a:ext cx="8680174" cy="2677656"/>
          </a:xfrm>
          <a:prstGeom prst="rect">
            <a:avLst/>
          </a:prstGeom>
          <a:noFill/>
        </p:spPr>
        <p:txBody>
          <a:bodyPr wrap="square">
            <a:spAutoFit/>
          </a:bodyPr>
          <a:lstStyle/>
          <a:p>
            <a:pPr algn="ctr"/>
            <a:r>
              <a:rPr lang="en-GB" sz="2800" dirty="0">
                <a:solidFill>
                  <a:srgbClr val="3CB371"/>
                </a:solidFill>
                <a:latin typeface="CCW Cursive Writing 1" panose="03050602040000000000" pitchFamily="66" charset="0"/>
              </a:rPr>
              <a:t>when      </a:t>
            </a:r>
            <a:r>
              <a:rPr lang="en-GB" sz="2800" dirty="0" err="1">
                <a:solidFill>
                  <a:srgbClr val="3CB371"/>
                </a:solidFill>
                <a:latin typeface="CCW Cursive Writing 1" panose="03050602040000000000" pitchFamily="66" charset="0"/>
              </a:rPr>
              <a:t>phen</a:t>
            </a:r>
            <a:r>
              <a:rPr lang="en-GB" sz="2800" dirty="0">
                <a:solidFill>
                  <a:srgbClr val="3CB371"/>
                </a:solidFill>
                <a:latin typeface="CCW Cursive Writing 1" panose="03050602040000000000" pitchFamily="66" charset="0"/>
              </a:rPr>
              <a:t>    which    phonics</a:t>
            </a:r>
          </a:p>
          <a:p>
            <a:pPr algn="ctr"/>
            <a:r>
              <a:rPr lang="en-GB" sz="2800" dirty="0" err="1">
                <a:solidFill>
                  <a:srgbClr val="3CB371"/>
                </a:solidFill>
                <a:latin typeface="CCW Cursive Writing 1" panose="03050602040000000000" pitchFamily="66" charset="0"/>
              </a:rPr>
              <a:t>wheck</a:t>
            </a:r>
            <a:r>
              <a:rPr lang="en-GB" sz="2800" dirty="0">
                <a:solidFill>
                  <a:srgbClr val="3CB371"/>
                </a:solidFill>
                <a:latin typeface="CCW Cursive Writing 1" panose="03050602040000000000" pitchFamily="66" charset="0"/>
              </a:rPr>
              <a:t>   graphics    wheel</a:t>
            </a:r>
          </a:p>
          <a:p>
            <a:pPr algn="ctr"/>
            <a:r>
              <a:rPr lang="en-GB" sz="2800" dirty="0">
                <a:solidFill>
                  <a:srgbClr val="3CB371"/>
                </a:solidFill>
                <a:latin typeface="CCW Cursive Writing 1" panose="03050602040000000000" pitchFamily="66" charset="0"/>
              </a:rPr>
              <a:t>whump      alphabet    </a:t>
            </a:r>
            <a:r>
              <a:rPr lang="en-GB" sz="2800" dirty="0" err="1">
                <a:solidFill>
                  <a:srgbClr val="3CB371"/>
                </a:solidFill>
                <a:latin typeface="CCW Cursive Writing 1" panose="03050602040000000000" pitchFamily="66" charset="0"/>
              </a:rPr>
              <a:t>craph</a:t>
            </a:r>
            <a:r>
              <a:rPr lang="en-GB" sz="2800" dirty="0">
                <a:solidFill>
                  <a:srgbClr val="3CB371"/>
                </a:solidFill>
                <a:latin typeface="CCW Cursive Writing 1" panose="03050602040000000000" pitchFamily="66" charset="0"/>
              </a:rPr>
              <a:t>  </a:t>
            </a:r>
          </a:p>
          <a:p>
            <a:pPr algn="ctr"/>
            <a:r>
              <a:rPr lang="en-GB" sz="2800" dirty="0" err="1">
                <a:solidFill>
                  <a:srgbClr val="3CB371"/>
                </a:solidFill>
                <a:latin typeface="CCW Cursive Writing 1" panose="03050602040000000000" pitchFamily="66" charset="0"/>
              </a:rPr>
              <a:t>wheem</a:t>
            </a:r>
            <a:r>
              <a:rPr lang="en-GB" sz="2800" dirty="0">
                <a:solidFill>
                  <a:srgbClr val="3CB371"/>
                </a:solidFill>
                <a:latin typeface="CCW Cursive Writing 1" panose="03050602040000000000" pitchFamily="66" charset="0"/>
              </a:rPr>
              <a:t>      whisper      graph</a:t>
            </a:r>
          </a:p>
          <a:p>
            <a:pPr algn="ctr"/>
            <a:r>
              <a:rPr lang="en-GB" sz="2800" dirty="0" err="1">
                <a:solidFill>
                  <a:srgbClr val="3CB371"/>
                </a:solidFill>
                <a:latin typeface="CCW Cursive Writing 1" panose="03050602040000000000" pitchFamily="66" charset="0"/>
              </a:rPr>
              <a:t>braphics</a:t>
            </a:r>
            <a:r>
              <a:rPr lang="en-GB" sz="2800" dirty="0">
                <a:solidFill>
                  <a:srgbClr val="3CB371"/>
                </a:solidFill>
                <a:latin typeface="CCW Cursive Writing 1" panose="03050602040000000000" pitchFamily="66" charset="0"/>
              </a:rPr>
              <a:t>       phone</a:t>
            </a:r>
          </a:p>
        </p:txBody>
      </p:sp>
    </p:spTree>
    <p:extLst>
      <p:ext uri="{BB962C8B-B14F-4D97-AF65-F5344CB8AC3E}">
        <p14:creationId xmlns:p14="http://schemas.microsoft.com/office/powerpoint/2010/main" val="30116762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8640A67-BE43-42A5-B927-DB8D118ECE93}"/>
              </a:ext>
            </a:extLst>
          </p:cNvPr>
          <p:cNvSpPr txBox="1"/>
          <p:nvPr/>
        </p:nvSpPr>
        <p:spPr>
          <a:xfrm>
            <a:off x="384313" y="556590"/>
            <a:ext cx="12019722" cy="3493264"/>
          </a:xfrm>
          <a:prstGeom prst="rect">
            <a:avLst/>
          </a:prstGeom>
          <a:noFill/>
        </p:spPr>
        <p:txBody>
          <a:bodyPr wrap="square">
            <a:spAutoFit/>
          </a:bodyPr>
          <a:lstStyle/>
          <a:p>
            <a:pPr algn="ctr"/>
            <a:r>
              <a:rPr lang="en-GB" sz="1100" dirty="0">
                <a:solidFill>
                  <a:srgbClr val="000000"/>
                </a:solidFill>
                <a:latin typeface="CCW Cursive Writing 1" panose="03050602040000000000" pitchFamily="66" charset="0"/>
              </a:rPr>
              <a:t>Read these sentences out loud</a:t>
            </a:r>
          </a:p>
          <a:p>
            <a:pPr algn="ctr"/>
            <a:endParaRPr lang="en-GB" sz="1100" dirty="0">
              <a:solidFill>
                <a:srgbClr val="000000"/>
              </a:solidFill>
              <a:latin typeface="CCW Cursive Writing 1" panose="03050602040000000000" pitchFamily="66" charset="0"/>
            </a:endParaRPr>
          </a:p>
          <a:p>
            <a:pPr algn="ctr"/>
            <a:r>
              <a:rPr lang="en-GB" sz="1100" dirty="0">
                <a:solidFill>
                  <a:srgbClr val="000000"/>
                </a:solidFill>
                <a:latin typeface="CCW Cursive Writing 1" panose="03050602040000000000" pitchFamily="66" charset="0"/>
              </a:rPr>
              <a:t>.</a:t>
            </a:r>
          </a:p>
          <a:p>
            <a:pPr algn="ctr"/>
            <a:r>
              <a:rPr lang="en-GB" sz="2800" dirty="0">
                <a:solidFill>
                  <a:srgbClr val="3CB371"/>
                </a:solidFill>
                <a:latin typeface="CCW Cursive Writing 1" panose="03050602040000000000" pitchFamily="66" charset="0"/>
              </a:rPr>
              <a:t>Which is a dolphin better at, humping </a:t>
            </a:r>
            <a:br>
              <a:rPr lang="en-GB" sz="2800" dirty="0">
                <a:solidFill>
                  <a:srgbClr val="3CB371"/>
                </a:solidFill>
                <a:latin typeface="CCW Cursive Writing 1" panose="03050602040000000000" pitchFamily="66" charset="0"/>
              </a:rPr>
            </a:br>
            <a:r>
              <a:rPr lang="en-GB" sz="2800" dirty="0">
                <a:solidFill>
                  <a:srgbClr val="3CB371"/>
                </a:solidFill>
                <a:latin typeface="CCW Cursive Writing 1" panose="03050602040000000000" pitchFamily="66" charset="0"/>
              </a:rPr>
              <a:t>or swimming?</a:t>
            </a:r>
          </a:p>
          <a:p>
            <a:pPr algn="ctr"/>
            <a:r>
              <a:rPr lang="en-GB" sz="2800" dirty="0">
                <a:solidFill>
                  <a:srgbClr val="FF0000"/>
                </a:solidFill>
                <a:latin typeface="CCW Cursive Writing 1" panose="03050602040000000000" pitchFamily="66" charset="0"/>
              </a:rPr>
              <a:t>Phonics is about sounds.</a:t>
            </a:r>
          </a:p>
          <a:p>
            <a:pPr algn="ctr"/>
            <a:r>
              <a:rPr lang="en-GB" sz="2800" dirty="0">
                <a:solidFill>
                  <a:srgbClr val="FF6820"/>
                </a:solidFill>
                <a:latin typeface="CCW Cursive Writing 1" panose="03050602040000000000" pitchFamily="66" charset="0"/>
              </a:rPr>
              <a:t>I can whisper them or say them loud.</a:t>
            </a:r>
          </a:p>
          <a:p>
            <a:pPr algn="ctr"/>
            <a:r>
              <a:rPr lang="en-GB" sz="2800" dirty="0">
                <a:solidFill>
                  <a:srgbClr val="800080"/>
                </a:solidFill>
                <a:latin typeface="CCW Cursive Writing 1" panose="03050602040000000000" pitchFamily="66" charset="0"/>
              </a:rPr>
              <a:t>When will you take a photo of a big </a:t>
            </a:r>
            <a:br>
              <a:rPr lang="en-GB" sz="2800" dirty="0">
                <a:solidFill>
                  <a:srgbClr val="800080"/>
                </a:solidFill>
                <a:latin typeface="CCW Cursive Writing 1" panose="03050602040000000000" pitchFamily="66" charset="0"/>
              </a:rPr>
            </a:br>
            <a:r>
              <a:rPr lang="en-GB" sz="2800" dirty="0">
                <a:solidFill>
                  <a:srgbClr val="800080"/>
                </a:solidFill>
                <a:latin typeface="CCW Cursive Writing 1" panose="03050602040000000000" pitchFamily="66" charset="0"/>
              </a:rPr>
              <a:t>wheel?</a:t>
            </a:r>
          </a:p>
          <a:p>
            <a:pPr algn="ctr"/>
            <a:endParaRPr lang="en-GB" sz="2000" dirty="0">
              <a:solidFill>
                <a:srgbClr val="800080"/>
              </a:solidFill>
              <a:latin typeface="CCW Cursive Writing 1" panose="03050602040000000000" pitchFamily="66" charset="0"/>
            </a:endParaRPr>
          </a:p>
        </p:txBody>
      </p:sp>
      <p:sp>
        <p:nvSpPr>
          <p:cNvPr id="7" name="TextBox 6">
            <a:extLst>
              <a:ext uri="{FF2B5EF4-FFF2-40B4-BE49-F238E27FC236}">
                <a16:creationId xmlns:a16="http://schemas.microsoft.com/office/drawing/2014/main" id="{ED80898C-33DB-4305-9295-4EFC80890A45}"/>
              </a:ext>
            </a:extLst>
          </p:cNvPr>
          <p:cNvSpPr txBox="1"/>
          <p:nvPr/>
        </p:nvSpPr>
        <p:spPr>
          <a:xfrm rot="10800000" flipV="1">
            <a:off x="1258957" y="4537610"/>
            <a:ext cx="8746434" cy="1477328"/>
          </a:xfrm>
          <a:prstGeom prst="rect">
            <a:avLst/>
          </a:prstGeom>
          <a:noFill/>
        </p:spPr>
        <p:txBody>
          <a:bodyPr wrap="square">
            <a:spAutoFit/>
          </a:bodyPr>
          <a:lstStyle/>
          <a:p>
            <a:pPr algn="ctr"/>
            <a:r>
              <a:rPr lang="en-GB" sz="1800" dirty="0">
                <a:solidFill>
                  <a:srgbClr val="000000"/>
                </a:solidFill>
                <a:latin typeface="CCW Cursive Writing 1" panose="03050602040000000000" pitchFamily="66" charset="0"/>
              </a:rPr>
              <a:t>Now play Picnic on Pluto.</a:t>
            </a:r>
          </a:p>
          <a:p>
            <a:pPr algn="ctr"/>
            <a:r>
              <a:rPr lang="en-GB" sz="1800" dirty="0">
                <a:solidFill>
                  <a:srgbClr val="000000"/>
                </a:solidFill>
                <a:latin typeface="CCW Cursive Writing 1" panose="03050602040000000000" pitchFamily="66" charset="0"/>
              </a:rPr>
              <a:t>Click on the game, click on phase 5, click on start,</a:t>
            </a:r>
          </a:p>
          <a:p>
            <a:pPr algn="ctr"/>
            <a:r>
              <a:rPr lang="en-GB" sz="1800" dirty="0">
                <a:solidFill>
                  <a:srgbClr val="000000"/>
                </a:solidFill>
                <a:latin typeface="CCW Cursive Writing 1" panose="03050602040000000000" pitchFamily="66" charset="0"/>
              </a:rPr>
              <a:t>click on phase 5, choose </a:t>
            </a:r>
            <a:r>
              <a:rPr lang="en-GB" sz="1800" dirty="0" err="1">
                <a:solidFill>
                  <a:srgbClr val="000000"/>
                </a:solidFill>
                <a:latin typeface="CCW Cursive Writing 1" panose="03050602040000000000" pitchFamily="66" charset="0"/>
              </a:rPr>
              <a:t>wh</a:t>
            </a:r>
            <a:r>
              <a:rPr lang="en-GB" sz="1800" dirty="0">
                <a:solidFill>
                  <a:srgbClr val="000000"/>
                </a:solidFill>
                <a:latin typeface="CCW Cursive Writing 1" panose="03050602040000000000" pitchFamily="66" charset="0"/>
              </a:rPr>
              <a:t> and </a:t>
            </a:r>
            <a:r>
              <a:rPr lang="en-GB" sz="1800" dirty="0" err="1">
                <a:solidFill>
                  <a:srgbClr val="000000"/>
                </a:solidFill>
                <a:latin typeface="CCW Cursive Writing 1" panose="03050602040000000000" pitchFamily="66" charset="0"/>
              </a:rPr>
              <a:t>ph</a:t>
            </a:r>
            <a:endParaRPr lang="en-GB" sz="1800" dirty="0">
              <a:solidFill>
                <a:srgbClr val="000000"/>
              </a:solidFill>
              <a:latin typeface="CCW Cursive Writing 1" panose="03050602040000000000" pitchFamily="66" charset="0"/>
            </a:endParaRPr>
          </a:p>
          <a:p>
            <a:pPr algn="ctr"/>
            <a:r>
              <a:rPr lang="en-GB" sz="1800" dirty="0">
                <a:solidFill>
                  <a:srgbClr val="000000"/>
                </a:solidFill>
                <a:latin typeface="CCW Cursive Writing 1" panose="03050602040000000000" pitchFamily="66" charset="0"/>
              </a:rPr>
              <a:t>Play the game.</a:t>
            </a:r>
          </a:p>
        </p:txBody>
      </p:sp>
    </p:spTree>
    <p:extLst>
      <p:ext uri="{BB962C8B-B14F-4D97-AF65-F5344CB8AC3E}">
        <p14:creationId xmlns:p14="http://schemas.microsoft.com/office/powerpoint/2010/main" val="32570055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2BE8904-597A-47DE-B366-30D5483AFEC1}"/>
              </a:ext>
            </a:extLst>
          </p:cNvPr>
          <p:cNvSpPr txBox="1"/>
          <p:nvPr/>
        </p:nvSpPr>
        <p:spPr>
          <a:xfrm>
            <a:off x="583095" y="417587"/>
            <a:ext cx="8083826" cy="769441"/>
          </a:xfrm>
          <a:prstGeom prst="rect">
            <a:avLst/>
          </a:prstGeom>
          <a:noFill/>
        </p:spPr>
        <p:txBody>
          <a:bodyPr wrap="square">
            <a:spAutoFit/>
          </a:bodyPr>
          <a:lstStyle/>
          <a:p>
            <a:pPr algn="ctr"/>
            <a:r>
              <a:rPr lang="en-GB" sz="4400" dirty="0">
                <a:solidFill>
                  <a:srgbClr val="FF0000"/>
                </a:solidFill>
                <a:latin typeface="CCW Cursive Writing 1" panose="03050602040000000000" pitchFamily="66" charset="0"/>
              </a:rPr>
              <a:t>Tuesday</a:t>
            </a:r>
          </a:p>
        </p:txBody>
      </p:sp>
      <p:sp>
        <p:nvSpPr>
          <p:cNvPr id="5" name="TextBox 4">
            <a:extLst>
              <a:ext uri="{FF2B5EF4-FFF2-40B4-BE49-F238E27FC236}">
                <a16:creationId xmlns:a16="http://schemas.microsoft.com/office/drawing/2014/main" id="{101F4B86-96AC-484D-804B-00607D49058B}"/>
              </a:ext>
            </a:extLst>
          </p:cNvPr>
          <p:cNvSpPr txBox="1"/>
          <p:nvPr/>
        </p:nvSpPr>
        <p:spPr>
          <a:xfrm>
            <a:off x="1152938" y="1386340"/>
            <a:ext cx="7991061" cy="923330"/>
          </a:xfrm>
          <a:prstGeom prst="rect">
            <a:avLst/>
          </a:prstGeom>
          <a:noFill/>
        </p:spPr>
        <p:txBody>
          <a:bodyPr wrap="square">
            <a:spAutoFit/>
          </a:bodyPr>
          <a:lstStyle/>
          <a:p>
            <a:r>
              <a:rPr lang="en-GB" sz="1800" dirty="0">
                <a:solidFill>
                  <a:srgbClr val="000000"/>
                </a:solidFill>
                <a:latin typeface="CCW Cursive Writing 1" panose="03050602040000000000" pitchFamily="66" charset="0"/>
              </a:rPr>
              <a:t>Practice these sounds and words.</a:t>
            </a:r>
          </a:p>
          <a:p>
            <a:r>
              <a:rPr lang="en-GB" sz="1800" dirty="0">
                <a:solidFill>
                  <a:srgbClr val="000000"/>
                </a:solidFill>
                <a:latin typeface="CCW Cursive Writing 1" panose="03050602040000000000" pitchFamily="66" charset="0"/>
              </a:rPr>
              <a:t>Say them out loud.</a:t>
            </a:r>
          </a:p>
          <a:p>
            <a:r>
              <a:rPr lang="en-GB" sz="1800" dirty="0">
                <a:solidFill>
                  <a:srgbClr val="000000"/>
                </a:solidFill>
                <a:latin typeface="CCW Cursive Writing 1" panose="03050602040000000000" pitchFamily="66" charset="0"/>
              </a:rPr>
              <a:t>Practice writing them on your white board.</a:t>
            </a:r>
          </a:p>
        </p:txBody>
      </p:sp>
      <p:sp>
        <p:nvSpPr>
          <p:cNvPr id="7" name="TextBox 6">
            <a:extLst>
              <a:ext uri="{FF2B5EF4-FFF2-40B4-BE49-F238E27FC236}">
                <a16:creationId xmlns:a16="http://schemas.microsoft.com/office/drawing/2014/main" id="{BA9CD6A2-A8F4-43E3-A203-6F91151075E7}"/>
              </a:ext>
            </a:extLst>
          </p:cNvPr>
          <p:cNvSpPr txBox="1"/>
          <p:nvPr/>
        </p:nvSpPr>
        <p:spPr>
          <a:xfrm>
            <a:off x="1060174" y="2785981"/>
            <a:ext cx="8083826" cy="2677656"/>
          </a:xfrm>
          <a:prstGeom prst="rect">
            <a:avLst/>
          </a:prstGeom>
          <a:noFill/>
        </p:spPr>
        <p:txBody>
          <a:bodyPr wrap="square">
            <a:spAutoFit/>
          </a:bodyPr>
          <a:lstStyle/>
          <a:p>
            <a:r>
              <a:rPr lang="en-GB" sz="2800" dirty="0" err="1">
                <a:solidFill>
                  <a:srgbClr val="FF0000"/>
                </a:solidFill>
                <a:latin typeface="CCW Cursive Writing 1" panose="03050602040000000000" pitchFamily="66" charset="0"/>
              </a:rPr>
              <a:t>oe</a:t>
            </a:r>
            <a:r>
              <a:rPr lang="en-GB" sz="2800" dirty="0">
                <a:solidFill>
                  <a:srgbClr val="FF0000"/>
                </a:solidFill>
                <a:latin typeface="CCW Cursive Writing 1" panose="03050602040000000000" pitchFamily="66" charset="0"/>
              </a:rPr>
              <a:t>         au</a:t>
            </a:r>
          </a:p>
          <a:p>
            <a:endParaRPr lang="en-GB" sz="2800" dirty="0">
              <a:solidFill>
                <a:srgbClr val="FF0000"/>
              </a:solidFill>
              <a:latin typeface="CCW Cursive Writing 1" panose="03050602040000000000" pitchFamily="66" charset="0"/>
            </a:endParaRPr>
          </a:p>
          <a:p>
            <a:endParaRPr lang="en-GB" sz="2800" dirty="0">
              <a:solidFill>
                <a:srgbClr val="FF0000"/>
              </a:solidFill>
              <a:latin typeface="CCW Cursive Writing 1" panose="03050602040000000000" pitchFamily="66" charset="0"/>
            </a:endParaRPr>
          </a:p>
          <a:p>
            <a:r>
              <a:rPr lang="en-GB" sz="2800" dirty="0">
                <a:solidFill>
                  <a:srgbClr val="000000"/>
                </a:solidFill>
                <a:latin typeface="CCW Cursive Writing 1" panose="03050602040000000000" pitchFamily="66" charset="0"/>
              </a:rPr>
              <a:t>toe        goes         launch</a:t>
            </a:r>
          </a:p>
          <a:p>
            <a:r>
              <a:rPr lang="en-GB" sz="2800" dirty="0">
                <a:solidFill>
                  <a:srgbClr val="000000"/>
                </a:solidFill>
                <a:latin typeface="CCW Cursive Writing 1" panose="03050602040000000000" pitchFamily="66" charset="0"/>
              </a:rPr>
              <a:t>August       </a:t>
            </a:r>
            <a:r>
              <a:rPr lang="en-GB" sz="2800" dirty="0" err="1">
                <a:solidFill>
                  <a:srgbClr val="000000"/>
                </a:solidFill>
                <a:latin typeface="CCW Cursive Writing 1" panose="03050602040000000000" pitchFamily="66" charset="0"/>
              </a:rPr>
              <a:t>poe</a:t>
            </a:r>
            <a:r>
              <a:rPr lang="en-GB" sz="2800" dirty="0">
                <a:solidFill>
                  <a:srgbClr val="000000"/>
                </a:solidFill>
                <a:latin typeface="CCW Cursive Writing 1" panose="03050602040000000000" pitchFamily="66" charset="0"/>
              </a:rPr>
              <a:t>         </a:t>
            </a:r>
            <a:r>
              <a:rPr lang="en-GB" sz="2800" dirty="0" err="1">
                <a:solidFill>
                  <a:srgbClr val="000000"/>
                </a:solidFill>
                <a:latin typeface="CCW Cursive Writing 1" panose="03050602040000000000" pitchFamily="66" charset="0"/>
              </a:rPr>
              <a:t>troes</a:t>
            </a:r>
            <a:endParaRPr lang="en-GB" sz="2800" dirty="0">
              <a:solidFill>
                <a:srgbClr val="000000"/>
              </a:solidFill>
              <a:latin typeface="CCW Cursive Writing 1" panose="03050602040000000000" pitchFamily="66" charset="0"/>
            </a:endParaRPr>
          </a:p>
          <a:p>
            <a:r>
              <a:rPr lang="en-GB" sz="2800" dirty="0" err="1">
                <a:solidFill>
                  <a:srgbClr val="000000"/>
                </a:solidFill>
                <a:latin typeface="CCW Cursive Writing 1" panose="03050602040000000000" pitchFamily="66" charset="0"/>
              </a:rPr>
              <a:t>baunch</a:t>
            </a:r>
            <a:r>
              <a:rPr lang="en-GB" sz="2800" dirty="0">
                <a:solidFill>
                  <a:srgbClr val="000000"/>
                </a:solidFill>
                <a:latin typeface="CCW Cursive Writing 1" panose="03050602040000000000" pitchFamily="66" charset="0"/>
              </a:rPr>
              <a:t>           </a:t>
            </a:r>
            <a:r>
              <a:rPr lang="en-GB" sz="2800" dirty="0" err="1">
                <a:solidFill>
                  <a:srgbClr val="000000"/>
                </a:solidFill>
                <a:latin typeface="CCW Cursive Writing 1" panose="03050602040000000000" pitchFamily="66" charset="0"/>
              </a:rPr>
              <a:t>audunk</a:t>
            </a:r>
            <a:endParaRPr lang="en-GB" sz="2800" dirty="0">
              <a:solidFill>
                <a:srgbClr val="000000"/>
              </a:solidFill>
              <a:latin typeface="CCW Cursive Writing 1" panose="03050602040000000000" pitchFamily="66" charset="0"/>
            </a:endParaRPr>
          </a:p>
        </p:txBody>
      </p:sp>
    </p:spTree>
    <p:extLst>
      <p:ext uri="{BB962C8B-B14F-4D97-AF65-F5344CB8AC3E}">
        <p14:creationId xmlns:p14="http://schemas.microsoft.com/office/powerpoint/2010/main" val="13994172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EDE0378-1E7A-4C59-BFCD-0EDC36A91AAF}"/>
              </a:ext>
            </a:extLst>
          </p:cNvPr>
          <p:cNvSpPr txBox="1"/>
          <p:nvPr/>
        </p:nvSpPr>
        <p:spPr>
          <a:xfrm>
            <a:off x="318053" y="1669775"/>
            <a:ext cx="10906538" cy="2677656"/>
          </a:xfrm>
          <a:prstGeom prst="rect">
            <a:avLst/>
          </a:prstGeom>
          <a:noFill/>
        </p:spPr>
        <p:txBody>
          <a:bodyPr wrap="square">
            <a:spAutoFit/>
          </a:bodyPr>
          <a:lstStyle/>
          <a:p>
            <a:r>
              <a:rPr lang="en-GB" sz="2800" dirty="0">
                <a:solidFill>
                  <a:srgbClr val="000000"/>
                </a:solidFill>
                <a:latin typeface="CCW Cursive Writing 1" panose="03050602040000000000" pitchFamily="66" charset="0"/>
              </a:rPr>
              <a:t>Can a toe be jaunty?</a:t>
            </a:r>
          </a:p>
          <a:p>
            <a:endParaRPr lang="en-GB" sz="2800" dirty="0">
              <a:solidFill>
                <a:srgbClr val="000000"/>
              </a:solidFill>
              <a:latin typeface="CCW Cursive Writing 1" panose="03050602040000000000" pitchFamily="66" charset="0"/>
            </a:endParaRPr>
          </a:p>
          <a:p>
            <a:r>
              <a:rPr lang="en-GB" sz="2800" dirty="0">
                <a:solidFill>
                  <a:srgbClr val="3CB371"/>
                </a:solidFill>
                <a:latin typeface="CCW Cursive Writing 1" panose="03050602040000000000" pitchFamily="66" charset="0"/>
              </a:rPr>
              <a:t>Can a rocket launch in August?</a:t>
            </a:r>
          </a:p>
          <a:p>
            <a:endParaRPr lang="en-GB" sz="2800" dirty="0">
              <a:solidFill>
                <a:srgbClr val="3CB371"/>
              </a:solidFill>
              <a:latin typeface="CCW Cursive Writing 1" panose="03050602040000000000" pitchFamily="66" charset="0"/>
            </a:endParaRPr>
          </a:p>
          <a:p>
            <a:r>
              <a:rPr lang="en-GB" sz="2800" dirty="0">
                <a:solidFill>
                  <a:srgbClr val="000000"/>
                </a:solidFill>
                <a:latin typeface="CCW Cursive Writing 1" panose="03050602040000000000" pitchFamily="66" charset="0"/>
              </a:rPr>
              <a:t>Will a haunted venue make you </a:t>
            </a:r>
            <a:br>
              <a:rPr lang="en-GB" sz="2800" dirty="0">
                <a:solidFill>
                  <a:srgbClr val="000000"/>
                </a:solidFill>
                <a:latin typeface="CCW Cursive Writing 1" panose="03050602040000000000" pitchFamily="66" charset="0"/>
              </a:rPr>
            </a:br>
            <a:r>
              <a:rPr lang="en-GB" sz="2800" dirty="0">
                <a:solidFill>
                  <a:srgbClr val="000000"/>
                </a:solidFill>
                <a:latin typeface="CCW Cursive Writing 1" panose="03050602040000000000" pitchFamily="66" charset="0"/>
              </a:rPr>
              <a:t>scream?</a:t>
            </a:r>
          </a:p>
        </p:txBody>
      </p:sp>
      <p:sp>
        <p:nvSpPr>
          <p:cNvPr id="5" name="TextBox 4">
            <a:extLst>
              <a:ext uri="{FF2B5EF4-FFF2-40B4-BE49-F238E27FC236}">
                <a16:creationId xmlns:a16="http://schemas.microsoft.com/office/drawing/2014/main" id="{CA3C9016-2A28-473D-B01F-874EDF2AAAA6}"/>
              </a:ext>
            </a:extLst>
          </p:cNvPr>
          <p:cNvSpPr txBox="1"/>
          <p:nvPr/>
        </p:nvSpPr>
        <p:spPr>
          <a:xfrm>
            <a:off x="318053" y="915265"/>
            <a:ext cx="6096000" cy="369332"/>
          </a:xfrm>
          <a:prstGeom prst="rect">
            <a:avLst/>
          </a:prstGeom>
          <a:noFill/>
        </p:spPr>
        <p:txBody>
          <a:bodyPr wrap="square">
            <a:spAutoFit/>
          </a:bodyPr>
          <a:lstStyle/>
          <a:p>
            <a:pPr algn="ctr"/>
            <a:r>
              <a:rPr lang="en-GB" sz="1800" dirty="0">
                <a:solidFill>
                  <a:srgbClr val="000000"/>
                </a:solidFill>
                <a:latin typeface="CCW Cursive Writing 1" panose="03050602040000000000" pitchFamily="66" charset="0"/>
              </a:rPr>
              <a:t>Read these sentences out loud.</a:t>
            </a:r>
          </a:p>
        </p:txBody>
      </p:sp>
      <p:sp>
        <p:nvSpPr>
          <p:cNvPr id="9" name="TextBox 8">
            <a:extLst>
              <a:ext uri="{FF2B5EF4-FFF2-40B4-BE49-F238E27FC236}">
                <a16:creationId xmlns:a16="http://schemas.microsoft.com/office/drawing/2014/main" id="{D025AB05-DB93-403B-89A2-66CCB157DA7B}"/>
              </a:ext>
            </a:extLst>
          </p:cNvPr>
          <p:cNvSpPr txBox="1"/>
          <p:nvPr/>
        </p:nvSpPr>
        <p:spPr>
          <a:xfrm>
            <a:off x="675861" y="4240696"/>
            <a:ext cx="10548730" cy="1754326"/>
          </a:xfrm>
          <a:prstGeom prst="rect">
            <a:avLst/>
          </a:prstGeom>
          <a:noFill/>
        </p:spPr>
        <p:txBody>
          <a:bodyPr wrap="square">
            <a:spAutoFit/>
          </a:bodyPr>
          <a:lstStyle/>
          <a:p>
            <a:pPr algn="ctr"/>
            <a:endParaRPr lang="en-GB" sz="1800" dirty="0">
              <a:solidFill>
                <a:srgbClr val="000000"/>
              </a:solidFill>
              <a:latin typeface="CCW Cursive Writing 1" panose="03050602040000000000" pitchFamily="66" charset="0"/>
            </a:endParaRPr>
          </a:p>
          <a:p>
            <a:pPr algn="ctr"/>
            <a:endParaRPr lang="en-GB" dirty="0">
              <a:solidFill>
                <a:srgbClr val="000000"/>
              </a:solidFill>
              <a:latin typeface="CCW Cursive Writing 1" panose="03050602040000000000" pitchFamily="66" charset="0"/>
            </a:endParaRPr>
          </a:p>
          <a:p>
            <a:pPr algn="ctr"/>
            <a:r>
              <a:rPr lang="en-GB" sz="1800" dirty="0">
                <a:solidFill>
                  <a:srgbClr val="000000"/>
                </a:solidFill>
                <a:latin typeface="CCW Cursive Writing 1" panose="03050602040000000000" pitchFamily="66" charset="0"/>
              </a:rPr>
              <a:t>Now play Dragon's Den.</a:t>
            </a:r>
          </a:p>
          <a:p>
            <a:pPr algn="ctr"/>
            <a:r>
              <a:rPr lang="en-GB" sz="1800" dirty="0">
                <a:solidFill>
                  <a:srgbClr val="000000"/>
                </a:solidFill>
                <a:latin typeface="CCW Cursive Writing 1" panose="03050602040000000000" pitchFamily="66" charset="0"/>
              </a:rPr>
              <a:t>Click on the game, click on phase 5, click on start,</a:t>
            </a:r>
          </a:p>
          <a:p>
            <a:pPr algn="ctr"/>
            <a:r>
              <a:rPr lang="en-GB" sz="1800" dirty="0">
                <a:solidFill>
                  <a:srgbClr val="000000"/>
                </a:solidFill>
                <a:latin typeface="CCW Cursive Writing 1" panose="03050602040000000000" pitchFamily="66" charset="0"/>
              </a:rPr>
              <a:t>click on phase 5, choose </a:t>
            </a:r>
            <a:r>
              <a:rPr lang="en-GB" sz="1800" dirty="0" err="1">
                <a:solidFill>
                  <a:srgbClr val="000000"/>
                </a:solidFill>
                <a:latin typeface="CCW Cursive Writing 1" panose="03050602040000000000" pitchFamily="66" charset="0"/>
              </a:rPr>
              <a:t>oe</a:t>
            </a:r>
            <a:r>
              <a:rPr lang="en-GB" sz="1800" dirty="0">
                <a:solidFill>
                  <a:srgbClr val="000000"/>
                </a:solidFill>
                <a:latin typeface="CCW Cursive Writing 1" panose="03050602040000000000" pitchFamily="66" charset="0"/>
              </a:rPr>
              <a:t> and au</a:t>
            </a:r>
          </a:p>
          <a:p>
            <a:pPr algn="ctr"/>
            <a:r>
              <a:rPr lang="en-GB" sz="1800" dirty="0">
                <a:solidFill>
                  <a:srgbClr val="000000"/>
                </a:solidFill>
                <a:latin typeface="CCW Cursive Writing 1" panose="03050602040000000000" pitchFamily="66" charset="0"/>
              </a:rPr>
              <a:t>Play the game.</a:t>
            </a:r>
          </a:p>
        </p:txBody>
      </p:sp>
    </p:spTree>
    <p:extLst>
      <p:ext uri="{BB962C8B-B14F-4D97-AF65-F5344CB8AC3E}">
        <p14:creationId xmlns:p14="http://schemas.microsoft.com/office/powerpoint/2010/main" val="42511086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FE5E80D-1BBB-4701-AFA3-76AEF4EB85C7}"/>
              </a:ext>
            </a:extLst>
          </p:cNvPr>
          <p:cNvSpPr txBox="1"/>
          <p:nvPr/>
        </p:nvSpPr>
        <p:spPr>
          <a:xfrm>
            <a:off x="1060174" y="675861"/>
            <a:ext cx="8083826" cy="769441"/>
          </a:xfrm>
          <a:prstGeom prst="rect">
            <a:avLst/>
          </a:prstGeom>
          <a:noFill/>
        </p:spPr>
        <p:txBody>
          <a:bodyPr wrap="square">
            <a:spAutoFit/>
          </a:bodyPr>
          <a:lstStyle/>
          <a:p>
            <a:pPr algn="ctr"/>
            <a:r>
              <a:rPr lang="en-GB" sz="4400" dirty="0">
                <a:solidFill>
                  <a:srgbClr val="FF0000"/>
                </a:solidFill>
                <a:latin typeface="CCW Cursive Writing 1" panose="03050602040000000000" pitchFamily="66" charset="0"/>
              </a:rPr>
              <a:t>Wednesday</a:t>
            </a:r>
          </a:p>
        </p:txBody>
      </p:sp>
      <p:sp>
        <p:nvSpPr>
          <p:cNvPr id="5" name="TextBox 4">
            <a:extLst>
              <a:ext uri="{FF2B5EF4-FFF2-40B4-BE49-F238E27FC236}">
                <a16:creationId xmlns:a16="http://schemas.microsoft.com/office/drawing/2014/main" id="{086EC7B5-FD1A-454D-84F7-0281ED2735B2}"/>
              </a:ext>
            </a:extLst>
          </p:cNvPr>
          <p:cNvSpPr txBox="1"/>
          <p:nvPr/>
        </p:nvSpPr>
        <p:spPr>
          <a:xfrm>
            <a:off x="768626" y="1736035"/>
            <a:ext cx="8375374" cy="923330"/>
          </a:xfrm>
          <a:prstGeom prst="rect">
            <a:avLst/>
          </a:prstGeom>
          <a:noFill/>
        </p:spPr>
        <p:txBody>
          <a:bodyPr wrap="square">
            <a:spAutoFit/>
          </a:bodyPr>
          <a:lstStyle/>
          <a:p>
            <a:r>
              <a:rPr lang="en-GB" sz="1800" dirty="0">
                <a:solidFill>
                  <a:srgbClr val="000000"/>
                </a:solidFill>
                <a:latin typeface="CCW Cursive Writing 1" panose="03050602040000000000" pitchFamily="66" charset="0"/>
              </a:rPr>
              <a:t>Practice these sounds and words.</a:t>
            </a:r>
          </a:p>
          <a:p>
            <a:r>
              <a:rPr lang="en-GB" sz="1800" dirty="0">
                <a:solidFill>
                  <a:srgbClr val="000000"/>
                </a:solidFill>
                <a:latin typeface="CCW Cursive Writing 1" panose="03050602040000000000" pitchFamily="66" charset="0"/>
              </a:rPr>
              <a:t>Say them out loud.</a:t>
            </a:r>
          </a:p>
          <a:p>
            <a:r>
              <a:rPr lang="en-GB" sz="1800" dirty="0">
                <a:solidFill>
                  <a:srgbClr val="000000"/>
                </a:solidFill>
                <a:latin typeface="CCW Cursive Writing 1" panose="03050602040000000000" pitchFamily="66" charset="0"/>
              </a:rPr>
              <a:t>Practice writing them on your white board.</a:t>
            </a:r>
          </a:p>
        </p:txBody>
      </p:sp>
      <p:sp>
        <p:nvSpPr>
          <p:cNvPr id="7" name="TextBox 6">
            <a:extLst>
              <a:ext uri="{FF2B5EF4-FFF2-40B4-BE49-F238E27FC236}">
                <a16:creationId xmlns:a16="http://schemas.microsoft.com/office/drawing/2014/main" id="{C779E2EF-3039-491A-97C1-959BF3062A61}"/>
              </a:ext>
            </a:extLst>
          </p:cNvPr>
          <p:cNvSpPr txBox="1"/>
          <p:nvPr/>
        </p:nvSpPr>
        <p:spPr>
          <a:xfrm>
            <a:off x="596348" y="2662872"/>
            <a:ext cx="11039061" cy="4216539"/>
          </a:xfrm>
          <a:prstGeom prst="rect">
            <a:avLst/>
          </a:prstGeom>
          <a:noFill/>
        </p:spPr>
        <p:txBody>
          <a:bodyPr wrap="square">
            <a:spAutoFit/>
          </a:bodyPr>
          <a:lstStyle/>
          <a:p>
            <a:endParaRPr lang="en-GB" sz="1800" dirty="0">
              <a:solidFill>
                <a:srgbClr val="000000"/>
              </a:solidFill>
              <a:latin typeface="CCW Cursive Writing 1" panose="03050602040000000000" pitchFamily="66" charset="0"/>
            </a:endParaRPr>
          </a:p>
          <a:p>
            <a:r>
              <a:rPr lang="en-GB" sz="4400" dirty="0">
                <a:solidFill>
                  <a:srgbClr val="FF0000"/>
                </a:solidFill>
                <a:latin typeface="CCW Cursive Writing 1" panose="03050602040000000000" pitchFamily="66" charset="0"/>
              </a:rPr>
              <a:t>        </a:t>
            </a:r>
            <a:r>
              <a:rPr lang="en-GB" sz="4400" dirty="0" err="1">
                <a:solidFill>
                  <a:srgbClr val="FF0000"/>
                </a:solidFill>
                <a:latin typeface="CCW Cursive Writing 1" panose="03050602040000000000" pitchFamily="66" charset="0"/>
              </a:rPr>
              <a:t>ey</a:t>
            </a:r>
            <a:endParaRPr lang="en-GB" sz="4400" dirty="0">
              <a:solidFill>
                <a:srgbClr val="FF0000"/>
              </a:solidFill>
              <a:latin typeface="CCW Cursive Writing 1" panose="03050602040000000000" pitchFamily="66" charset="0"/>
            </a:endParaRPr>
          </a:p>
          <a:p>
            <a:endParaRPr lang="en-GB" sz="1800" dirty="0">
              <a:solidFill>
                <a:srgbClr val="000000"/>
              </a:solidFill>
              <a:latin typeface="CCW Cursive Writing 1" panose="03050602040000000000" pitchFamily="66" charset="0"/>
            </a:endParaRPr>
          </a:p>
          <a:p>
            <a:r>
              <a:rPr lang="en-GB" sz="3600" dirty="0">
                <a:solidFill>
                  <a:srgbClr val="0070C0"/>
                </a:solidFill>
                <a:latin typeface="CCW Cursive Writing 1" panose="03050602040000000000" pitchFamily="66" charset="0"/>
              </a:rPr>
              <a:t>donkey      jockey     turkey</a:t>
            </a:r>
          </a:p>
          <a:p>
            <a:r>
              <a:rPr lang="en-GB" sz="3600" dirty="0">
                <a:solidFill>
                  <a:srgbClr val="0070C0"/>
                </a:solidFill>
                <a:latin typeface="CCW Cursive Writing 1" panose="03050602040000000000" pitchFamily="66" charset="0"/>
              </a:rPr>
              <a:t>trolley        </a:t>
            </a:r>
            <a:r>
              <a:rPr lang="en-GB" sz="3600" dirty="0" err="1">
                <a:solidFill>
                  <a:srgbClr val="0070C0"/>
                </a:solidFill>
                <a:latin typeface="CCW Cursive Writing 1" panose="03050602040000000000" pitchFamily="66" charset="0"/>
              </a:rPr>
              <a:t>tronkey</a:t>
            </a:r>
            <a:r>
              <a:rPr lang="en-GB" sz="3600" dirty="0">
                <a:solidFill>
                  <a:srgbClr val="0070C0"/>
                </a:solidFill>
                <a:latin typeface="CCW Cursive Writing 1" panose="03050602040000000000" pitchFamily="66" charset="0"/>
              </a:rPr>
              <a:t>         </a:t>
            </a:r>
            <a:r>
              <a:rPr lang="en-GB" sz="3600" dirty="0" err="1">
                <a:solidFill>
                  <a:srgbClr val="0070C0"/>
                </a:solidFill>
                <a:latin typeface="CCW Cursive Writing 1" panose="03050602040000000000" pitchFamily="66" charset="0"/>
              </a:rPr>
              <a:t>surkey</a:t>
            </a:r>
            <a:endParaRPr lang="en-GB" sz="3600" dirty="0">
              <a:solidFill>
                <a:srgbClr val="0070C0"/>
              </a:solidFill>
              <a:latin typeface="CCW Cursive Writing 1" panose="03050602040000000000" pitchFamily="66" charset="0"/>
            </a:endParaRPr>
          </a:p>
          <a:p>
            <a:r>
              <a:rPr lang="en-GB" sz="3600" dirty="0" err="1">
                <a:solidFill>
                  <a:srgbClr val="0070C0"/>
                </a:solidFill>
                <a:latin typeface="CCW Cursive Writing 1" panose="03050602040000000000" pitchFamily="66" charset="0"/>
              </a:rPr>
              <a:t>strolley</a:t>
            </a:r>
            <a:r>
              <a:rPr lang="en-GB" sz="3600" dirty="0">
                <a:solidFill>
                  <a:srgbClr val="0070C0"/>
                </a:solidFill>
                <a:latin typeface="CCW Cursive Writing 1" panose="03050602040000000000" pitchFamily="66" charset="0"/>
              </a:rPr>
              <a:t>       </a:t>
            </a:r>
            <a:r>
              <a:rPr lang="en-GB" sz="3600" dirty="0" err="1">
                <a:solidFill>
                  <a:srgbClr val="0070C0"/>
                </a:solidFill>
                <a:latin typeface="CCW Cursive Writing 1" panose="03050602040000000000" pitchFamily="66" charset="0"/>
              </a:rPr>
              <a:t>quokey</a:t>
            </a:r>
            <a:endParaRPr lang="en-GB" sz="3600" dirty="0">
              <a:solidFill>
                <a:srgbClr val="0070C0"/>
              </a:solidFill>
              <a:latin typeface="CCW Cursive Writing 1" panose="03050602040000000000" pitchFamily="66" charset="0"/>
            </a:endParaRPr>
          </a:p>
          <a:p>
            <a:r>
              <a:rPr lang="en-GB" sz="4400" dirty="0">
                <a:solidFill>
                  <a:srgbClr val="000000"/>
                </a:solidFill>
                <a:latin typeface="CCW Cursive Writing 1" panose="03050602040000000000" pitchFamily="66" charset="0"/>
              </a:rPr>
              <a:t>                    </a:t>
            </a:r>
            <a:endParaRPr lang="en-GB" sz="4400" dirty="0">
              <a:solidFill>
                <a:srgbClr val="FF0000"/>
              </a:solidFill>
              <a:latin typeface="CCW Cursive Writing 1" panose="03050602040000000000" pitchFamily="66" charset="0"/>
            </a:endParaRPr>
          </a:p>
        </p:txBody>
      </p:sp>
    </p:spTree>
    <p:extLst>
      <p:ext uri="{BB962C8B-B14F-4D97-AF65-F5344CB8AC3E}">
        <p14:creationId xmlns:p14="http://schemas.microsoft.com/office/powerpoint/2010/main" val="12561365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8671049-5AC4-41F0-991F-180366E635E5}"/>
              </a:ext>
            </a:extLst>
          </p:cNvPr>
          <p:cNvSpPr txBox="1"/>
          <p:nvPr/>
        </p:nvSpPr>
        <p:spPr>
          <a:xfrm>
            <a:off x="291548" y="477078"/>
            <a:ext cx="8852452" cy="369332"/>
          </a:xfrm>
          <a:prstGeom prst="rect">
            <a:avLst/>
          </a:prstGeom>
          <a:noFill/>
        </p:spPr>
        <p:txBody>
          <a:bodyPr wrap="square">
            <a:spAutoFit/>
          </a:bodyPr>
          <a:lstStyle/>
          <a:p>
            <a:pPr algn="ctr"/>
            <a:r>
              <a:rPr lang="en-GB" sz="1800" dirty="0">
                <a:solidFill>
                  <a:srgbClr val="000000"/>
                </a:solidFill>
                <a:latin typeface="CCW Cursive Writing 1" panose="03050602040000000000" pitchFamily="66" charset="0"/>
              </a:rPr>
              <a:t>Read these sentences out loud.</a:t>
            </a:r>
          </a:p>
        </p:txBody>
      </p:sp>
      <p:sp>
        <p:nvSpPr>
          <p:cNvPr id="5" name="TextBox 4">
            <a:extLst>
              <a:ext uri="{FF2B5EF4-FFF2-40B4-BE49-F238E27FC236}">
                <a16:creationId xmlns:a16="http://schemas.microsoft.com/office/drawing/2014/main" id="{78340C39-D2E1-4FD1-96EB-F52AE73C824E}"/>
              </a:ext>
            </a:extLst>
          </p:cNvPr>
          <p:cNvSpPr txBox="1"/>
          <p:nvPr/>
        </p:nvSpPr>
        <p:spPr>
          <a:xfrm>
            <a:off x="808383" y="1338469"/>
            <a:ext cx="10853530" cy="3539430"/>
          </a:xfrm>
          <a:prstGeom prst="rect">
            <a:avLst/>
          </a:prstGeom>
          <a:noFill/>
        </p:spPr>
        <p:txBody>
          <a:bodyPr wrap="square">
            <a:spAutoFit/>
          </a:bodyPr>
          <a:lstStyle/>
          <a:p>
            <a:r>
              <a:rPr lang="en-GB" sz="3200" dirty="0">
                <a:solidFill>
                  <a:srgbClr val="000000"/>
                </a:solidFill>
                <a:latin typeface="CCW Cursive Writing 1" panose="03050602040000000000" pitchFamily="66" charset="0"/>
              </a:rPr>
              <a:t>Can a jockey win on a donkey?</a:t>
            </a:r>
          </a:p>
          <a:p>
            <a:endParaRPr lang="en-GB" sz="3200" dirty="0">
              <a:solidFill>
                <a:srgbClr val="000000"/>
              </a:solidFill>
              <a:latin typeface="CCW Cursive Writing 1" panose="03050602040000000000" pitchFamily="66" charset="0"/>
            </a:endParaRPr>
          </a:p>
          <a:p>
            <a:r>
              <a:rPr lang="en-GB" sz="3200" dirty="0">
                <a:solidFill>
                  <a:srgbClr val="FF6820"/>
                </a:solidFill>
                <a:latin typeface="CCW Cursive Writing 1" panose="03050602040000000000" pitchFamily="66" charset="0"/>
              </a:rPr>
              <a:t>Will a girl put a trolley in a turkey?</a:t>
            </a:r>
          </a:p>
          <a:p>
            <a:endParaRPr lang="en-GB" sz="3200" dirty="0">
              <a:solidFill>
                <a:srgbClr val="FF6820"/>
              </a:solidFill>
              <a:latin typeface="CCW Cursive Writing 1" panose="03050602040000000000" pitchFamily="66" charset="0"/>
            </a:endParaRPr>
          </a:p>
          <a:p>
            <a:r>
              <a:rPr lang="en-GB" sz="3200" dirty="0">
                <a:solidFill>
                  <a:srgbClr val="000000"/>
                </a:solidFill>
                <a:latin typeface="CCW Cursive Writing 1" panose="03050602040000000000" pitchFamily="66" charset="0"/>
              </a:rPr>
              <a:t>Did Santa get stuck up the chimney?</a:t>
            </a:r>
          </a:p>
        </p:txBody>
      </p:sp>
      <p:sp>
        <p:nvSpPr>
          <p:cNvPr id="7" name="TextBox 6">
            <a:extLst>
              <a:ext uri="{FF2B5EF4-FFF2-40B4-BE49-F238E27FC236}">
                <a16:creationId xmlns:a16="http://schemas.microsoft.com/office/drawing/2014/main" id="{99B42984-A4FA-40BC-A78E-54E541575062}"/>
              </a:ext>
            </a:extLst>
          </p:cNvPr>
          <p:cNvSpPr txBox="1"/>
          <p:nvPr/>
        </p:nvSpPr>
        <p:spPr>
          <a:xfrm>
            <a:off x="1073427" y="4267199"/>
            <a:ext cx="10853530" cy="1754326"/>
          </a:xfrm>
          <a:prstGeom prst="rect">
            <a:avLst/>
          </a:prstGeom>
          <a:noFill/>
        </p:spPr>
        <p:txBody>
          <a:bodyPr wrap="square">
            <a:spAutoFit/>
          </a:bodyPr>
          <a:lstStyle/>
          <a:p>
            <a:pPr algn="ctr"/>
            <a:endParaRPr lang="en-GB" dirty="0">
              <a:solidFill>
                <a:srgbClr val="000000"/>
              </a:solidFill>
              <a:latin typeface="CCW Cursive Writing 1" panose="03050602040000000000" pitchFamily="66" charset="0"/>
            </a:endParaRPr>
          </a:p>
          <a:p>
            <a:pPr algn="ctr"/>
            <a:endParaRPr lang="en-GB" sz="1800" dirty="0">
              <a:solidFill>
                <a:srgbClr val="000000"/>
              </a:solidFill>
              <a:latin typeface="CCW Cursive Writing 1" panose="03050602040000000000" pitchFamily="66" charset="0"/>
            </a:endParaRPr>
          </a:p>
          <a:p>
            <a:pPr algn="ctr"/>
            <a:r>
              <a:rPr lang="en-GB" sz="1800" dirty="0">
                <a:solidFill>
                  <a:srgbClr val="000000"/>
                </a:solidFill>
                <a:latin typeface="CCW Cursive Writing 1" panose="03050602040000000000" pitchFamily="66" charset="0"/>
              </a:rPr>
              <a:t>Now play Picnic on Pluto.</a:t>
            </a:r>
          </a:p>
          <a:p>
            <a:pPr algn="ctr"/>
            <a:r>
              <a:rPr lang="en-GB" sz="1800" dirty="0">
                <a:solidFill>
                  <a:srgbClr val="000000"/>
                </a:solidFill>
                <a:latin typeface="CCW Cursive Writing 1" panose="03050602040000000000" pitchFamily="66" charset="0"/>
              </a:rPr>
              <a:t>Click on the game, click on phase 5, click on start,</a:t>
            </a:r>
          </a:p>
          <a:p>
            <a:pPr algn="ctr"/>
            <a:r>
              <a:rPr lang="en-GB" sz="1800" dirty="0">
                <a:solidFill>
                  <a:srgbClr val="000000"/>
                </a:solidFill>
                <a:latin typeface="CCW Cursive Writing 1" panose="03050602040000000000" pitchFamily="66" charset="0"/>
              </a:rPr>
              <a:t>click on phase 5, choose </a:t>
            </a:r>
            <a:r>
              <a:rPr lang="en-GB" sz="1800" dirty="0" err="1">
                <a:solidFill>
                  <a:srgbClr val="000000"/>
                </a:solidFill>
                <a:latin typeface="CCW Cursive Writing 1" panose="03050602040000000000" pitchFamily="66" charset="0"/>
              </a:rPr>
              <a:t>ey</a:t>
            </a:r>
            <a:r>
              <a:rPr lang="en-GB" sz="1800" dirty="0">
                <a:solidFill>
                  <a:srgbClr val="000000"/>
                </a:solidFill>
                <a:latin typeface="CCW Cursive Writing 1" panose="03050602040000000000" pitchFamily="66" charset="0"/>
              </a:rPr>
              <a:t> </a:t>
            </a:r>
          </a:p>
          <a:p>
            <a:pPr algn="ctr"/>
            <a:r>
              <a:rPr lang="en-GB" sz="1800" dirty="0">
                <a:solidFill>
                  <a:srgbClr val="000000"/>
                </a:solidFill>
                <a:latin typeface="CCW Cursive Writing 1" panose="03050602040000000000" pitchFamily="66" charset="0"/>
              </a:rPr>
              <a:t>Play the game.</a:t>
            </a:r>
          </a:p>
        </p:txBody>
      </p:sp>
    </p:spTree>
    <p:extLst>
      <p:ext uri="{BB962C8B-B14F-4D97-AF65-F5344CB8AC3E}">
        <p14:creationId xmlns:p14="http://schemas.microsoft.com/office/powerpoint/2010/main" val="26614919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4D3D37D-5575-4EF9-83AB-D3636ED68B0B}"/>
              </a:ext>
            </a:extLst>
          </p:cNvPr>
          <p:cNvSpPr txBox="1"/>
          <p:nvPr/>
        </p:nvSpPr>
        <p:spPr>
          <a:xfrm>
            <a:off x="-450574" y="622852"/>
            <a:ext cx="6771861" cy="769441"/>
          </a:xfrm>
          <a:prstGeom prst="rect">
            <a:avLst/>
          </a:prstGeom>
          <a:noFill/>
        </p:spPr>
        <p:txBody>
          <a:bodyPr wrap="square">
            <a:spAutoFit/>
          </a:bodyPr>
          <a:lstStyle/>
          <a:p>
            <a:pPr algn="ctr"/>
            <a:r>
              <a:rPr lang="en-GB" sz="4400" dirty="0">
                <a:solidFill>
                  <a:srgbClr val="FF0000"/>
                </a:solidFill>
                <a:latin typeface="CCW Cursive Writing 1" panose="03050602040000000000" pitchFamily="66" charset="0"/>
              </a:rPr>
              <a:t>Thursday</a:t>
            </a:r>
          </a:p>
        </p:txBody>
      </p:sp>
      <p:sp>
        <p:nvSpPr>
          <p:cNvPr id="5" name="TextBox 4">
            <a:extLst>
              <a:ext uri="{FF2B5EF4-FFF2-40B4-BE49-F238E27FC236}">
                <a16:creationId xmlns:a16="http://schemas.microsoft.com/office/drawing/2014/main" id="{D90B8C29-2BA6-4E1B-AB68-7AEBD24A1CCC}"/>
              </a:ext>
            </a:extLst>
          </p:cNvPr>
          <p:cNvSpPr txBox="1"/>
          <p:nvPr/>
        </p:nvSpPr>
        <p:spPr>
          <a:xfrm>
            <a:off x="530087" y="1577009"/>
            <a:ext cx="8501269" cy="1754326"/>
          </a:xfrm>
          <a:prstGeom prst="rect">
            <a:avLst/>
          </a:prstGeom>
          <a:noFill/>
        </p:spPr>
        <p:txBody>
          <a:bodyPr wrap="square">
            <a:spAutoFit/>
          </a:bodyPr>
          <a:lstStyle/>
          <a:p>
            <a:r>
              <a:rPr lang="en-GB" sz="1800" dirty="0">
                <a:solidFill>
                  <a:srgbClr val="000000"/>
                </a:solidFill>
                <a:latin typeface="CCW Cursive Writing 1" panose="03050602040000000000" pitchFamily="66" charset="0"/>
              </a:rPr>
              <a:t>Practice these tricky words.</a:t>
            </a:r>
          </a:p>
          <a:p>
            <a:r>
              <a:rPr lang="en-GB" sz="1800" dirty="0">
                <a:solidFill>
                  <a:srgbClr val="000000"/>
                </a:solidFill>
                <a:latin typeface="CCW Cursive Writing 1" panose="03050602040000000000" pitchFamily="66" charset="0"/>
              </a:rPr>
              <a:t>Say them out loud.</a:t>
            </a:r>
          </a:p>
          <a:p>
            <a:r>
              <a:rPr lang="en-GB" sz="1800" dirty="0">
                <a:solidFill>
                  <a:srgbClr val="000000"/>
                </a:solidFill>
                <a:latin typeface="CCW Cursive Writing 1" panose="03050602040000000000" pitchFamily="66" charset="0"/>
              </a:rPr>
              <a:t>Practice writing them on your white board.</a:t>
            </a:r>
          </a:p>
          <a:p>
            <a:endParaRPr lang="en-GB" dirty="0">
              <a:solidFill>
                <a:srgbClr val="000000"/>
              </a:solidFill>
              <a:latin typeface="CCW Cursive Writing 1" panose="03050602040000000000" pitchFamily="66" charset="0"/>
            </a:endParaRPr>
          </a:p>
          <a:p>
            <a:r>
              <a:rPr lang="en-GB" sz="1800" dirty="0">
                <a:solidFill>
                  <a:srgbClr val="000000"/>
                </a:solidFill>
                <a:latin typeface="CCW Cursive Writing 1" panose="03050602040000000000" pitchFamily="66" charset="0"/>
              </a:rPr>
              <a:t>Then write a sentence using each of these words</a:t>
            </a:r>
          </a:p>
        </p:txBody>
      </p:sp>
      <p:sp>
        <p:nvSpPr>
          <p:cNvPr id="11" name="TextBox 10">
            <a:extLst>
              <a:ext uri="{FF2B5EF4-FFF2-40B4-BE49-F238E27FC236}">
                <a16:creationId xmlns:a16="http://schemas.microsoft.com/office/drawing/2014/main" id="{97B1FB55-557E-4AEB-ABC8-C5223FEBC095}"/>
              </a:ext>
            </a:extLst>
          </p:cNvPr>
          <p:cNvSpPr txBox="1"/>
          <p:nvPr/>
        </p:nvSpPr>
        <p:spPr>
          <a:xfrm>
            <a:off x="887895" y="4174435"/>
            <a:ext cx="8282609" cy="1446550"/>
          </a:xfrm>
          <a:prstGeom prst="rect">
            <a:avLst/>
          </a:prstGeom>
          <a:noFill/>
        </p:spPr>
        <p:txBody>
          <a:bodyPr wrap="square">
            <a:spAutoFit/>
          </a:bodyPr>
          <a:lstStyle/>
          <a:p>
            <a:r>
              <a:rPr lang="en-GB" sz="4400" dirty="0">
                <a:solidFill>
                  <a:srgbClr val="0000FF"/>
                </a:solidFill>
                <a:latin typeface="CCW Cursive Writing 1" panose="03050602040000000000" pitchFamily="66" charset="0"/>
              </a:rPr>
              <a:t>said       so        have       like</a:t>
            </a:r>
          </a:p>
        </p:txBody>
      </p:sp>
    </p:spTree>
    <p:extLst>
      <p:ext uri="{BB962C8B-B14F-4D97-AF65-F5344CB8AC3E}">
        <p14:creationId xmlns:p14="http://schemas.microsoft.com/office/powerpoint/2010/main" val="39467354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04D87C3-E91C-400E-894D-F4EFA17CE1BD}"/>
              </a:ext>
            </a:extLst>
          </p:cNvPr>
          <p:cNvSpPr txBox="1"/>
          <p:nvPr/>
        </p:nvSpPr>
        <p:spPr>
          <a:xfrm>
            <a:off x="397565" y="397565"/>
            <a:ext cx="8746435" cy="369332"/>
          </a:xfrm>
          <a:prstGeom prst="rect">
            <a:avLst/>
          </a:prstGeom>
          <a:noFill/>
        </p:spPr>
        <p:txBody>
          <a:bodyPr wrap="square">
            <a:spAutoFit/>
          </a:bodyPr>
          <a:lstStyle/>
          <a:p>
            <a:pPr algn="ctr"/>
            <a:r>
              <a:rPr lang="en-GB" sz="1800" dirty="0">
                <a:solidFill>
                  <a:srgbClr val="000000"/>
                </a:solidFill>
                <a:latin typeface="CCW Cursive Writing 1" panose="03050602040000000000" pitchFamily="66" charset="0"/>
              </a:rPr>
              <a:t>Read these sentences out loud.</a:t>
            </a:r>
          </a:p>
        </p:txBody>
      </p:sp>
      <p:sp>
        <p:nvSpPr>
          <p:cNvPr id="5" name="TextBox 4">
            <a:extLst>
              <a:ext uri="{FF2B5EF4-FFF2-40B4-BE49-F238E27FC236}">
                <a16:creationId xmlns:a16="http://schemas.microsoft.com/office/drawing/2014/main" id="{A786E848-96D0-4197-A4BD-5D75301A695E}"/>
              </a:ext>
            </a:extLst>
          </p:cNvPr>
          <p:cNvSpPr txBox="1"/>
          <p:nvPr/>
        </p:nvSpPr>
        <p:spPr>
          <a:xfrm>
            <a:off x="662609" y="1086679"/>
            <a:ext cx="11012556" cy="3539430"/>
          </a:xfrm>
          <a:prstGeom prst="rect">
            <a:avLst/>
          </a:prstGeom>
          <a:noFill/>
        </p:spPr>
        <p:txBody>
          <a:bodyPr wrap="square">
            <a:spAutoFit/>
          </a:bodyPr>
          <a:lstStyle/>
          <a:p>
            <a:r>
              <a:rPr lang="en-GB" sz="3200" dirty="0">
                <a:solidFill>
                  <a:srgbClr val="00008B"/>
                </a:solidFill>
                <a:latin typeface="CCW Cursive Writing 1" panose="03050602040000000000" pitchFamily="66" charset="0"/>
              </a:rPr>
              <a:t>My nephew said the alphabet.</a:t>
            </a:r>
          </a:p>
          <a:p>
            <a:r>
              <a:rPr lang="en-GB" sz="3200" dirty="0">
                <a:solidFill>
                  <a:srgbClr val="FF6820"/>
                </a:solidFill>
                <a:latin typeface="CCW Cursive Writing 1" panose="03050602040000000000" pitchFamily="66" charset="0"/>
              </a:rPr>
              <a:t>Will a dolphin whisper so that he can</a:t>
            </a:r>
          </a:p>
          <a:p>
            <a:r>
              <a:rPr lang="en-GB" sz="3200" dirty="0">
                <a:solidFill>
                  <a:srgbClr val="FF6820"/>
                </a:solidFill>
                <a:latin typeface="CCW Cursive Writing 1" panose="03050602040000000000" pitchFamily="66" charset="0"/>
              </a:rPr>
              <a:t>have a throat sweet?</a:t>
            </a:r>
          </a:p>
          <a:p>
            <a:r>
              <a:rPr lang="en-GB" sz="3200" dirty="0">
                <a:solidFill>
                  <a:srgbClr val="00008B"/>
                </a:solidFill>
                <a:latin typeface="CCW Cursive Writing 1" panose="03050602040000000000" pitchFamily="66" charset="0"/>
              </a:rPr>
              <a:t>An elephant said he flew like a bird. do </a:t>
            </a:r>
            <a:br>
              <a:rPr lang="en-GB" sz="3200" dirty="0">
                <a:solidFill>
                  <a:srgbClr val="00008B"/>
                </a:solidFill>
                <a:latin typeface="CCW Cursive Writing 1" panose="03050602040000000000" pitchFamily="66" charset="0"/>
              </a:rPr>
            </a:br>
            <a:r>
              <a:rPr lang="en-GB" sz="3200" dirty="0">
                <a:solidFill>
                  <a:srgbClr val="00008B"/>
                </a:solidFill>
                <a:latin typeface="CCW Cursive Writing 1" panose="03050602040000000000" pitchFamily="66" charset="0"/>
              </a:rPr>
              <a:t>you think that this is true?</a:t>
            </a:r>
          </a:p>
        </p:txBody>
      </p:sp>
      <p:sp>
        <p:nvSpPr>
          <p:cNvPr id="7" name="TextBox 6">
            <a:extLst>
              <a:ext uri="{FF2B5EF4-FFF2-40B4-BE49-F238E27FC236}">
                <a16:creationId xmlns:a16="http://schemas.microsoft.com/office/drawing/2014/main" id="{F08DE4FE-677B-4778-AB08-26EBFF1D0A2B}"/>
              </a:ext>
            </a:extLst>
          </p:cNvPr>
          <p:cNvSpPr txBox="1"/>
          <p:nvPr/>
        </p:nvSpPr>
        <p:spPr>
          <a:xfrm>
            <a:off x="662609" y="4757530"/>
            <a:ext cx="9872869" cy="1754326"/>
          </a:xfrm>
          <a:prstGeom prst="rect">
            <a:avLst/>
          </a:prstGeom>
          <a:noFill/>
        </p:spPr>
        <p:txBody>
          <a:bodyPr wrap="square">
            <a:spAutoFit/>
          </a:bodyPr>
          <a:lstStyle/>
          <a:p>
            <a:pPr algn="ctr"/>
            <a:endParaRPr lang="en-GB" sz="1800" dirty="0">
              <a:solidFill>
                <a:srgbClr val="000000"/>
              </a:solidFill>
              <a:latin typeface="CCW Cursive Writing 1" panose="03050602040000000000" pitchFamily="66" charset="0"/>
            </a:endParaRPr>
          </a:p>
          <a:p>
            <a:pPr algn="ctr"/>
            <a:r>
              <a:rPr lang="en-GB" sz="1800" dirty="0">
                <a:solidFill>
                  <a:srgbClr val="000000"/>
                </a:solidFill>
                <a:latin typeface="CCW Cursive Writing 1" panose="03050602040000000000" pitchFamily="66" charset="0"/>
              </a:rPr>
              <a:t>Now play Buried Treasure, Dragon's Den or Picnic on Pluto.</a:t>
            </a:r>
          </a:p>
          <a:p>
            <a:pPr algn="ctr"/>
            <a:r>
              <a:rPr lang="en-GB" sz="1800" dirty="0">
                <a:solidFill>
                  <a:srgbClr val="000000"/>
                </a:solidFill>
                <a:latin typeface="CCW Cursive Writing 1" panose="03050602040000000000" pitchFamily="66" charset="0"/>
              </a:rPr>
              <a:t>Click on the game, click on phase 5, click on start,</a:t>
            </a:r>
          </a:p>
          <a:p>
            <a:pPr algn="ctr"/>
            <a:r>
              <a:rPr lang="en-GB" sz="1800" dirty="0">
                <a:solidFill>
                  <a:srgbClr val="000000"/>
                </a:solidFill>
                <a:latin typeface="CCW Cursive Writing 1" panose="03050602040000000000" pitchFamily="66" charset="0"/>
              </a:rPr>
              <a:t>click on phase 5, choose revision of all phase 5. </a:t>
            </a:r>
          </a:p>
          <a:p>
            <a:pPr algn="ctr"/>
            <a:r>
              <a:rPr lang="en-GB" sz="1800" dirty="0">
                <a:solidFill>
                  <a:srgbClr val="000000"/>
                </a:solidFill>
                <a:latin typeface="CCW Cursive Writing 1" panose="03050602040000000000" pitchFamily="66" charset="0"/>
              </a:rPr>
              <a:t>Play the game.</a:t>
            </a:r>
          </a:p>
        </p:txBody>
      </p:sp>
    </p:spTree>
    <p:extLst>
      <p:ext uri="{BB962C8B-B14F-4D97-AF65-F5344CB8AC3E}">
        <p14:creationId xmlns:p14="http://schemas.microsoft.com/office/powerpoint/2010/main" val="5296144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813238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402400109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47032280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7026610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39115974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141</TotalTime>
  <Words>692</Words>
  <Application>Microsoft Office PowerPoint</Application>
  <PresentationFormat>Widescreen</PresentationFormat>
  <Paragraphs>118</Paragraphs>
  <Slides>15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Arial</vt:lpstr>
      <vt:lpstr>Calibri</vt:lpstr>
      <vt:lpstr>Calibri Light</vt:lpstr>
      <vt:lpstr>CCW Cursive Writing 1</vt:lpstr>
      <vt:lpstr>Segoe UI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Janelle Rhodes</dc:creator>
  <cp:lastModifiedBy>Janelle Rhodes</cp:lastModifiedBy>
  <cp:revision>12</cp:revision>
  <dcterms:created xsi:type="dcterms:W3CDTF">2021-01-21T18:48:34Z</dcterms:created>
  <dcterms:modified xsi:type="dcterms:W3CDTF">2021-01-22T16:13:07Z</dcterms:modified>
</cp:coreProperties>
</file>