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63" d="100"/>
          <a:sy n="63" d="100"/>
        </p:scale>
        <p:origin x="65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732DCEB-4987-4CC0-B621-DFC429D6CFEE}" type="datetimeFigureOut">
              <a:rPr lang="en-GB" smtClean="0"/>
              <a:t>06/09/2025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1FD848-16A7-4CC3-B693-E074734E9F0F}" type="slidenum">
              <a:rPr lang="en-GB" smtClean="0"/>
              <a:t>‹#›</a:t>
            </a:fld>
            <a:endParaRPr lang="en-GB"/>
          </a:p>
        </p:txBody>
      </p:sp>
    </p:spTree>
    <p:extLst>
      <p:ext uri="{BB962C8B-B14F-4D97-AF65-F5344CB8AC3E}">
        <p14:creationId xmlns:p14="http://schemas.microsoft.com/office/powerpoint/2010/main" val="41407352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732DCEB-4987-4CC0-B621-DFC429D6CFEE}" type="datetimeFigureOut">
              <a:rPr lang="en-GB" smtClean="0"/>
              <a:t>06/09/2025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1FD848-16A7-4CC3-B693-E074734E9F0F}" type="slidenum">
              <a:rPr lang="en-GB" smtClean="0"/>
              <a:t>‹#›</a:t>
            </a:fld>
            <a:endParaRPr lang="en-GB"/>
          </a:p>
        </p:txBody>
      </p:sp>
    </p:spTree>
    <p:extLst>
      <p:ext uri="{BB962C8B-B14F-4D97-AF65-F5344CB8AC3E}">
        <p14:creationId xmlns:p14="http://schemas.microsoft.com/office/powerpoint/2010/main" val="37975491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32DCEB-4987-4CC0-B621-DFC429D6CFEE}" type="datetimeFigureOut">
              <a:rPr lang="en-GB" smtClean="0"/>
              <a:t>06/09/2025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1FD848-16A7-4CC3-B693-E074734E9F0F}" type="slidenum">
              <a:rPr lang="en-GB" smtClean="0"/>
              <a:t>‹#›</a:t>
            </a:fld>
            <a:endParaRPr lang="en-GB"/>
          </a:p>
        </p:txBody>
      </p:sp>
    </p:spTree>
    <p:extLst>
      <p:ext uri="{BB962C8B-B14F-4D97-AF65-F5344CB8AC3E}">
        <p14:creationId xmlns:p14="http://schemas.microsoft.com/office/powerpoint/2010/main" val="41083589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732DCEB-4987-4CC0-B621-DFC429D6CFEE}" type="datetimeFigureOut">
              <a:rPr lang="en-GB" smtClean="0"/>
              <a:t>06/09/2025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1FD848-16A7-4CC3-B693-E074734E9F0F}" type="slidenum">
              <a:rPr lang="en-GB" smtClean="0"/>
              <a:t>‹#›</a:t>
            </a:fld>
            <a:endParaRPr lang="en-GB"/>
          </a:p>
        </p:txBody>
      </p:sp>
    </p:spTree>
    <p:extLst>
      <p:ext uri="{BB962C8B-B14F-4D97-AF65-F5344CB8AC3E}">
        <p14:creationId xmlns:p14="http://schemas.microsoft.com/office/powerpoint/2010/main" val="227881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732DCEB-4987-4CC0-B621-DFC429D6CFEE}" type="datetimeFigureOut">
              <a:rPr lang="en-GB" smtClean="0"/>
              <a:t>06/09/2025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21FD848-16A7-4CC3-B693-E074734E9F0F}" type="slidenum">
              <a:rPr lang="en-GB" smtClean="0"/>
              <a:t>‹#›</a:t>
            </a:fld>
            <a:endParaRPr lang="en-GB"/>
          </a:p>
        </p:txBody>
      </p:sp>
    </p:spTree>
    <p:extLst>
      <p:ext uri="{BB962C8B-B14F-4D97-AF65-F5344CB8AC3E}">
        <p14:creationId xmlns:p14="http://schemas.microsoft.com/office/powerpoint/2010/main" val="38857354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732DCEB-4987-4CC0-B621-DFC429D6CFEE}" type="datetimeFigureOut">
              <a:rPr lang="en-GB" smtClean="0"/>
              <a:t>06/09/2025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21FD848-16A7-4CC3-B693-E074734E9F0F}" type="slidenum">
              <a:rPr lang="en-GB" smtClean="0"/>
              <a:t>‹#›</a:t>
            </a:fld>
            <a:endParaRPr lang="en-GB"/>
          </a:p>
        </p:txBody>
      </p:sp>
    </p:spTree>
    <p:extLst>
      <p:ext uri="{BB962C8B-B14F-4D97-AF65-F5344CB8AC3E}">
        <p14:creationId xmlns:p14="http://schemas.microsoft.com/office/powerpoint/2010/main" val="40600632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32DCEB-4987-4CC0-B621-DFC429D6CFEE}" type="datetimeFigureOut">
              <a:rPr lang="en-GB" smtClean="0"/>
              <a:t>06/09/2025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21FD848-16A7-4CC3-B693-E074734E9F0F}" type="slidenum">
              <a:rPr lang="en-GB" smtClean="0"/>
              <a:t>‹#›</a:t>
            </a:fld>
            <a:endParaRPr lang="en-GB"/>
          </a:p>
        </p:txBody>
      </p:sp>
    </p:spTree>
    <p:extLst>
      <p:ext uri="{BB962C8B-B14F-4D97-AF65-F5344CB8AC3E}">
        <p14:creationId xmlns:p14="http://schemas.microsoft.com/office/powerpoint/2010/main" val="15288192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732DCEB-4987-4CC0-B621-DFC429D6CFEE}" type="datetimeFigureOut">
              <a:rPr lang="en-GB" smtClean="0"/>
              <a:t>06/09/2025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1FD848-16A7-4CC3-B693-E074734E9F0F}" type="slidenum">
              <a:rPr lang="en-GB" smtClean="0"/>
              <a:t>‹#›</a:t>
            </a:fld>
            <a:endParaRPr lang="en-GB"/>
          </a:p>
        </p:txBody>
      </p:sp>
    </p:spTree>
    <p:extLst>
      <p:ext uri="{BB962C8B-B14F-4D97-AF65-F5344CB8AC3E}">
        <p14:creationId xmlns:p14="http://schemas.microsoft.com/office/powerpoint/2010/main" val="4085340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732DCEB-4987-4CC0-B621-DFC429D6CFEE}" type="datetimeFigureOut">
              <a:rPr lang="en-GB" smtClean="0"/>
              <a:t>06/09/2025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1FD848-16A7-4CC3-B693-E074734E9F0F}" type="slidenum">
              <a:rPr lang="en-GB" smtClean="0"/>
              <a:t>‹#›</a:t>
            </a:fld>
            <a:endParaRPr lang="en-GB"/>
          </a:p>
        </p:txBody>
      </p:sp>
    </p:spTree>
    <p:extLst>
      <p:ext uri="{BB962C8B-B14F-4D97-AF65-F5344CB8AC3E}">
        <p14:creationId xmlns:p14="http://schemas.microsoft.com/office/powerpoint/2010/main" val="3047014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732DCEB-4987-4CC0-B621-DFC429D6CFEE}" type="datetimeFigureOut">
              <a:rPr lang="en-GB" smtClean="0"/>
              <a:t>06/09/2025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1FD848-16A7-4CC3-B693-E074734E9F0F}" type="slidenum">
              <a:rPr lang="en-GB" smtClean="0"/>
              <a:t>‹#›</a:t>
            </a:fld>
            <a:endParaRPr lang="en-GB"/>
          </a:p>
        </p:txBody>
      </p:sp>
    </p:spTree>
    <p:extLst>
      <p:ext uri="{BB962C8B-B14F-4D97-AF65-F5344CB8AC3E}">
        <p14:creationId xmlns:p14="http://schemas.microsoft.com/office/powerpoint/2010/main" val="2081596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732DCEB-4987-4CC0-B621-DFC429D6CFEE}" type="datetimeFigureOut">
              <a:rPr lang="en-GB" smtClean="0"/>
              <a:t>06/09/2025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1FD848-16A7-4CC3-B693-E074734E9F0F}" type="slidenum">
              <a:rPr lang="en-GB" smtClean="0"/>
              <a:t>‹#›</a:t>
            </a:fld>
            <a:endParaRPr lang="en-GB"/>
          </a:p>
        </p:txBody>
      </p:sp>
    </p:spTree>
    <p:extLst>
      <p:ext uri="{BB962C8B-B14F-4D97-AF65-F5344CB8AC3E}">
        <p14:creationId xmlns:p14="http://schemas.microsoft.com/office/powerpoint/2010/main" val="19809508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32DCEB-4987-4CC0-B621-DFC429D6CFEE}" type="datetimeFigureOut">
              <a:rPr lang="en-GB" smtClean="0"/>
              <a:t>06/09/2025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1FD848-16A7-4CC3-B693-E074734E9F0F}" type="slidenum">
              <a:rPr lang="en-GB" smtClean="0"/>
              <a:t>‹#›</a:t>
            </a:fld>
            <a:endParaRPr lang="en-GB"/>
          </a:p>
        </p:txBody>
      </p:sp>
    </p:spTree>
    <p:extLst>
      <p:ext uri="{BB962C8B-B14F-4D97-AF65-F5344CB8AC3E}">
        <p14:creationId xmlns:p14="http://schemas.microsoft.com/office/powerpoint/2010/main" val="35834299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549935962"/>
              </p:ext>
            </p:extLst>
          </p:nvPr>
        </p:nvGraphicFramePr>
        <p:xfrm>
          <a:off x="44354" y="749207"/>
          <a:ext cx="12147646" cy="6108793"/>
        </p:xfrm>
        <a:graphic>
          <a:graphicData uri="http://schemas.openxmlformats.org/drawingml/2006/table">
            <a:tbl>
              <a:tblPr>
                <a:tableStyleId>{5940675A-B579-460E-94D1-54222C63F5DA}</a:tableStyleId>
              </a:tblPr>
              <a:tblGrid>
                <a:gridCol w="1641907">
                  <a:extLst>
                    <a:ext uri="{9D8B030D-6E8A-4147-A177-3AD203B41FA5}">
                      <a16:colId xmlns:a16="http://schemas.microsoft.com/office/drawing/2014/main" val="20000"/>
                    </a:ext>
                  </a:extLst>
                </a:gridCol>
                <a:gridCol w="1751213">
                  <a:extLst>
                    <a:ext uri="{9D8B030D-6E8A-4147-A177-3AD203B41FA5}">
                      <a16:colId xmlns:a16="http://schemas.microsoft.com/office/drawing/2014/main" val="20001"/>
                    </a:ext>
                  </a:extLst>
                </a:gridCol>
                <a:gridCol w="2079133">
                  <a:extLst>
                    <a:ext uri="{9D8B030D-6E8A-4147-A177-3AD203B41FA5}">
                      <a16:colId xmlns:a16="http://schemas.microsoft.com/office/drawing/2014/main" val="20002"/>
                    </a:ext>
                  </a:extLst>
                </a:gridCol>
                <a:gridCol w="2188439">
                  <a:extLst>
                    <a:ext uri="{9D8B030D-6E8A-4147-A177-3AD203B41FA5}">
                      <a16:colId xmlns:a16="http://schemas.microsoft.com/office/drawing/2014/main" val="20003"/>
                    </a:ext>
                  </a:extLst>
                </a:gridCol>
                <a:gridCol w="2407051">
                  <a:extLst>
                    <a:ext uri="{9D8B030D-6E8A-4147-A177-3AD203B41FA5}">
                      <a16:colId xmlns:a16="http://schemas.microsoft.com/office/drawing/2014/main" val="20004"/>
                    </a:ext>
                  </a:extLst>
                </a:gridCol>
                <a:gridCol w="2079903">
                  <a:extLst>
                    <a:ext uri="{9D8B030D-6E8A-4147-A177-3AD203B41FA5}">
                      <a16:colId xmlns:a16="http://schemas.microsoft.com/office/drawing/2014/main" val="20005"/>
                    </a:ext>
                  </a:extLst>
                </a:gridCol>
              </a:tblGrid>
              <a:tr h="6108793">
                <a:tc>
                  <a:txBody>
                    <a:bodyPr/>
                    <a:lstStyle/>
                    <a:p>
                      <a:pPr marL="228600" indent="-228600">
                        <a:lnSpc>
                          <a:spcPct val="115000"/>
                        </a:lnSpc>
                        <a:spcAft>
                          <a:spcPts val="0"/>
                        </a:spcAft>
                        <a:tabLst>
                          <a:tab pos="457200" algn="l"/>
                        </a:tabLst>
                      </a:pPr>
                      <a:r>
                        <a:rPr lang="en-GB" sz="1000" dirty="0">
                          <a:effectLst/>
                          <a:latin typeface="Comic Sans MS" panose="030F0702030302020204" pitchFamily="66" charset="0"/>
                        </a:rPr>
                        <a:t>Which word told you that…?</a:t>
                      </a:r>
                      <a:endParaRPr lang="en-GB" sz="1100" dirty="0">
                        <a:effectLst/>
                        <a:latin typeface="Comic Sans MS" panose="030F0702030302020204" pitchFamily="66" charset="0"/>
                      </a:endParaRPr>
                    </a:p>
                    <a:p>
                      <a:pPr marL="228600" indent="-228600">
                        <a:lnSpc>
                          <a:spcPct val="115000"/>
                        </a:lnSpc>
                        <a:spcAft>
                          <a:spcPts val="0"/>
                        </a:spcAft>
                        <a:tabLst>
                          <a:tab pos="457200" algn="l"/>
                        </a:tabLst>
                      </a:pPr>
                      <a:r>
                        <a:rPr lang="en-GB" sz="1000" dirty="0">
                          <a:effectLst/>
                          <a:latin typeface="Comic Sans MS" panose="030F0702030302020204" pitchFamily="66" charset="0"/>
                        </a:rPr>
                        <a:t>What did… do/ask?</a:t>
                      </a:r>
                      <a:endParaRPr lang="en-GB" sz="1100" dirty="0">
                        <a:effectLst/>
                        <a:latin typeface="Comic Sans MS" panose="030F0702030302020204" pitchFamily="66" charset="0"/>
                      </a:endParaRPr>
                    </a:p>
                    <a:p>
                      <a:pPr marL="228600" indent="-228600">
                        <a:lnSpc>
                          <a:spcPct val="115000"/>
                        </a:lnSpc>
                        <a:spcAft>
                          <a:spcPts val="0"/>
                        </a:spcAft>
                        <a:tabLst>
                          <a:tab pos="457200" algn="l"/>
                        </a:tabLst>
                      </a:pPr>
                      <a:r>
                        <a:rPr lang="en-GB" sz="1000" dirty="0">
                          <a:effectLst/>
                          <a:latin typeface="Comic Sans MS" panose="030F0702030302020204" pitchFamily="66" charset="0"/>
                        </a:rPr>
                        <a:t>What happened at…?</a:t>
                      </a:r>
                      <a:endParaRPr lang="en-GB" sz="1100" dirty="0">
                        <a:effectLst/>
                        <a:latin typeface="Comic Sans MS" panose="030F0702030302020204" pitchFamily="66" charset="0"/>
                      </a:endParaRPr>
                    </a:p>
                    <a:p>
                      <a:pPr marL="228600" indent="-228600">
                        <a:lnSpc>
                          <a:spcPct val="115000"/>
                        </a:lnSpc>
                        <a:spcAft>
                          <a:spcPts val="0"/>
                        </a:spcAft>
                        <a:tabLst>
                          <a:tab pos="457200" algn="l"/>
                        </a:tabLst>
                      </a:pPr>
                      <a:r>
                        <a:rPr lang="en-GB" sz="1000" dirty="0">
                          <a:effectLst/>
                          <a:latin typeface="Comic Sans MS" panose="030F0702030302020204" pitchFamily="66" charset="0"/>
                        </a:rPr>
                        <a:t>What extra information did the picture add?</a:t>
                      </a:r>
                      <a:endParaRPr lang="en-GB" sz="1100" dirty="0">
                        <a:effectLst/>
                        <a:latin typeface="Comic Sans MS" panose="030F0702030302020204" pitchFamily="66" charset="0"/>
                      </a:endParaRPr>
                    </a:p>
                    <a:p>
                      <a:pPr marL="228600" indent="-228600">
                        <a:lnSpc>
                          <a:spcPct val="115000"/>
                        </a:lnSpc>
                        <a:spcAft>
                          <a:spcPts val="0"/>
                        </a:spcAft>
                        <a:tabLst>
                          <a:tab pos="457200" algn="l"/>
                        </a:tabLst>
                      </a:pPr>
                      <a:r>
                        <a:rPr lang="en-GB" sz="1000" dirty="0">
                          <a:effectLst/>
                          <a:latin typeface="Comic Sans MS" panose="030F0702030302020204" pitchFamily="66" charset="0"/>
                        </a:rPr>
                        <a:t>What does… mean?</a:t>
                      </a:r>
                      <a:endParaRPr lang="en-GB" sz="1100" dirty="0">
                        <a:effectLst/>
                        <a:latin typeface="Comic Sans MS" panose="030F0702030302020204" pitchFamily="66" charset="0"/>
                      </a:endParaRPr>
                    </a:p>
                    <a:p>
                      <a:pPr marL="228600" indent="-228600">
                        <a:lnSpc>
                          <a:spcPct val="115000"/>
                        </a:lnSpc>
                        <a:spcAft>
                          <a:spcPts val="0"/>
                        </a:spcAft>
                        <a:tabLst>
                          <a:tab pos="457200" algn="l"/>
                        </a:tabLst>
                      </a:pPr>
                      <a:r>
                        <a:rPr lang="en-GB" sz="1000" dirty="0">
                          <a:effectLst/>
                          <a:latin typeface="Comic Sans MS" panose="030F0702030302020204" pitchFamily="66" charset="0"/>
                        </a:rPr>
                        <a:t>What do/did…?</a:t>
                      </a:r>
                      <a:endParaRPr lang="en-GB" sz="1100" dirty="0">
                        <a:effectLst/>
                        <a:latin typeface="Comic Sans MS" panose="030F0702030302020204" pitchFamily="66" charset="0"/>
                      </a:endParaRPr>
                    </a:p>
                    <a:p>
                      <a:pPr marL="228600" indent="-228600">
                        <a:lnSpc>
                          <a:spcPct val="115000"/>
                        </a:lnSpc>
                        <a:spcAft>
                          <a:spcPts val="0"/>
                        </a:spcAft>
                        <a:tabLst>
                          <a:tab pos="457200" algn="l"/>
                        </a:tabLst>
                      </a:pPr>
                      <a:r>
                        <a:rPr lang="en-GB" sz="1000" dirty="0">
                          <a:effectLst/>
                          <a:latin typeface="Comic Sans MS" panose="030F0702030302020204" pitchFamily="66" charset="0"/>
                        </a:rPr>
                        <a:t>Where/when are…?</a:t>
                      </a:r>
                      <a:endParaRPr lang="en-GB" sz="1100" dirty="0">
                        <a:effectLst/>
                        <a:latin typeface="Comic Sans MS" panose="030F0702030302020204" pitchFamily="66" charset="0"/>
                      </a:endParaRPr>
                    </a:p>
                    <a:p>
                      <a:pPr marL="228600" indent="-228600">
                        <a:lnSpc>
                          <a:spcPct val="115000"/>
                        </a:lnSpc>
                        <a:spcAft>
                          <a:spcPts val="0"/>
                        </a:spcAft>
                        <a:tabLst>
                          <a:tab pos="457200" algn="l"/>
                        </a:tabLst>
                      </a:pPr>
                      <a:r>
                        <a:rPr lang="en-GB" sz="1000" dirty="0">
                          <a:effectLst/>
                          <a:latin typeface="Comic Sans MS" panose="030F0702030302020204" pitchFamily="66" charset="0"/>
                        </a:rPr>
                        <a:t>What did…/you find out about…?</a:t>
                      </a:r>
                      <a:endParaRPr lang="en-GB" sz="1100" dirty="0">
                        <a:effectLst/>
                        <a:latin typeface="Comic Sans MS" panose="030F0702030302020204" pitchFamily="66" charset="0"/>
                      </a:endParaRPr>
                    </a:p>
                    <a:p>
                      <a:pPr marL="228600" indent="-228600">
                        <a:lnSpc>
                          <a:spcPct val="115000"/>
                        </a:lnSpc>
                        <a:spcAft>
                          <a:spcPts val="0"/>
                        </a:spcAft>
                        <a:tabLst>
                          <a:tab pos="457200" algn="l"/>
                        </a:tabLst>
                      </a:pPr>
                      <a:r>
                        <a:rPr lang="en-GB" sz="1000" dirty="0">
                          <a:effectLst/>
                          <a:latin typeface="Comic Sans MS" panose="030F0702030302020204" pitchFamily="66" charset="0"/>
                        </a:rPr>
                        <a:t>Describe…?</a:t>
                      </a:r>
                      <a:endParaRPr lang="en-GB" sz="1100" dirty="0">
                        <a:effectLst/>
                        <a:latin typeface="Comic Sans MS" panose="030F0702030302020204" pitchFamily="66" charset="0"/>
                      </a:endParaRPr>
                    </a:p>
                    <a:p>
                      <a:pPr marL="228600" indent="-228600">
                        <a:lnSpc>
                          <a:spcPct val="115000"/>
                        </a:lnSpc>
                        <a:spcAft>
                          <a:spcPts val="0"/>
                        </a:spcAft>
                        <a:tabLst>
                          <a:tab pos="457200" algn="l"/>
                        </a:tabLst>
                      </a:pPr>
                      <a:r>
                        <a:rPr lang="en-GB" sz="1000" dirty="0">
                          <a:effectLst/>
                          <a:latin typeface="Comic Sans MS" panose="030F0702030302020204" pitchFamily="66" charset="0"/>
                        </a:rPr>
                        <a:t>Where did… go?</a:t>
                      </a:r>
                      <a:endParaRPr lang="en-GB" sz="1100" dirty="0">
                        <a:effectLst/>
                        <a:latin typeface="Comic Sans MS" panose="030F0702030302020204" pitchFamily="66" charset="0"/>
                      </a:endParaRPr>
                    </a:p>
                    <a:p>
                      <a:pPr marL="228600">
                        <a:lnSpc>
                          <a:spcPct val="115000"/>
                        </a:lnSpc>
                        <a:spcAft>
                          <a:spcPts val="0"/>
                        </a:spcAft>
                      </a:pPr>
                      <a:r>
                        <a:rPr lang="en-GB" sz="1000" dirty="0">
                          <a:effectLst/>
                          <a:latin typeface="Comic Sans MS" panose="030F0702030302020204" pitchFamily="66" charset="0"/>
                        </a:rPr>
                        <a:t> </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Which word told you that…?</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pPr>
                      <a:r>
                        <a:rPr lang="en-GB" sz="1000" dirty="0">
                          <a:effectLst/>
                          <a:latin typeface="Comic Sans MS" panose="030F0702030302020204" pitchFamily="66" charset="0"/>
                        </a:rPr>
                        <a:t>What did the… do?</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What happened at…?</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Can… have more than one meaning?</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What does… mean?</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Where did… go?</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Describe…</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What paragraph tells you…?</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Where are…?</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What do… ?</a:t>
                      </a:r>
                      <a:endParaRPr lang="en-GB" sz="1100" dirty="0">
                        <a:effectLst/>
                        <a:latin typeface="Comic Sans MS" panose="030F0702030302020204" pitchFamily="66" charset="0"/>
                        <a:ea typeface="Calibri" panose="020F0502020204030204" pitchFamily="34" charset="0"/>
                        <a:cs typeface="Arial" panose="020B0604020202020204" pitchFamily="34" charset="0"/>
                      </a:endParaRPr>
                    </a:p>
                  </a:txBody>
                  <a:tcPr marL="33670" marR="33670" marT="6559" marB="0"/>
                </a:tc>
                <a:tc>
                  <a:txBody>
                    <a:bodyPr/>
                    <a:lstStyle/>
                    <a:p>
                      <a:pPr marL="228600" indent="-228600">
                        <a:lnSpc>
                          <a:spcPct val="115000"/>
                        </a:lnSpc>
                        <a:spcAft>
                          <a:spcPts val="0"/>
                        </a:spcAft>
                        <a:tabLst>
                          <a:tab pos="457200" algn="l"/>
                        </a:tabLst>
                      </a:pPr>
                      <a:r>
                        <a:rPr lang="en-GB" sz="1000">
                          <a:effectLst/>
                          <a:latin typeface="Comic Sans MS" panose="030F0702030302020204" pitchFamily="66" charset="0"/>
                        </a:rPr>
                        <a:t>What is the same …?</a:t>
                      </a:r>
                      <a:endParaRPr lang="en-GB" sz="1100">
                        <a:effectLst/>
                        <a:latin typeface="Comic Sans MS" panose="030F0702030302020204" pitchFamily="66" charset="0"/>
                      </a:endParaRPr>
                    </a:p>
                    <a:p>
                      <a:pPr marL="228600" indent="-228600">
                        <a:lnSpc>
                          <a:spcPct val="115000"/>
                        </a:lnSpc>
                        <a:spcAft>
                          <a:spcPts val="0"/>
                        </a:spcAft>
                        <a:tabLst>
                          <a:tab pos="457200" algn="l"/>
                        </a:tabLst>
                      </a:pPr>
                      <a:r>
                        <a:rPr lang="en-GB" sz="1000">
                          <a:effectLst/>
                          <a:latin typeface="Comic Sans MS" panose="030F0702030302020204" pitchFamily="66" charset="0"/>
                        </a:rPr>
                        <a:t>What is the purpose of …?</a:t>
                      </a:r>
                      <a:endParaRPr lang="en-GB" sz="1100">
                        <a:effectLst/>
                        <a:latin typeface="Comic Sans MS" panose="030F0702030302020204" pitchFamily="66" charset="0"/>
                      </a:endParaRPr>
                    </a:p>
                    <a:p>
                      <a:pPr marL="228600" indent="-228600">
                        <a:lnSpc>
                          <a:spcPct val="115000"/>
                        </a:lnSpc>
                        <a:spcAft>
                          <a:spcPts val="0"/>
                        </a:spcAft>
                        <a:tabLst>
                          <a:tab pos="457200" algn="l"/>
                        </a:tabLst>
                      </a:pPr>
                      <a:r>
                        <a:rPr lang="en-GB" sz="1000">
                          <a:effectLst/>
                          <a:latin typeface="Comic Sans MS" panose="030F0702030302020204" pitchFamily="66" charset="0"/>
                        </a:rPr>
                        <a:t>Why did …?</a:t>
                      </a:r>
                      <a:endParaRPr lang="en-GB" sz="1100">
                        <a:effectLst/>
                        <a:latin typeface="Comic Sans MS" panose="030F0702030302020204" pitchFamily="66" charset="0"/>
                      </a:endParaRPr>
                    </a:p>
                    <a:p>
                      <a:pPr marL="228600" indent="-228600">
                        <a:lnSpc>
                          <a:spcPct val="115000"/>
                        </a:lnSpc>
                        <a:spcAft>
                          <a:spcPts val="0"/>
                        </a:spcAft>
                        <a:tabLst>
                          <a:tab pos="457200" algn="l"/>
                        </a:tabLst>
                      </a:pPr>
                      <a:r>
                        <a:rPr lang="en-GB" sz="1000">
                          <a:effectLst/>
                          <a:latin typeface="Comic Sans MS" panose="030F0702030302020204" pitchFamily="66" charset="0"/>
                        </a:rPr>
                        <a:t>What words tell us …..?</a:t>
                      </a:r>
                      <a:endParaRPr lang="en-GB" sz="1100">
                        <a:effectLst/>
                        <a:latin typeface="Comic Sans MS" panose="030F0702030302020204" pitchFamily="66" charset="0"/>
                      </a:endParaRPr>
                    </a:p>
                    <a:p>
                      <a:pPr marL="228600" indent="-228600">
                        <a:lnSpc>
                          <a:spcPct val="115000"/>
                        </a:lnSpc>
                        <a:spcAft>
                          <a:spcPts val="0"/>
                        </a:spcAft>
                        <a:tabLst>
                          <a:tab pos="457200" algn="l"/>
                        </a:tabLst>
                      </a:pPr>
                      <a:r>
                        <a:rPr lang="en-GB" sz="1000">
                          <a:effectLst/>
                          <a:latin typeface="Comic Sans MS" panose="030F0702030302020204" pitchFamily="66" charset="0"/>
                        </a:rPr>
                        <a:t>How did ….?</a:t>
                      </a:r>
                      <a:endParaRPr lang="en-GB" sz="1100">
                        <a:effectLst/>
                        <a:latin typeface="Comic Sans MS" panose="030F0702030302020204" pitchFamily="66" charset="0"/>
                      </a:endParaRPr>
                    </a:p>
                    <a:p>
                      <a:pPr marL="228600" indent="-228600">
                        <a:lnSpc>
                          <a:spcPct val="115000"/>
                        </a:lnSpc>
                        <a:spcAft>
                          <a:spcPts val="0"/>
                        </a:spcAft>
                        <a:tabLst>
                          <a:tab pos="457200" algn="l"/>
                        </a:tabLst>
                      </a:pPr>
                      <a:r>
                        <a:rPr lang="en-GB" sz="1000">
                          <a:effectLst/>
                          <a:latin typeface="Comic Sans MS" panose="030F0702030302020204" pitchFamily="66" charset="0"/>
                        </a:rPr>
                        <a:t>Why do you think …..?</a:t>
                      </a:r>
                      <a:endParaRPr lang="en-GB" sz="1100">
                        <a:effectLst/>
                        <a:latin typeface="Comic Sans MS" panose="030F0702030302020204" pitchFamily="66" charset="0"/>
                      </a:endParaRPr>
                    </a:p>
                    <a:p>
                      <a:pPr marL="228600" indent="-228600">
                        <a:lnSpc>
                          <a:spcPct val="115000"/>
                        </a:lnSpc>
                        <a:spcAft>
                          <a:spcPts val="0"/>
                        </a:spcAft>
                        <a:tabLst>
                          <a:tab pos="457200" algn="l"/>
                        </a:tabLst>
                      </a:pPr>
                      <a:r>
                        <a:rPr lang="en-GB" sz="1000">
                          <a:effectLst/>
                          <a:latin typeface="Comic Sans MS" panose="030F0702030302020204" pitchFamily="66" charset="0"/>
                        </a:rPr>
                        <a:t>How can you tell ….?</a:t>
                      </a:r>
                      <a:endParaRPr lang="en-GB" sz="1100">
                        <a:effectLst/>
                        <a:latin typeface="Comic Sans MS" panose="030F0702030302020204" pitchFamily="66" charset="0"/>
                      </a:endParaRPr>
                    </a:p>
                    <a:p>
                      <a:pPr marL="228600" indent="-228600">
                        <a:lnSpc>
                          <a:spcPct val="115000"/>
                        </a:lnSpc>
                        <a:spcAft>
                          <a:spcPts val="0"/>
                        </a:spcAft>
                        <a:tabLst>
                          <a:tab pos="457200" algn="l"/>
                        </a:tabLst>
                      </a:pPr>
                      <a:r>
                        <a:rPr lang="en-GB" sz="1000">
                          <a:effectLst/>
                          <a:latin typeface="Comic Sans MS" panose="030F0702030302020204" pitchFamily="66" charset="0"/>
                        </a:rPr>
                        <a:t>When does this story begin?</a:t>
                      </a:r>
                      <a:endParaRPr lang="en-GB" sz="1100">
                        <a:effectLst/>
                        <a:latin typeface="Comic Sans MS" panose="030F0702030302020204" pitchFamily="66" charset="0"/>
                      </a:endParaRPr>
                    </a:p>
                    <a:p>
                      <a:pPr marL="228600" indent="-228600">
                        <a:lnSpc>
                          <a:spcPct val="115000"/>
                        </a:lnSpc>
                        <a:spcAft>
                          <a:spcPts val="0"/>
                        </a:spcAft>
                        <a:tabLst>
                          <a:tab pos="457200" algn="l"/>
                        </a:tabLst>
                      </a:pPr>
                      <a:r>
                        <a:rPr lang="en-GB" sz="1000">
                          <a:effectLst/>
                          <a:latin typeface="Comic Sans MS" panose="030F0702030302020204" pitchFamily="66" charset="0"/>
                        </a:rPr>
                        <a:t>What does … think/feel?</a:t>
                      </a:r>
                      <a:endParaRPr lang="en-GB" sz="1100">
                        <a:effectLst/>
                        <a:latin typeface="Comic Sans MS" panose="030F0702030302020204" pitchFamily="66" charset="0"/>
                      </a:endParaRPr>
                    </a:p>
                    <a:p>
                      <a:pPr marL="228600" indent="-228600">
                        <a:lnSpc>
                          <a:spcPct val="115000"/>
                        </a:lnSpc>
                        <a:spcAft>
                          <a:spcPts val="0"/>
                        </a:spcAft>
                        <a:tabLst>
                          <a:tab pos="457200" algn="l"/>
                        </a:tabLst>
                      </a:pPr>
                      <a:r>
                        <a:rPr lang="en-GB" sz="1000">
                          <a:effectLst/>
                          <a:latin typeface="Comic Sans MS" panose="030F0702030302020204" pitchFamily="66" charset="0"/>
                        </a:rPr>
                        <a:t>How do you know?</a:t>
                      </a:r>
                      <a:endParaRPr lang="en-GB" sz="1100">
                        <a:effectLst/>
                        <a:latin typeface="Comic Sans MS" panose="030F0702030302020204" pitchFamily="66" charset="0"/>
                      </a:endParaRPr>
                    </a:p>
                    <a:p>
                      <a:pPr>
                        <a:lnSpc>
                          <a:spcPct val="115000"/>
                        </a:lnSpc>
                        <a:spcAft>
                          <a:spcPts val="0"/>
                        </a:spcAft>
                      </a:pPr>
                      <a:r>
                        <a:rPr lang="en-GB" sz="1000">
                          <a:effectLst/>
                          <a:latin typeface="Comic Sans MS" panose="030F0702030302020204" pitchFamily="66" charset="0"/>
                        </a:rPr>
                        <a:t> </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pPr>
                      <a:r>
                        <a:rPr lang="en-GB" sz="1000">
                          <a:effectLst/>
                          <a:latin typeface="Comic Sans MS" panose="030F0702030302020204" pitchFamily="66" charset="0"/>
                        </a:rPr>
                        <a:t>What ideas are we given about …?</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What does the word … imply … about?</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Why did …?</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Which words tell us …?</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How did …?</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Why is … important?</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How was … different after …?</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How did …react?</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What does …think?</a:t>
                      </a:r>
                      <a:endParaRPr lang="en-GB" sz="1100">
                        <a:effectLst/>
                        <a:latin typeface="Comic Sans MS" panose="030F0702030302020204" pitchFamily="66" charset="0"/>
                        <a:ea typeface="Calibri" panose="020F0502020204030204" pitchFamily="34" charset="0"/>
                        <a:cs typeface="Arial" panose="020B0604020202020204" pitchFamily="34" charset="0"/>
                      </a:endParaRPr>
                    </a:p>
                  </a:txBody>
                  <a:tcPr marL="33670" marR="33670" marT="6559" marB="0"/>
                </a:tc>
                <a:tc>
                  <a:txBody>
                    <a:bodyPr/>
                    <a:lstStyle/>
                    <a:p>
                      <a:pPr marL="228600" indent="-228600">
                        <a:lnSpc>
                          <a:spcPct val="115000"/>
                        </a:lnSpc>
                        <a:spcAft>
                          <a:spcPts val="0"/>
                        </a:spcAft>
                        <a:tabLst>
                          <a:tab pos="457200" algn="l"/>
                        </a:tabLst>
                      </a:pPr>
                      <a:r>
                        <a:rPr lang="en-GB" sz="1000">
                          <a:effectLst/>
                          <a:latin typeface="Comic Sans MS" panose="030F0702030302020204" pitchFamily="66" charset="0"/>
                        </a:rPr>
                        <a:t>Why has the information been presented in this way?</a:t>
                      </a:r>
                      <a:endParaRPr lang="en-GB" sz="1100">
                        <a:effectLst/>
                        <a:latin typeface="Comic Sans MS" panose="030F0702030302020204" pitchFamily="66" charset="0"/>
                      </a:endParaRPr>
                    </a:p>
                    <a:p>
                      <a:pPr marL="228600" indent="-228600">
                        <a:lnSpc>
                          <a:spcPct val="115000"/>
                        </a:lnSpc>
                        <a:spcAft>
                          <a:spcPts val="0"/>
                        </a:spcAft>
                        <a:tabLst>
                          <a:tab pos="457200" algn="l"/>
                        </a:tabLst>
                      </a:pPr>
                      <a:r>
                        <a:rPr lang="en-GB" sz="1000">
                          <a:effectLst/>
                          <a:latin typeface="Comic Sans MS" panose="030F0702030302020204" pitchFamily="66" charset="0"/>
                        </a:rPr>
                        <a:t>Why are… used?</a:t>
                      </a:r>
                      <a:endParaRPr lang="en-GB" sz="1100">
                        <a:effectLst/>
                        <a:latin typeface="Comic Sans MS" panose="030F0702030302020204" pitchFamily="66" charset="0"/>
                      </a:endParaRPr>
                    </a:p>
                    <a:p>
                      <a:pPr marL="228600" indent="-228600">
                        <a:lnSpc>
                          <a:spcPct val="115000"/>
                        </a:lnSpc>
                        <a:spcAft>
                          <a:spcPts val="0"/>
                        </a:spcAft>
                        <a:tabLst>
                          <a:tab pos="457200" algn="l"/>
                        </a:tabLst>
                      </a:pPr>
                      <a:r>
                        <a:rPr lang="en-GB" sz="1000">
                          <a:effectLst/>
                          <a:latin typeface="Comic Sans MS" panose="030F0702030302020204" pitchFamily="66" charset="0"/>
                        </a:rPr>
                        <a:t>Why is… in bold?</a:t>
                      </a:r>
                      <a:endParaRPr lang="en-GB" sz="1100">
                        <a:effectLst/>
                        <a:latin typeface="Comic Sans MS" panose="030F0702030302020204" pitchFamily="66" charset="0"/>
                      </a:endParaRPr>
                    </a:p>
                    <a:p>
                      <a:pPr marL="228600" indent="-228600">
                        <a:lnSpc>
                          <a:spcPct val="115000"/>
                        </a:lnSpc>
                        <a:spcAft>
                          <a:spcPts val="0"/>
                        </a:spcAft>
                        <a:tabLst>
                          <a:tab pos="457200" algn="l"/>
                        </a:tabLst>
                      </a:pPr>
                      <a:r>
                        <a:rPr lang="en-GB" sz="1000">
                          <a:effectLst/>
                          <a:latin typeface="Comic Sans MS" panose="030F0702030302020204" pitchFamily="66" charset="0"/>
                        </a:rPr>
                        <a:t>What does the list tell you?</a:t>
                      </a:r>
                      <a:endParaRPr lang="en-GB" sz="1100">
                        <a:effectLst/>
                        <a:latin typeface="Comic Sans MS" panose="030F0702030302020204" pitchFamily="66" charset="0"/>
                      </a:endParaRPr>
                    </a:p>
                    <a:p>
                      <a:pPr marL="228600" indent="-228600">
                        <a:lnSpc>
                          <a:spcPct val="115000"/>
                        </a:lnSpc>
                        <a:spcAft>
                          <a:spcPts val="0"/>
                        </a:spcAft>
                        <a:tabLst>
                          <a:tab pos="457200" algn="l"/>
                        </a:tabLst>
                      </a:pPr>
                      <a:r>
                        <a:rPr lang="en-GB" sz="1000">
                          <a:effectLst/>
                          <a:latin typeface="Comic Sans MS" panose="030F0702030302020204" pitchFamily="66" charset="0"/>
                        </a:rPr>
                        <a:t>What is the purpose of…?</a:t>
                      </a:r>
                      <a:endParaRPr lang="en-GB" sz="1100">
                        <a:effectLst/>
                        <a:latin typeface="Comic Sans MS" panose="030F0702030302020204" pitchFamily="66" charset="0"/>
                      </a:endParaRPr>
                    </a:p>
                    <a:p>
                      <a:pPr marL="228600" indent="-228600">
                        <a:lnSpc>
                          <a:spcPct val="115000"/>
                        </a:lnSpc>
                        <a:spcAft>
                          <a:spcPts val="0"/>
                        </a:spcAft>
                        <a:tabLst>
                          <a:tab pos="457200" algn="l"/>
                        </a:tabLst>
                      </a:pPr>
                      <a:r>
                        <a:rPr lang="en-GB" sz="1000">
                          <a:effectLst/>
                          <a:latin typeface="Comic Sans MS" panose="030F0702030302020204" pitchFamily="66" charset="0"/>
                        </a:rPr>
                        <a:t>What does the author use…?</a:t>
                      </a:r>
                      <a:endParaRPr lang="en-GB" sz="1100">
                        <a:effectLst/>
                        <a:latin typeface="Comic Sans MS" panose="030F0702030302020204" pitchFamily="66" charset="0"/>
                      </a:endParaRPr>
                    </a:p>
                    <a:p>
                      <a:pPr marL="228600" indent="-228600">
                        <a:lnSpc>
                          <a:spcPct val="115000"/>
                        </a:lnSpc>
                        <a:spcAft>
                          <a:spcPts val="0"/>
                        </a:spcAft>
                        <a:tabLst>
                          <a:tab pos="457200" algn="l"/>
                        </a:tabLst>
                      </a:pPr>
                      <a:r>
                        <a:rPr lang="en-GB" sz="1000">
                          <a:effectLst/>
                          <a:latin typeface="Comic Sans MS" panose="030F0702030302020204" pitchFamily="66" charset="0"/>
                        </a:rPr>
                        <a:t>Why is... important in the story?</a:t>
                      </a:r>
                      <a:endParaRPr lang="en-GB" sz="1100">
                        <a:effectLst/>
                        <a:latin typeface="Comic Sans MS" panose="030F0702030302020204" pitchFamily="66" charset="0"/>
                      </a:endParaRPr>
                    </a:p>
                    <a:p>
                      <a:pPr marL="228600" indent="-228600">
                        <a:lnSpc>
                          <a:spcPct val="115000"/>
                        </a:lnSpc>
                        <a:spcAft>
                          <a:spcPts val="0"/>
                        </a:spcAft>
                        <a:tabLst>
                          <a:tab pos="457200" algn="l"/>
                        </a:tabLst>
                      </a:pPr>
                      <a:r>
                        <a:rPr lang="en-GB" sz="1000">
                          <a:effectLst/>
                          <a:latin typeface="Comic Sans MS" panose="030F0702030302020204" pitchFamily="66" charset="0"/>
                        </a:rPr>
                        <a:t>Why does each instruction have a number?</a:t>
                      </a:r>
                      <a:endParaRPr lang="en-GB" sz="1100">
                        <a:effectLst/>
                        <a:latin typeface="Comic Sans MS" panose="030F0702030302020204" pitchFamily="66" charset="0"/>
                      </a:endParaRPr>
                    </a:p>
                    <a:p>
                      <a:pPr>
                        <a:lnSpc>
                          <a:spcPct val="115000"/>
                        </a:lnSpc>
                        <a:spcAft>
                          <a:spcPts val="0"/>
                        </a:spcAft>
                      </a:pPr>
                      <a:r>
                        <a:rPr lang="en-GB" sz="1000">
                          <a:effectLst/>
                          <a:latin typeface="Comic Sans MS" panose="030F0702030302020204" pitchFamily="66" charset="0"/>
                        </a:rPr>
                        <a:t> </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Why has the information been presented in this way?</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Why are… used?</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Why is… in?</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How does the layout help?</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What is the purpose of…?</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What does the author tell us…?</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Why did the author choose to…?</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Why is it easier to read…?</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Why is the headline important?</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Why is the word… in bold?</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How do the sub-headings make the article easier?</a:t>
                      </a:r>
                      <a:endParaRPr lang="en-GB" sz="1100">
                        <a:effectLst/>
                        <a:latin typeface="Comic Sans MS" panose="030F0702030302020204" pitchFamily="66" charset="0"/>
                        <a:ea typeface="Calibri" panose="020F0502020204030204" pitchFamily="34" charset="0"/>
                        <a:cs typeface="Arial" panose="020B0604020202020204" pitchFamily="34" charset="0"/>
                      </a:endParaRPr>
                    </a:p>
                  </a:txBody>
                  <a:tcPr marL="33670" marR="33670" marT="6559" marB="0"/>
                </a:tc>
                <a:tc>
                  <a:txBody>
                    <a:bodyPr/>
                    <a:lstStyle/>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Which poem was more effective at …?</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Why did the author use …?</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What does … tell you about …?</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Which words told you how … was feeling?</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What do these words, …, tell us about …?</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Why did the author choose the words … and …?</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On page …. it says …. What does this tell you about the setting?</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Find 3 words that tell you how …?</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How was it different when you read the poem aloud?</a:t>
                      </a:r>
                      <a:endParaRPr lang="en-GB" sz="1100">
                        <a:effectLst/>
                        <a:latin typeface="Comic Sans MS" panose="030F0702030302020204" pitchFamily="66" charset="0"/>
                      </a:endParaRPr>
                    </a:p>
                    <a:p>
                      <a:pPr>
                        <a:lnSpc>
                          <a:spcPct val="115000"/>
                        </a:lnSpc>
                        <a:spcAft>
                          <a:spcPts val="0"/>
                        </a:spcAft>
                      </a:pPr>
                      <a:r>
                        <a:rPr lang="en-GB" sz="1000">
                          <a:effectLst/>
                          <a:latin typeface="Comic Sans MS" panose="030F0702030302020204" pitchFamily="66" charset="0"/>
                        </a:rPr>
                        <a:t> </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Explain why … is used?</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Why does the writer compare … to …?</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What does … tell you about …?</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Why did the author use …?</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How does … help you to understand?</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Why are … used?</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How has the choice of words created a feeling of …? </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What do phrases such as … tell you?</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Why did the author choose the verbs …?</a:t>
                      </a:r>
                      <a:endParaRPr lang="en-GB" sz="1100">
                        <a:effectLst/>
                        <a:latin typeface="Comic Sans MS" panose="030F0702030302020204" pitchFamily="66" charset="0"/>
                        <a:ea typeface="Calibri" panose="020F0502020204030204" pitchFamily="34" charset="0"/>
                        <a:cs typeface="Arial" panose="020B0604020202020204" pitchFamily="34" charset="0"/>
                      </a:endParaRPr>
                    </a:p>
                  </a:txBody>
                  <a:tcPr marL="33670" marR="33670" marT="6559" marB="0"/>
                </a:tc>
                <a:tc>
                  <a:txBody>
                    <a:bodyPr/>
                    <a:lstStyle/>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This story is both sad &amp; happy. Explain why.</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What did you like about the text/story?</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What was the main purpose of the text?</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Does the author like…? How do you know?</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What is the main idea of the story/text?</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Which text is more useful for…?</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Which text did you prefer? Why?</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What kind of text is in the boxes?</a:t>
                      </a:r>
                      <a:endParaRPr lang="en-GB" sz="1100">
                        <a:effectLst/>
                        <a:latin typeface="Comic Sans MS" panose="030F0702030302020204" pitchFamily="66" charset="0"/>
                      </a:endParaRPr>
                    </a:p>
                    <a:p>
                      <a:pPr>
                        <a:lnSpc>
                          <a:spcPct val="115000"/>
                        </a:lnSpc>
                        <a:spcAft>
                          <a:spcPts val="0"/>
                        </a:spcAft>
                      </a:pPr>
                      <a:r>
                        <a:rPr lang="en-GB" sz="1000">
                          <a:effectLst/>
                          <a:latin typeface="Comic Sans MS" panose="030F0702030302020204" pitchFamily="66" charset="0"/>
                        </a:rPr>
                        <a:t> </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pPr>
                      <a:r>
                        <a:rPr lang="en-GB" sz="1000">
                          <a:effectLst/>
                          <a:latin typeface="Comic Sans MS" panose="030F0702030302020204" pitchFamily="66" charset="0"/>
                        </a:rPr>
                        <a:t>What is this text trying to do?</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Does the author like…? How do you know?</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How were the purposes of the texts different?</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What can you tell about the viewpoint of the author?</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Who is most likely to buy this book?</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What kind of magazine would you expect to find an article like this in?</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Why were… included?</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Which text do you think is more effective/most effective?</a:t>
                      </a:r>
                      <a:endParaRPr lang="en-GB" sz="110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a:effectLst/>
                          <a:latin typeface="Comic Sans MS" panose="030F0702030302020204" pitchFamily="66" charset="0"/>
                        </a:rPr>
                        <a:t>Which text is…?</a:t>
                      </a:r>
                      <a:endParaRPr lang="en-GB" sz="1100">
                        <a:effectLst/>
                        <a:latin typeface="Comic Sans MS" panose="030F0702030302020204" pitchFamily="66" charset="0"/>
                        <a:ea typeface="Calibri" panose="020F0502020204030204" pitchFamily="34" charset="0"/>
                        <a:cs typeface="Arial" panose="020B0604020202020204" pitchFamily="34" charset="0"/>
                      </a:endParaRPr>
                    </a:p>
                  </a:txBody>
                  <a:tcPr marL="33670" marR="33670" marT="6559" marB="0"/>
                </a:tc>
                <a:tc>
                  <a:txBody>
                    <a:bodyPr/>
                    <a:lstStyle/>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What else do you know by the same author?</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Did anything surprise you in this retelling of the story?</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How did you know…?</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How was… (animal) rather like a human in the story?</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What characters were in the story that we find in traditional tales?</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What features did you find that told you this was a … text?</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How was the video/ audio version of the story different from the book?</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How was the information in the text different from the picture?</a:t>
                      </a:r>
                      <a:endParaRPr lang="en-GB" sz="1100" dirty="0">
                        <a:effectLst/>
                        <a:latin typeface="Comic Sans MS" panose="030F0702030302020204" pitchFamily="66" charset="0"/>
                      </a:endParaRPr>
                    </a:p>
                    <a:p>
                      <a:pPr>
                        <a:lnSpc>
                          <a:spcPct val="115000"/>
                        </a:lnSpc>
                        <a:spcAft>
                          <a:spcPts val="0"/>
                        </a:spcAft>
                      </a:pPr>
                      <a:r>
                        <a:rPr lang="en-GB" sz="1000" dirty="0">
                          <a:effectLst/>
                          <a:latin typeface="Comic Sans MS" panose="030F0702030302020204" pitchFamily="66" charset="0"/>
                        </a:rPr>
                        <a:t> </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What is it about… that tells you?</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How did you know?</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Give two pieces of evidence that…?</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What features could… have?</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In what way is… like…?</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What other reasons could there be for…?</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What else might make… sad/angry?</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Could… be described as…?</a:t>
                      </a:r>
                      <a:endParaRPr lang="en-GB" sz="1100" dirty="0">
                        <a:effectLst/>
                        <a:latin typeface="Comic Sans MS" panose="030F0702030302020204" pitchFamily="66" charset="0"/>
                      </a:endParaRPr>
                    </a:p>
                    <a:p>
                      <a:pPr marL="342900" lvl="0" indent="-342900">
                        <a:lnSpc>
                          <a:spcPct val="115000"/>
                        </a:lnSpc>
                        <a:spcAft>
                          <a:spcPts val="0"/>
                        </a:spcAft>
                        <a:buFont typeface="Symbol" panose="05050102010706020507" pitchFamily="18" charset="2"/>
                        <a:buChar char=""/>
                        <a:tabLst>
                          <a:tab pos="457200" algn="l"/>
                        </a:tabLst>
                      </a:pPr>
                      <a:r>
                        <a:rPr lang="en-GB" sz="1000" dirty="0">
                          <a:effectLst/>
                          <a:latin typeface="Comic Sans MS" panose="030F0702030302020204" pitchFamily="66" charset="0"/>
                        </a:rPr>
                        <a:t>Why does… ask… to?</a:t>
                      </a:r>
                      <a:endParaRPr lang="en-GB" sz="1100" dirty="0">
                        <a:effectLst/>
                        <a:latin typeface="Comic Sans MS" panose="030F0702030302020204" pitchFamily="66" charset="0"/>
                        <a:ea typeface="Calibri" panose="020F0502020204030204" pitchFamily="34" charset="0"/>
                        <a:cs typeface="Arial" panose="020B0604020202020204" pitchFamily="34" charset="0"/>
                      </a:endParaRPr>
                    </a:p>
                  </a:txBody>
                  <a:tcPr marL="33670" marR="33670" marT="6559" marB="0"/>
                </a:tc>
                <a:extLst>
                  <a:ext uri="{0D108BD9-81ED-4DB2-BD59-A6C34878D82A}">
                    <a16:rowId xmlns:a16="http://schemas.microsoft.com/office/drawing/2014/main" val="10000"/>
                  </a:ext>
                </a:extLst>
              </a:tr>
            </a:tbl>
          </a:graphicData>
        </a:graphic>
      </p:graphicFrame>
      <p:sp>
        <p:nvSpPr>
          <p:cNvPr id="3" name="Rectangle 1"/>
          <p:cNvSpPr>
            <a:spLocks noChangeArrowheads="1"/>
          </p:cNvSpPr>
          <p:nvPr/>
        </p:nvSpPr>
        <p:spPr bwMode="auto">
          <a:xfrm>
            <a:off x="0" y="76944"/>
            <a:ext cx="12192000" cy="1138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GB" altLang="en-US" sz="1200" b="1"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Reading at home</a:t>
            </a:r>
            <a:endParaRPr kumimoji="0" lang="en-GB" altLang="en-US" sz="2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GB" altLang="en-US" sz="1200"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Reading has two main parts: decoding and comprehending. Below are some question prompts, that cover the different strands of comprehension, which you may wish to use when you read with your child. The top section of each column is less challenging than the second. </a:t>
            </a:r>
            <a:endParaRPr kumimoji="0" lang="en-GB" altLang="en-US" sz="2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en-GB" altLang="en-US" sz="32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8489287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TotalTime>
  <Words>859</Words>
  <Application>Microsoft Office PowerPoint</Application>
  <PresentationFormat>Widescreen</PresentationFormat>
  <Paragraphs>118</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Comic Sans MS</vt:lpstr>
      <vt:lpstr>Symbol</vt:lpstr>
      <vt:lpstr>Office Theme</vt:lpstr>
      <vt:lpstr>PowerPoint Presentation</vt:lpstr>
    </vt:vector>
  </TitlesOfParts>
  <Company>Charters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Elizabeth Neale</dc:creator>
  <cp:lastModifiedBy>Miss S Harding</cp:lastModifiedBy>
  <cp:revision>4</cp:revision>
  <cp:lastPrinted>2015-10-16T07:00:14Z</cp:lastPrinted>
  <dcterms:created xsi:type="dcterms:W3CDTF">2015-10-16T06:59:21Z</dcterms:created>
  <dcterms:modified xsi:type="dcterms:W3CDTF">2025-09-06T14:49:29Z</dcterms:modified>
</cp:coreProperties>
</file>