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61" r:id="rId4"/>
    <p:sldId id="256" r:id="rId5"/>
    <p:sldId id="258" r:id="rId6"/>
    <p:sldId id="262" r:id="rId7"/>
    <p:sldId id="259" r:id="rId8"/>
    <p:sldId id="264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7C80"/>
    <a:srgbClr val="CC00FF"/>
    <a:srgbClr val="66FF66"/>
    <a:srgbClr val="FFFF66"/>
    <a:srgbClr val="CC99FF"/>
    <a:srgbClr val="FF9966"/>
    <a:srgbClr val="FF6600"/>
    <a:srgbClr val="33CC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76E7B-DDF9-4697-999F-E99F47FB7CB4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9B224-F25B-4DCA-8D4F-C37F25429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2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2B6E-4B82-4D27-9C49-6848C27BF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FE4649-70C4-449A-98D4-73CCF1437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8C8FD-6FAD-4D93-90B1-D11F69C4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D7501-0CD0-4468-A239-45E0C4CF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2C45-828A-49F2-BA7A-4BEFDF9F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62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731A1-3D7A-42DC-8184-0284A45F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71AA8-5D9B-4E90-BC7B-476713540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CFA66-2D4A-4707-81E8-566A16972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6C70-0C0A-4A77-9291-2BE18B9B7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49CDE-4893-4A2C-BEE2-E98036A6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47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07137-D22B-4E93-94B8-2CE26E07A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7978E-F1DA-481B-8274-135F0CA1C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8E4DA-CC43-4DDD-8A69-53065DED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E6C6D-BB54-4030-A74D-219E79F74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27C25-334F-47CA-A986-3B77BAAB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4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A9691-5D14-4F69-B190-59E4B5CA2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89E02-1C0F-41C7-9096-16487FFDB2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97943-F1B8-4898-93F8-1C23B2631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4C70F4-1922-48BF-BBBB-6972B2082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4BD9D-7B9F-46D2-83C5-523ED6B5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0B01A-FFB7-4A93-8088-B7FCA6B00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FED4-7349-446D-8C54-09B1EA58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458EB-0A56-424C-9D39-4D60D80D6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1E3E39-5C97-4952-AF9C-E20423480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D2ED8-647C-46BF-A5EF-970587F8C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848EC-09EB-4823-AA2C-77974FB967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24FB30-6F66-4D9C-98D3-D5E429EB9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3EEDE5-0C14-447C-997A-AE5C3140A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069318-F4B7-434E-9B89-6634A4A31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9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20D0B-27C0-4E8B-966C-CD11475B9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796538-2CA7-49C7-AB6D-4EB8444F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B0ED92-A9A1-42C9-94C8-5CBE21BA3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6CEB9-95AF-4FF1-8B1A-953C320ED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03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60ED33-71C2-44E0-8562-AF6A361A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06591B-C0D9-48B7-B917-18EDFBCC6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A0ED7-920C-4CE1-A4E5-07684213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262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4D97C-1E7C-4769-A6AB-8263908B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17928-75CF-435D-8BEA-0D0CC487F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EF492A-62A2-4C5E-AB70-AEE5CB04A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61B46-2C65-42E8-8807-F86FBBC2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4591ED-23C7-418F-96A2-10C8E059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413C7-1889-4830-8C2C-618502819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6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37A60-311F-4E10-858E-C657E9053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224EC0-5424-4D54-9627-2D30B59BF3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6EE148-2033-4C13-AE84-2A635D290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72705-E34C-4238-9619-F718177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0C265-F0D1-4F60-A432-F5D9FE23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0F39A-577C-4CC3-849B-88CA35C7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9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FC9FA-8696-419E-885B-664EB957C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CEFB9-0E54-43C7-B0D3-CEA8446DB7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757B2-3595-4186-9531-AC56FA208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805AF-1EFA-40D2-905C-24FCB83C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44774-5581-4A39-A7AF-F3F453FA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1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286B48-32BB-4398-9525-E9427FE02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948E1B-9CEB-4480-ACF0-7BDD90C39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1553-C640-4C98-B31F-AFF1B4585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8CC4E-5BCA-4909-A0E9-5756E77BC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0B00A-E146-4DAB-B4D9-94F7D1B8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C79152-15B4-4304-AC86-585D97794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6158F-1FA5-46CC-B8E5-A6C8494DB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489D0-2CAA-46F5-89AF-C9D58FA064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10470-3631-460E-9DE9-D08DB042259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2432D-F478-4665-9318-A087DC2F3C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C275D-1981-46AD-88D0-E7BD1BF96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14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Spring-Hunt.pd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qJS4s6Bmkg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hnWBDw1x7w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Bk8fEHWv38" TargetMode="External"/><Relationship Id="rId7" Type="http://schemas.openxmlformats.org/officeDocument/2006/relationships/image" Target="../media/image11.jpeg"/><Relationship Id="rId2" Type="http://schemas.openxmlformats.org/officeDocument/2006/relationships/hyperlink" Target="https://www.youtube.com/watch?v=_pThyWhIv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Smell%20recording%20sheet.doc" TargetMode="External"/><Relationship Id="rId4" Type="http://schemas.openxmlformats.org/officeDocument/2006/relationships/hyperlink" Target="https://www.youtube.com/watch?v=GQOqvMZiNl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YPCs9kANQH4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F018C9-865F-4BE4-B2D1-D1C2371EBB2D}"/>
              </a:ext>
            </a:extLst>
          </p:cNvPr>
          <p:cNvSpPr txBox="1"/>
          <p:nvPr/>
        </p:nvSpPr>
        <p:spPr>
          <a:xfrm>
            <a:off x="988365" y="5501136"/>
            <a:ext cx="10765410" cy="120726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rgbClr val="FF9966"/>
                </a:solidFill>
                <a:latin typeface="CCW Cursive Writing 1" panose="03050602040000000000" pitchFamily="66" charset="0"/>
                <a:ea typeface="+mj-ea"/>
                <a:cs typeface="+mj-cs"/>
              </a:rPr>
              <a:t>Friday 5th March!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rgbClr val="FF9966"/>
                </a:solidFill>
                <a:latin typeface="CCW Cursive Writing 1" panose="03050602040000000000" pitchFamily="66" charset="0"/>
                <a:ea typeface="+mj-ea"/>
                <a:cs typeface="+mj-cs"/>
              </a:rPr>
              <a:t>Your last day of home schooling!!!</a:t>
            </a:r>
          </a:p>
        </p:txBody>
      </p:sp>
      <p:pic>
        <p:nvPicPr>
          <p:cNvPr id="1030" name="Picture 6" descr="Amazing Happy Face Clipart Clip Art Black And White - Pink Smiley Face Clip  Art, HD Png Download , Transparent Png Image - PNGitem">
            <a:extLst>
              <a:ext uri="{FF2B5EF4-FFF2-40B4-BE49-F238E27FC236}">
                <a16:creationId xmlns:a16="http://schemas.microsoft.com/office/drawing/2014/main" id="{BAA16B5D-4DB0-48DC-A008-24608A23D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433" y="321733"/>
            <a:ext cx="5065418" cy="398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6" name="Straight Connector 74">
            <a:extLst>
              <a:ext uri="{FF2B5EF4-FFF2-40B4-BE49-F238E27FC236}">
                <a16:creationId xmlns:a16="http://schemas.microsoft.com/office/drawing/2014/main" id="{3D83F26F-C55B-4A92-9AFF-4894D14E2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253414"/>
            <a:ext cx="0" cy="212090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lip Art Smiley Face Microsoft | Clipart Panda - Free Clipart Images | Happy  face images, Happy face pictures, Smiley">
            <a:extLst>
              <a:ext uri="{FF2B5EF4-FFF2-40B4-BE49-F238E27FC236}">
                <a16:creationId xmlns:a16="http://schemas.microsoft.com/office/drawing/2014/main" id="{9BA24D97-55C9-46FD-968C-4D661AA19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8727" y="321735"/>
            <a:ext cx="3984259" cy="398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2031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Freeform: Shape 70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026" name="Picture 2" descr="Is it spring yet? 15 signs that spring is here">
            <a:extLst>
              <a:ext uri="{FF2B5EF4-FFF2-40B4-BE49-F238E27FC236}">
                <a16:creationId xmlns:a16="http://schemas.microsoft.com/office/drawing/2014/main" id="{55C23486-BED4-458C-B76A-AB4D6A3E2A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1" r="22921" b="1"/>
          <a:stretch/>
        </p:blipFill>
        <p:spPr bwMode="auto"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15088-6478-481A-B824-B3F6EF199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6816" y="1059817"/>
            <a:ext cx="5259714" cy="5553018"/>
          </a:xfrm>
        </p:spPr>
        <p:txBody>
          <a:bodyPr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sz="3900" dirty="0">
                <a:solidFill>
                  <a:srgbClr val="FFFF00"/>
                </a:solidFill>
              </a:rPr>
              <a:t>Today is a Digital Detox Day so if you can please try and stay away from the computers!! I have attached my pre recorded lessons but there is no pressure to complete them today.  We would be happier if you went for a walk and spotted the signs of Spring, shared a book together and worked on creating something from the remains of your Friday Fun envelope! </a:t>
            </a:r>
          </a:p>
          <a:p>
            <a:pPr marL="0" indent="0">
              <a:buNone/>
            </a:pPr>
            <a:endParaRPr lang="en-GB" sz="1800" u="sng" dirty="0"/>
          </a:p>
          <a:p>
            <a:pPr marL="0" indent="0">
              <a:buNone/>
            </a:pPr>
            <a:endParaRPr lang="en-GB" sz="1800" u="sng" dirty="0"/>
          </a:p>
          <a:p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470984-7DC1-40D9-8E5F-07A02359BEBA}"/>
              </a:ext>
            </a:extLst>
          </p:cNvPr>
          <p:cNvSpPr txBox="1"/>
          <p:nvPr/>
        </p:nvSpPr>
        <p:spPr>
          <a:xfrm>
            <a:off x="1272209" y="5660013"/>
            <a:ext cx="40684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dirty="0">
                <a:hlinkClick r:id="rId3" action="ppaction://hlinkfile"/>
              </a:rPr>
              <a:t>Signs Of Spring 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3392162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783CF-0BFF-479F-95D8-7D5E3EE48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5" y="629266"/>
            <a:ext cx="3167402" cy="10007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 dirty="0">
                <a:highlight>
                  <a:srgbClr val="FFFF00"/>
                </a:highlight>
              </a:rPr>
              <a:t>Handwriting: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6F217-375D-4522-B22B-93C549042EEA}"/>
              </a:ext>
            </a:extLst>
          </p:cNvPr>
          <p:cNvSpPr txBox="1"/>
          <p:nvPr/>
        </p:nvSpPr>
        <p:spPr>
          <a:xfrm>
            <a:off x="649224" y="2469077"/>
            <a:ext cx="5446776" cy="16766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/>
              <a:t>Today is an 9-minute session with me. You will need your whiteboard, pen and rubber! Please click the link below. 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C95B82D5-A8BB-45BF-BED8-C7B206892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30112" y="0"/>
            <a:ext cx="5961888" cy="6858000"/>
          </a:xfrm>
          <a:prstGeom prst="rect">
            <a:avLst/>
          </a:prstGeom>
          <a:solidFill>
            <a:srgbClr val="A45E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Rounded Rectangle 9">
            <a:extLst>
              <a:ext uri="{FF2B5EF4-FFF2-40B4-BE49-F238E27FC236}">
                <a16:creationId xmlns:a16="http://schemas.microsoft.com/office/drawing/2014/main" id="{296C61EC-FBF4-4216-BE67-6C864D30A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9984" y="484633"/>
            <a:ext cx="4846320" cy="27432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Fine Motor Gymnastics: Fine Motor Coordination - The Inspired Treehouse">
            <a:extLst>
              <a:ext uri="{FF2B5EF4-FFF2-40B4-BE49-F238E27FC236}">
                <a16:creationId xmlns:a16="http://schemas.microsoft.com/office/drawing/2014/main" id="{C83039EA-A7B4-4ECC-B5AB-5E2C57E3C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01000" y="694945"/>
            <a:ext cx="2322576" cy="232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3" name="Rounded Rectangle 9">
            <a:extLst>
              <a:ext uri="{FF2B5EF4-FFF2-40B4-BE49-F238E27FC236}">
                <a16:creationId xmlns:a16="http://schemas.microsoft.com/office/drawing/2014/main" id="{39D6C490-0229-4573-9696-B73E5B3A9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9984" y="3511296"/>
            <a:ext cx="4846320" cy="27432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Fine Motor Warm Ups for Handwriting - YouTube">
            <a:extLst>
              <a:ext uri="{FF2B5EF4-FFF2-40B4-BE49-F238E27FC236}">
                <a16:creationId xmlns:a16="http://schemas.microsoft.com/office/drawing/2014/main" id="{9E0B1DFC-7BF0-43F2-B150-1D238565A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8559" y="3721608"/>
            <a:ext cx="4147457" cy="232257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5650DB-3AAC-4C21-B727-23281C78BC35}"/>
              </a:ext>
            </a:extLst>
          </p:cNvPr>
          <p:cNvSpPr txBox="1"/>
          <p:nvPr/>
        </p:nvSpPr>
        <p:spPr>
          <a:xfrm>
            <a:off x="774537" y="5320909"/>
            <a:ext cx="49901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4400" b="1" dirty="0">
                <a:hlinkClick r:id="rId4"/>
              </a:rPr>
              <a:t>Click Here to watch me and Nellie!! 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13572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827E238-215A-4045-BBCF-426CAD4F2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1990" y="154745"/>
            <a:ext cx="8868015" cy="2751065"/>
          </a:xfrm>
        </p:spPr>
        <p:txBody>
          <a:bodyPr>
            <a:normAutofit/>
          </a:bodyPr>
          <a:lstStyle/>
          <a:p>
            <a:r>
              <a:rPr lang="en-GB" sz="4400" b="1" u="sng" dirty="0" err="1">
                <a:solidFill>
                  <a:schemeClr val="tx2"/>
                </a:solidFill>
                <a:highlight>
                  <a:srgbClr val="66FF66"/>
                </a:highlight>
                <a:latin typeface="+mj-lt"/>
                <a:ea typeface="+mj-ea"/>
                <a:cs typeface="+mj-cs"/>
              </a:rPr>
              <a:t>Mathemagician</a:t>
            </a:r>
            <a:r>
              <a:rPr lang="en-GB" b="1" dirty="0">
                <a:solidFill>
                  <a:schemeClr val="tx2"/>
                </a:solidFill>
                <a:highlight>
                  <a:srgbClr val="66FF66"/>
                </a:highlight>
                <a:latin typeface="CCW Cursive Writing 1" panose="03050602040000000000" pitchFamily="66" charset="0"/>
              </a:rPr>
              <a:t> </a:t>
            </a:r>
            <a:r>
              <a:rPr lang="en-GB" sz="4400" b="1" u="sng" dirty="0">
                <a:solidFill>
                  <a:schemeClr val="tx2"/>
                </a:solidFill>
                <a:highlight>
                  <a:srgbClr val="66FF66"/>
                </a:highlight>
                <a:latin typeface="+mj-lt"/>
                <a:ea typeface="+mj-ea"/>
                <a:cs typeface="+mj-cs"/>
              </a:rPr>
              <a:t>Challenge</a:t>
            </a:r>
            <a:r>
              <a:rPr lang="en-GB" sz="4400" b="1" u="sng" dirty="0">
                <a:solidFill>
                  <a:srgbClr val="00B050"/>
                </a:solidFill>
                <a:highlight>
                  <a:srgbClr val="66FF66"/>
                </a:highlight>
                <a:latin typeface="+mj-lt"/>
                <a:ea typeface="+mj-ea"/>
                <a:cs typeface="+mj-cs"/>
              </a:rPr>
              <a:t>:</a:t>
            </a:r>
          </a:p>
          <a:p>
            <a:endParaRPr lang="en-GB" sz="4000" b="1" u="sng" dirty="0">
              <a:solidFill>
                <a:srgbClr val="C00000"/>
              </a:solidFill>
              <a:latin typeface="CCW Cursive Writing 1" panose="03050602040000000000" pitchFamily="66" charset="0"/>
            </a:endParaRPr>
          </a:p>
          <a:p>
            <a:r>
              <a:rPr lang="en-GB" sz="4000" b="1" u="sng" dirty="0">
                <a:solidFill>
                  <a:srgbClr val="C00000"/>
                </a:solidFill>
                <a:latin typeface="CCW Cursive Writing 1" panose="03050602040000000000" pitchFamily="66" charset="0"/>
              </a:rPr>
              <a:t>Fruity Pairs</a:t>
            </a:r>
          </a:p>
          <a:p>
            <a:endParaRPr lang="en-GB" sz="2000" b="1" dirty="0">
              <a:latin typeface="CCW Cursive Writing 1" panose="03050602040000000000" pitchFamily="66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2457C0B-C751-441B-A9EB-3D8D6A367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719" y="154745"/>
            <a:ext cx="1952625" cy="23336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1FC419-C35A-45F5-A9CB-C92FD114BFAE}"/>
              </a:ext>
            </a:extLst>
          </p:cNvPr>
          <p:cNvSpPr txBox="1"/>
          <p:nvPr/>
        </p:nvSpPr>
        <p:spPr>
          <a:xfrm>
            <a:off x="4462035" y="5872258"/>
            <a:ext cx="3267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hlinkClick r:id="rId3"/>
              </a:rPr>
              <a:t>Click Here!!</a:t>
            </a:r>
            <a:endParaRPr lang="en-GB" sz="4800" b="1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3F8C14C9-CC3C-4732-AB6F-CEFB0B7C6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25" y="2275104"/>
            <a:ext cx="5208344" cy="335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8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61B7F-6CA5-40C8-88ED-4388201DE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solidFill>
                  <a:srgbClr val="FF0000"/>
                </a:solidFill>
                <a:highlight>
                  <a:srgbClr val="FFFF00"/>
                </a:highlight>
              </a:rPr>
              <a:t>Spelling Tests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CC88F-5B86-40B9-BAED-CBDEED6EC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0322" cy="264035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Today’s spelling tests will all need to be completed at home because it is Digital Detox Day and we are preparing classrooms for Monday!! 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(Please do email me the results though and thank you!!)</a:t>
            </a:r>
          </a:p>
        </p:txBody>
      </p:sp>
      <p:pic>
        <p:nvPicPr>
          <p:cNvPr id="2050" name="Picture 2" descr="Write On! How Putting Pen to Paper Can Keep You Sharp">
            <a:extLst>
              <a:ext uri="{FF2B5EF4-FFF2-40B4-BE49-F238E27FC236}">
                <a16:creationId xmlns:a16="http://schemas.microsoft.com/office/drawing/2014/main" id="{14C611A6-2F68-4620-A9FF-60C60FEA0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787" y="1882989"/>
            <a:ext cx="3862104" cy="240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523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D81F4-C0D9-4124-927C-27258271FBF9}"/>
              </a:ext>
            </a:extLst>
          </p:cNvPr>
          <p:cNvSpPr txBox="1"/>
          <p:nvPr/>
        </p:nvSpPr>
        <p:spPr>
          <a:xfrm>
            <a:off x="1152938" y="1075154"/>
            <a:ext cx="103764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b="1" u="sng" dirty="0">
              <a:solidFill>
                <a:srgbClr val="00B050"/>
              </a:solidFill>
            </a:endParaRPr>
          </a:p>
          <a:p>
            <a:r>
              <a:rPr lang="en-GB" sz="6600" b="1" u="sng" dirty="0">
                <a:solidFill>
                  <a:srgbClr val="00B050"/>
                </a:solidFill>
              </a:rPr>
              <a:t>Mathletics: </a:t>
            </a:r>
          </a:p>
          <a:p>
            <a:r>
              <a:rPr lang="en-GB" sz="3600" b="1" u="sng" dirty="0">
                <a:solidFill>
                  <a:srgbClr val="00B050"/>
                </a:solidFill>
              </a:rPr>
              <a:t>Please try to complete 1 or 2 activities that have been set for you. </a:t>
            </a:r>
          </a:p>
          <a:p>
            <a:endParaRPr lang="en-GB" sz="3600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 descr="Mathletics Students: Amazon.co.uk: Appstore for Android">
            <a:extLst>
              <a:ext uri="{FF2B5EF4-FFF2-40B4-BE49-F238E27FC236}">
                <a16:creationId xmlns:a16="http://schemas.microsoft.com/office/drawing/2014/main" id="{952132BF-0F74-4354-83CA-B9C33F1A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058" y="249562"/>
            <a:ext cx="2718418" cy="271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97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E5106-1E43-4E47-809F-78D00B820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3" y="184147"/>
            <a:ext cx="2200422" cy="761310"/>
          </a:xfrm>
        </p:spPr>
        <p:txBody>
          <a:bodyPr/>
          <a:lstStyle/>
          <a:p>
            <a:r>
              <a:rPr lang="en-GB" b="1" u="sng" dirty="0">
                <a:solidFill>
                  <a:srgbClr val="00B050"/>
                </a:solidFill>
                <a:highlight>
                  <a:srgbClr val="FFFF00"/>
                </a:highlight>
              </a:rPr>
              <a:t>Science: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26B7-831B-4ED7-9B80-2EEA6168B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-2088226"/>
            <a:ext cx="11221278" cy="9415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F2D6E-A4A9-4B84-B2E5-588BE6727495}"/>
              </a:ext>
            </a:extLst>
          </p:cNvPr>
          <p:cNvSpPr txBox="1"/>
          <p:nvPr/>
        </p:nvSpPr>
        <p:spPr>
          <a:xfrm>
            <a:off x="2389265" y="785942"/>
            <a:ext cx="5812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/>
              <a:t>Sense of Smell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92C99E-87BE-4504-BE07-A44FA4CAC1EA}"/>
              </a:ext>
            </a:extLst>
          </p:cNvPr>
          <p:cNvSpPr txBox="1"/>
          <p:nvPr/>
        </p:nvSpPr>
        <p:spPr>
          <a:xfrm>
            <a:off x="320434" y="3267698"/>
            <a:ext cx="118715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And follow up with</a:t>
            </a:r>
            <a:r>
              <a:rPr lang="en-GB" sz="4400" b="1" dirty="0"/>
              <a:t>:</a:t>
            </a:r>
          </a:p>
          <a:p>
            <a:r>
              <a:rPr lang="en-GB" sz="4400" b="1" dirty="0">
                <a:hlinkClick r:id="rId3"/>
              </a:rPr>
              <a:t>Sense of Smell PowerPoint</a:t>
            </a:r>
            <a:endParaRPr lang="en-GB" sz="44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218E26-4963-4527-AD1B-8F2F37928F51}"/>
              </a:ext>
            </a:extLst>
          </p:cNvPr>
          <p:cNvSpPr txBox="1"/>
          <p:nvPr/>
        </p:nvSpPr>
        <p:spPr>
          <a:xfrm>
            <a:off x="320434" y="1883093"/>
            <a:ext cx="8534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Please start by listening to the story of Smelly Bill!  </a:t>
            </a:r>
            <a:r>
              <a:rPr lang="en-GB" sz="3600" b="1" dirty="0">
                <a:hlinkClick r:id="rId4"/>
              </a:rPr>
              <a:t>Click Here!!</a:t>
            </a:r>
            <a:endParaRPr lang="en-GB" sz="36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156D08-6675-425C-9D78-1A7B1C694E50}"/>
              </a:ext>
            </a:extLst>
          </p:cNvPr>
          <p:cNvSpPr txBox="1"/>
          <p:nvPr/>
        </p:nvSpPr>
        <p:spPr>
          <a:xfrm>
            <a:off x="320434" y="5075944"/>
            <a:ext cx="11589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is a recording sheet </a:t>
            </a:r>
            <a:r>
              <a:rPr lang="en-GB" sz="2400" b="1" dirty="0">
                <a:solidFill>
                  <a:srgbClr val="FF0000"/>
                </a:solidFill>
              </a:rPr>
              <a:t>IF</a:t>
            </a:r>
            <a:r>
              <a:rPr lang="en-GB" sz="2400" dirty="0"/>
              <a:t> you choose to use it for the ‘smelling’ task! </a:t>
            </a:r>
          </a:p>
          <a:p>
            <a:r>
              <a:rPr lang="en-GB" sz="2400" dirty="0">
                <a:hlinkClick r:id="rId5" action="ppaction://hlinkfile"/>
              </a:rPr>
              <a:t>Smell recording sheet!</a:t>
            </a:r>
            <a:endParaRPr lang="en-GB" sz="2400" dirty="0"/>
          </a:p>
        </p:txBody>
      </p:sp>
      <p:pic>
        <p:nvPicPr>
          <p:cNvPr id="1026" name="Picture 2" descr="Nose: Facts, Function &amp; Diseases | Live Science">
            <a:extLst>
              <a:ext uri="{FF2B5EF4-FFF2-40B4-BE49-F238E27FC236}">
                <a16:creationId xmlns:a16="http://schemas.microsoft.com/office/drawing/2014/main" id="{C35FBE1E-60DD-4CA3-A81F-BA62DAACA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724" y="165902"/>
            <a:ext cx="3046433" cy="224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melly Bill : Amazon.co.uk: Daniel Postgate, Daniel Postgate:  9781845393793: Books">
            <a:extLst>
              <a:ext uri="{FF2B5EF4-FFF2-40B4-BE49-F238E27FC236}">
                <a16:creationId xmlns:a16="http://schemas.microsoft.com/office/drawing/2014/main" id="{84E4AECB-1721-4851-BFD8-037DAC52B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503" y="2771726"/>
            <a:ext cx="2124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487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0ED52484-C939-4951-85D6-79046BBC6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67397" cy="3481744"/>
          </a:xfrm>
          <a:custGeom>
            <a:avLst/>
            <a:gdLst>
              <a:gd name="connsiteX0" fmla="*/ 0 w 4067397"/>
              <a:gd name="connsiteY0" fmla="*/ 0 h 3481744"/>
              <a:gd name="connsiteX1" fmla="*/ 3741230 w 4067397"/>
              <a:gd name="connsiteY1" fmla="*/ 0 h 3481744"/>
              <a:gd name="connsiteX2" fmla="*/ 3789282 w 4067397"/>
              <a:gd name="connsiteY2" fmla="*/ 79096 h 3481744"/>
              <a:gd name="connsiteX3" fmla="*/ 4067397 w 4067397"/>
              <a:gd name="connsiteY3" fmla="*/ 1177456 h 3481744"/>
              <a:gd name="connsiteX4" fmla="*/ 1763109 w 4067397"/>
              <a:gd name="connsiteY4" fmla="*/ 3481744 h 3481744"/>
              <a:gd name="connsiteX5" fmla="*/ 133731 w 4067397"/>
              <a:gd name="connsiteY5" fmla="*/ 2806834 h 3481744"/>
              <a:gd name="connsiteX6" fmla="*/ 0 w 4067397"/>
              <a:gd name="connsiteY6" fmla="*/ 2659692 h 3481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67397" h="3481744">
                <a:moveTo>
                  <a:pt x="0" y="0"/>
                </a:moveTo>
                <a:lnTo>
                  <a:pt x="3741230" y="0"/>
                </a:lnTo>
                <a:lnTo>
                  <a:pt x="3789282" y="79096"/>
                </a:lnTo>
                <a:cubicBezTo>
                  <a:pt x="3966649" y="405598"/>
                  <a:pt x="4067397" y="779761"/>
                  <a:pt x="4067397" y="1177456"/>
                </a:cubicBezTo>
                <a:cubicBezTo>
                  <a:pt x="4067397" y="2450079"/>
                  <a:pt x="3035732" y="3481744"/>
                  <a:pt x="1763109" y="3481744"/>
                </a:cubicBezTo>
                <a:cubicBezTo>
                  <a:pt x="1126798" y="3481744"/>
                  <a:pt x="550726" y="3223828"/>
                  <a:pt x="133731" y="2806834"/>
                </a:cubicBezTo>
                <a:lnTo>
                  <a:pt x="0" y="2659692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123AC743-1CAC-4594-8F81-8E5C1E45B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5804" y="452999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2" name="Picture 8" descr="Fauxtique - World of This | Bottle cap crafts, Bottle top crafts, Teaching  crafts">
            <a:extLst>
              <a:ext uri="{FF2B5EF4-FFF2-40B4-BE49-F238E27FC236}">
                <a16:creationId xmlns:a16="http://schemas.microsoft.com/office/drawing/2014/main" id="{49178D1B-480D-406E-86BA-32618B6C8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" r="-7" b="-7"/>
          <a:stretch/>
        </p:blipFill>
        <p:spPr bwMode="auto">
          <a:xfrm>
            <a:off x="4700396" y="617591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645920" h="1645920">
                <a:moveTo>
                  <a:pt x="822960" y="0"/>
                </a:moveTo>
                <a:cubicBezTo>
                  <a:pt x="1277468" y="0"/>
                  <a:pt x="1645920" y="368452"/>
                  <a:pt x="1645920" y="822960"/>
                </a:cubicBezTo>
                <a:cubicBezTo>
                  <a:pt x="1645920" y="1277468"/>
                  <a:pt x="1277468" y="1645920"/>
                  <a:pt x="822960" y="1645920"/>
                </a:cubicBezTo>
                <a:cubicBezTo>
                  <a:pt x="368452" y="1645920"/>
                  <a:pt x="0" y="1277468"/>
                  <a:pt x="0" y="822960"/>
                </a:cubicBezTo>
                <a:cubicBezTo>
                  <a:pt x="0" y="368452"/>
                  <a:pt x="368452" y="0"/>
                  <a:pt x="82296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3DF8EA8C-4EAB-49EE-BBAB-78BE910D2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041056"/>
            <a:ext cx="3216344" cy="2816945"/>
          </a:xfrm>
          <a:custGeom>
            <a:avLst/>
            <a:gdLst>
              <a:gd name="connsiteX0" fmla="*/ 1360112 w 3216344"/>
              <a:gd name="connsiteY0" fmla="*/ 0 h 2816945"/>
              <a:gd name="connsiteX1" fmla="*/ 3216344 w 3216344"/>
              <a:gd name="connsiteY1" fmla="*/ 1856232 h 2816945"/>
              <a:gd name="connsiteX2" fmla="*/ 2992307 w 3216344"/>
              <a:gd name="connsiteY2" fmla="*/ 2741023 h 2816945"/>
              <a:gd name="connsiteX3" fmla="*/ 2946183 w 3216344"/>
              <a:gd name="connsiteY3" fmla="*/ 2816945 h 2816945"/>
              <a:gd name="connsiteX4" fmla="*/ 0 w 3216344"/>
              <a:gd name="connsiteY4" fmla="*/ 2816945 h 2816945"/>
              <a:gd name="connsiteX5" fmla="*/ 0 w 3216344"/>
              <a:gd name="connsiteY5" fmla="*/ 596005 h 2816945"/>
              <a:gd name="connsiteX6" fmla="*/ 47558 w 3216344"/>
              <a:gd name="connsiteY6" fmla="*/ 543678 h 2816945"/>
              <a:gd name="connsiteX7" fmla="*/ 1360112 w 3216344"/>
              <a:gd name="connsiteY7" fmla="*/ 0 h 281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16344" h="2816945">
                <a:moveTo>
                  <a:pt x="1360112" y="0"/>
                </a:moveTo>
                <a:cubicBezTo>
                  <a:pt x="2385281" y="0"/>
                  <a:pt x="3216344" y="831063"/>
                  <a:pt x="3216344" y="1856232"/>
                </a:cubicBezTo>
                <a:cubicBezTo>
                  <a:pt x="3216344" y="2176598"/>
                  <a:pt x="3135186" y="2478007"/>
                  <a:pt x="2992307" y="2741023"/>
                </a:cubicBezTo>
                <a:lnTo>
                  <a:pt x="2946183" y="2816945"/>
                </a:lnTo>
                <a:lnTo>
                  <a:pt x="0" y="2816945"/>
                </a:lnTo>
                <a:lnTo>
                  <a:pt x="0" y="596005"/>
                </a:lnTo>
                <a:lnTo>
                  <a:pt x="47558" y="543678"/>
                </a:lnTo>
                <a:cubicBezTo>
                  <a:pt x="383470" y="207766"/>
                  <a:pt x="847528" y="0"/>
                  <a:pt x="136011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9973AF05-1CBD-4B57-BB0F-EAEF9F8FB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0935" y="2871982"/>
            <a:ext cx="2834640" cy="28346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rubber glove finger puppets - Fun Crafts Kids">
            <a:extLst>
              <a:ext uri="{FF2B5EF4-FFF2-40B4-BE49-F238E27FC236}">
                <a16:creationId xmlns:a16="http://schemas.microsoft.com/office/drawing/2014/main" id="{71322B8C-4919-43FB-BA1B-F30E667E8AB6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-3"/>
          <a:stretch/>
        </p:blipFill>
        <p:spPr bwMode="auto">
          <a:xfrm>
            <a:off x="3545527" y="3036574"/>
            <a:ext cx="2505456" cy="2505456"/>
          </a:xfrm>
          <a:custGeom>
            <a:avLst/>
            <a:gdLst/>
            <a:ahLst/>
            <a:cxnLst/>
            <a:rect l="l" t="t" r="r" b="b"/>
            <a:pathLst>
              <a:path w="2505456" h="2505456">
                <a:moveTo>
                  <a:pt x="1252728" y="0"/>
                </a:moveTo>
                <a:cubicBezTo>
                  <a:pt x="1944591" y="0"/>
                  <a:pt x="2505456" y="560865"/>
                  <a:pt x="2505456" y="1252728"/>
                </a:cubicBezTo>
                <a:cubicBezTo>
                  <a:pt x="2505456" y="1944591"/>
                  <a:pt x="1944591" y="2505456"/>
                  <a:pt x="1252728" y="2505456"/>
                </a:cubicBezTo>
                <a:cubicBezTo>
                  <a:pt x="560865" y="2505456"/>
                  <a:pt x="0" y="1944591"/>
                  <a:pt x="0" y="1252728"/>
                </a:cubicBezTo>
                <a:cubicBezTo>
                  <a:pt x="0" y="560865"/>
                  <a:pt x="560865" y="0"/>
                  <a:pt x="1252728" y="0"/>
                </a:cubicBezTo>
                <a:close/>
              </a:path>
            </a:pathLst>
          </a:cu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4" descr="Paper Clip People - Your Therapy Source">
            <a:extLst>
              <a:ext uri="{FF2B5EF4-FFF2-40B4-BE49-F238E27FC236}">
                <a16:creationId xmlns:a16="http://schemas.microsoft.com/office/drawing/2014/main" id="{FDDDBA51-A233-44F0-9330-B8FEA27DB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3" r="-1" b="8855"/>
          <a:stretch/>
        </p:blipFill>
        <p:spPr bwMode="auto">
          <a:xfrm>
            <a:off x="20" y="10"/>
            <a:ext cx="3904480" cy="3318836"/>
          </a:xfrm>
          <a:custGeom>
            <a:avLst/>
            <a:gdLst/>
            <a:ahLst/>
            <a:cxnLst/>
            <a:rect l="l" t="t" r="r" b="b"/>
            <a:pathLst>
              <a:path w="3904500" h="3318846">
                <a:moveTo>
                  <a:pt x="0" y="0"/>
                </a:moveTo>
                <a:lnTo>
                  <a:pt x="3550823" y="0"/>
                </a:lnTo>
                <a:lnTo>
                  <a:pt x="3646046" y="156742"/>
                </a:lnTo>
                <a:cubicBezTo>
                  <a:pt x="3810874" y="460163"/>
                  <a:pt x="3904500" y="807876"/>
                  <a:pt x="3904500" y="1177456"/>
                </a:cubicBezTo>
                <a:cubicBezTo>
                  <a:pt x="3904500" y="2360113"/>
                  <a:pt x="2945767" y="3318846"/>
                  <a:pt x="1763110" y="3318846"/>
                </a:cubicBezTo>
                <a:cubicBezTo>
                  <a:pt x="1097866" y="3318846"/>
                  <a:pt x="503472" y="3015497"/>
                  <a:pt x="110709" y="2539579"/>
                </a:cubicBezTo>
                <a:lnTo>
                  <a:pt x="0" y="239153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ce cream skiers | Winter crafts for kids, Easy winter crafts, Olympic  crafts">
            <a:extLst>
              <a:ext uri="{FF2B5EF4-FFF2-40B4-BE49-F238E27FC236}">
                <a16:creationId xmlns:a16="http://schemas.microsoft.com/office/drawing/2014/main" id="{8EB5B5D8-F0A5-4855-9960-086678085B97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2" r="-1" b="51096"/>
          <a:stretch/>
        </p:blipFill>
        <p:spPr bwMode="auto">
          <a:xfrm>
            <a:off x="1" y="4207014"/>
            <a:ext cx="3050387" cy="2654675"/>
          </a:xfrm>
          <a:custGeom>
            <a:avLst/>
            <a:gdLst/>
            <a:ahLst/>
            <a:cxnLst/>
            <a:rect l="l" t="t" r="r" b="b"/>
            <a:pathLst>
              <a:path w="3050387" h="2654675">
                <a:moveTo>
                  <a:pt x="1360112" y="0"/>
                </a:moveTo>
                <a:cubicBezTo>
                  <a:pt x="2293625" y="0"/>
                  <a:pt x="3050387" y="756762"/>
                  <a:pt x="3050387" y="1690275"/>
                </a:cubicBezTo>
                <a:cubicBezTo>
                  <a:pt x="3050387" y="2040343"/>
                  <a:pt x="2943967" y="2365554"/>
                  <a:pt x="2761715" y="2635324"/>
                </a:cubicBezTo>
                <a:lnTo>
                  <a:pt x="2747244" y="2654675"/>
                </a:lnTo>
                <a:lnTo>
                  <a:pt x="0" y="2654675"/>
                </a:lnTo>
                <a:lnTo>
                  <a:pt x="0" y="689742"/>
                </a:lnTo>
                <a:lnTo>
                  <a:pt x="55814" y="615103"/>
                </a:lnTo>
                <a:cubicBezTo>
                  <a:pt x="365835" y="239445"/>
                  <a:pt x="835011" y="0"/>
                  <a:pt x="1360112" y="0"/>
                </a:cubicBezTo>
                <a:close/>
              </a:path>
            </a:pathLst>
          </a:cu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2E1C17-1E03-4249-A192-CCC009CF3020}"/>
              </a:ext>
            </a:extLst>
          </p:cNvPr>
          <p:cNvSpPr txBox="1"/>
          <p:nvPr/>
        </p:nvSpPr>
        <p:spPr>
          <a:xfrm>
            <a:off x="6822832" y="449477"/>
            <a:ext cx="5201909" cy="6571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dirty="0"/>
              <a:t>Free Friday!! </a:t>
            </a:r>
          </a:p>
          <a:p>
            <a:pPr>
              <a:spcAft>
                <a:spcPts val="600"/>
              </a:spcAft>
            </a:pPr>
            <a:r>
              <a:rPr lang="en-GB" sz="3600" dirty="0"/>
              <a:t>Today you are </a:t>
            </a:r>
            <a:r>
              <a:rPr lang="en-GB" sz="3600" dirty="0">
                <a:solidFill>
                  <a:srgbClr val="FFFF00"/>
                </a:solidFill>
              </a:rPr>
              <a:t>‘screen free’ </a:t>
            </a:r>
            <a:r>
              <a:rPr lang="en-GB" sz="3600" dirty="0"/>
              <a:t>so please design, create and make using your left over items in the Friday Fun envelope and your amazing imaginations!! I can not wait to see what you come up with!!  Have fun! </a:t>
            </a:r>
            <a:r>
              <a:rPr lang="en-GB" sz="2800" dirty="0"/>
              <a:t>(I have attached a couple of templates on the Friday page if you want them!)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362946-32EA-4543-B6C5-E796FE22D3B7}"/>
              </a:ext>
            </a:extLst>
          </p:cNvPr>
          <p:cNvSpPr txBox="1"/>
          <p:nvPr/>
        </p:nvSpPr>
        <p:spPr>
          <a:xfrm>
            <a:off x="3823600" y="5895517"/>
            <a:ext cx="30503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FF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Here</a:t>
            </a:r>
            <a:endParaRPr lang="en-GB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561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A35598-94B5-4FCD-8BCE-806F20C05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924" y="1197768"/>
            <a:ext cx="4605340" cy="976746"/>
          </a:xfrm>
        </p:spPr>
        <p:txBody>
          <a:bodyPr>
            <a:normAutofit/>
          </a:bodyPr>
          <a:lstStyle/>
          <a:p>
            <a:r>
              <a:rPr lang="en-GB" sz="5000" b="1" dirty="0">
                <a:solidFill>
                  <a:srgbClr val="CC00FF"/>
                </a:solidFill>
                <a:latin typeface="A.C.M.E. Secret Agent" panose="020B0603050302020204" pitchFamily="34" charset="0"/>
              </a:rPr>
              <a:t>WOW!!</a:t>
            </a:r>
            <a:endParaRPr lang="en-GB" sz="5000" dirty="0">
              <a:solidFill>
                <a:srgbClr val="CC00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9AC96-39D6-4243-92AD-9685135ED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5394" y="2241921"/>
            <a:ext cx="4605340" cy="675573"/>
          </a:xfrm>
        </p:spPr>
        <p:txBody>
          <a:bodyPr>
            <a:noAutofit/>
          </a:bodyPr>
          <a:lstStyle/>
          <a:p>
            <a:pPr algn="l"/>
            <a:r>
              <a:rPr lang="en-GB" sz="4400" dirty="0">
                <a:solidFill>
                  <a:srgbClr val="CC00FF"/>
                </a:solidFill>
                <a:latin typeface="Action Jackson" panose="00000400000000000000" pitchFamily="2" charset="0"/>
              </a:rPr>
              <a:t>We DID IT!!!!!</a:t>
            </a:r>
          </a:p>
        </p:txBody>
      </p:sp>
      <p:pic>
        <p:nvPicPr>
          <p:cNvPr id="3076" name="Picture 4" descr="How many colours are in a rainbow?">
            <a:extLst>
              <a:ext uri="{FF2B5EF4-FFF2-40B4-BE49-F238E27FC236}">
                <a16:creationId xmlns:a16="http://schemas.microsoft.com/office/drawing/2014/main" id="{B0B52931-633E-452B-9E7B-498D8A3D02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6" r="-2" b="-2"/>
          <a:stretch/>
        </p:blipFill>
        <p:spPr bwMode="auto">
          <a:xfrm>
            <a:off x="6096000" y="1197767"/>
            <a:ext cx="5622135" cy="446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BB48DD-CEE4-4400-9E01-8BB30DCB032D}"/>
              </a:ext>
            </a:extLst>
          </p:cNvPr>
          <p:cNvSpPr txBox="1"/>
          <p:nvPr/>
        </p:nvSpPr>
        <p:spPr>
          <a:xfrm>
            <a:off x="219982" y="2917494"/>
            <a:ext cx="62584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4000" dirty="0">
                <a:solidFill>
                  <a:srgbClr val="FFFFFF"/>
                </a:solidFill>
                <a:latin typeface="Action Jackson" panose="00000400000000000000" pitchFamily="2" charset="0"/>
              </a:rPr>
              <a:t>Have an amazing weekend and I’ll see you in class next week</a:t>
            </a:r>
            <a:r>
              <a:rPr lang="en-GB" sz="6000" dirty="0">
                <a:solidFill>
                  <a:srgbClr val="FFFFFF"/>
                </a:solidFill>
                <a:latin typeface="Action Jackson" panose="00000400000000000000" pitchFamily="2" charset="0"/>
              </a:rPr>
              <a:t>!!! </a:t>
            </a:r>
          </a:p>
        </p:txBody>
      </p:sp>
    </p:spTree>
    <p:extLst>
      <p:ext uri="{BB962C8B-B14F-4D97-AF65-F5344CB8AC3E}">
        <p14:creationId xmlns:p14="http://schemas.microsoft.com/office/powerpoint/2010/main" val="462249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5235</TotalTime>
  <Words>318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A.C.M.E. Secret Agent</vt:lpstr>
      <vt:lpstr>Action Jackson</vt:lpstr>
      <vt:lpstr>Arial</vt:lpstr>
      <vt:lpstr>Calibri</vt:lpstr>
      <vt:lpstr>Calibri Light</vt:lpstr>
      <vt:lpstr>CCW Cursive Writing 1</vt:lpstr>
      <vt:lpstr>Office Theme</vt:lpstr>
      <vt:lpstr>PowerPoint Presentation</vt:lpstr>
      <vt:lpstr>PowerPoint Presentation</vt:lpstr>
      <vt:lpstr>Handwriting:</vt:lpstr>
      <vt:lpstr>PowerPoint Presentation</vt:lpstr>
      <vt:lpstr>Spelling Tests </vt:lpstr>
      <vt:lpstr>PowerPoint Presentation</vt:lpstr>
      <vt:lpstr>Science: </vt:lpstr>
      <vt:lpstr>PowerPoint Presentation</vt:lpstr>
      <vt:lpstr>WOW!!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G. O'Brien</dc:creator>
  <cp:lastModifiedBy>Mrs G. O'Brien</cp:lastModifiedBy>
  <cp:revision>148</cp:revision>
  <dcterms:created xsi:type="dcterms:W3CDTF">2021-01-11T20:16:48Z</dcterms:created>
  <dcterms:modified xsi:type="dcterms:W3CDTF">2021-03-02T19:56:43Z</dcterms:modified>
</cp:coreProperties>
</file>