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p:sldMasterIdLst>
    <p:sldMasterId id="2147483660" r:id="rId1"/>
  </p:sldMasterIdLst>
  <p:handoutMasterIdLst>
    <p:handoutMasterId r:id="rId14"/>
  </p:handoutMasterIdLst>
  <p:sldIdLst>
    <p:sldId id="258" r:id="rId2"/>
    <p:sldId id="263" r:id="rId3"/>
    <p:sldId id="264" r:id="rId4"/>
    <p:sldId id="266" r:id="rId5"/>
    <p:sldId id="267" r:id="rId6"/>
    <p:sldId id="268" r:id="rId7"/>
    <p:sldId id="269" r:id="rId8"/>
    <p:sldId id="270" r:id="rId9"/>
    <p:sldId id="272" r:id="rId10"/>
    <p:sldId id="273" r:id="rId11"/>
    <p:sldId id="274" r:id="rId12"/>
    <p:sldId id="275" r:id="rId13"/>
  </p:sldIdLst>
  <p:sldSz cx="9144000" cy="6858000" type="screen4x3"/>
  <p:notesSz cx="6858000" cy="9144000"/>
  <p:embeddedFontLst>
    <p:embeddedFont>
      <p:font typeface="BPreplay" panose="02000503000000020004" pitchFamily="2"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Century Gothic" panose="020B0502020202020204" pitchFamily="34" charset="0"/>
      <p:regular r:id="rId23"/>
      <p:bold r:id="rId24"/>
      <p:italic r:id="rId25"/>
      <p:boldItalic r:id="rId26"/>
    </p:embeddedFont>
    <p:embeddedFont>
      <p:font typeface="Sassoon Infant Md" panose="02000603050000020003" pitchFamily="2" charset="0"/>
      <p:regular r:id="rId27"/>
    </p:embeddedFont>
    <p:embeddedFont>
      <p:font typeface="Sassoon Infant Rg" panose="02000803050000020003" pitchFamily="2" charset="0"/>
      <p:regular r:id="rId28"/>
      <p:bold r:id="rId29"/>
      <p: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5pPr>
    <a:lvl6pPr marL="2286000" algn="l" defTabSz="914400" rtl="0" eaLnBrk="1" latinLnBrk="0" hangingPunct="1">
      <a:defRPr kern="1200">
        <a:solidFill>
          <a:schemeClr val="tx1"/>
        </a:solidFill>
        <a:latin typeface="Sassoon Infant Rg" panose="02000803050000020003" pitchFamily="2" charset="0"/>
        <a:ea typeface="+mn-ea"/>
        <a:cs typeface="+mn-cs"/>
      </a:defRPr>
    </a:lvl6pPr>
    <a:lvl7pPr marL="2743200" algn="l" defTabSz="914400" rtl="0" eaLnBrk="1" latinLnBrk="0" hangingPunct="1">
      <a:defRPr kern="1200">
        <a:solidFill>
          <a:schemeClr val="tx1"/>
        </a:solidFill>
        <a:latin typeface="Sassoon Infant Rg" panose="02000803050000020003" pitchFamily="2" charset="0"/>
        <a:ea typeface="+mn-ea"/>
        <a:cs typeface="+mn-cs"/>
      </a:defRPr>
    </a:lvl7pPr>
    <a:lvl8pPr marL="3200400" algn="l" defTabSz="914400" rtl="0" eaLnBrk="1" latinLnBrk="0" hangingPunct="1">
      <a:defRPr kern="1200">
        <a:solidFill>
          <a:schemeClr val="tx1"/>
        </a:solidFill>
        <a:latin typeface="Sassoon Infant Rg" panose="02000803050000020003" pitchFamily="2" charset="0"/>
        <a:ea typeface="+mn-ea"/>
        <a:cs typeface="+mn-cs"/>
      </a:defRPr>
    </a:lvl8pPr>
    <a:lvl9pPr marL="3657600" algn="l" defTabSz="914400" rtl="0" eaLnBrk="1" latinLnBrk="0" hangingPunct="1">
      <a:defRPr kern="1200">
        <a:solidFill>
          <a:schemeClr val="tx1"/>
        </a:solidFill>
        <a:latin typeface="Sassoon Infant Rg" panose="02000803050000020003"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74">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3" autoAdjust="0"/>
    <p:restoredTop sz="94660"/>
  </p:normalViewPr>
  <p:slideViewPr>
    <p:cSldViewPr snapToGrid="0">
      <p:cViewPr varScale="1">
        <p:scale>
          <a:sx n="112" d="100"/>
          <a:sy n="112" d="100"/>
        </p:scale>
        <p:origin x="1616" y="192"/>
      </p:cViewPr>
      <p:guideLst>
        <p:guide orient="horz" pos="2160"/>
        <p:guide pos="2880"/>
        <p:guide pos="317"/>
        <p:guide orient="horz" pos="3974"/>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8882870-7BEE-2448-9318-C0AF11E8C5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EF3F84C-0A1A-D842-93DE-84A66C0985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F80ADAA-15B9-5C44-9D65-0A15B1C13F33}" type="datetimeFigureOut">
              <a:rPr lang="en-GB"/>
              <a:pPr>
                <a:defRPr/>
              </a:pPr>
              <a:t>17/11/2021</a:t>
            </a:fld>
            <a:endParaRPr lang="en-GB"/>
          </a:p>
        </p:txBody>
      </p:sp>
      <p:sp>
        <p:nvSpPr>
          <p:cNvPr id="4" name="Footer Placeholder 3">
            <a:extLst>
              <a:ext uri="{FF2B5EF4-FFF2-40B4-BE49-F238E27FC236}">
                <a16:creationId xmlns:a16="http://schemas.microsoft.com/office/drawing/2014/main" id="{391D2DF3-3C64-7049-9EFE-C67E1EDCE25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CEDCE579-EFB6-0249-B3DE-0E71CE51FDB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02911224-0757-5549-8A8A-741B6194EFA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126B65F-18FE-9E43-AAC7-AB351B3760D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A3AE50C2-114B-3146-B331-B1554EDA0C6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449765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AF5A470-774A-B947-8BD7-C9E92F92AB6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FBC9713E-58D5-7E47-B3D0-572C29CE0C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818588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C7086EA5-B28E-6E41-AF59-82FEECECD0E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213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778608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83218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F4011814-6F5E-B944-AF38-052856F9AA8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7398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97BD143-337A-1344-93A1-AC39BDF58DE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F998ED4-4D8B-4047-B318-7CA9784927F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1" r:id="rId4"/>
    <p:sldLayoutId id="2147483752" r:id="rId5"/>
    <p:sldLayoutId id="214748375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C49010B-A87E-D34F-9B98-502FC8CF5558}"/>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6D9D6087-B44F-3144-BBB7-8FF88C60B55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5" name="Title 1">
            <a:extLst>
              <a:ext uri="{FF2B5EF4-FFF2-40B4-BE49-F238E27FC236}">
                <a16:creationId xmlns:a16="http://schemas.microsoft.com/office/drawing/2014/main" id="{47A97599-978B-5046-80B1-81AB766DF10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US" altLang="en-US" sz="3600" b="1">
                <a:solidFill>
                  <a:schemeClr val="tx1"/>
                </a:solidFill>
                <a:latin typeface="Century Gothic" panose="020B0502020202020204" pitchFamily="34" charset="0"/>
              </a:rPr>
              <a:t>Success Criteria</a:t>
            </a:r>
          </a:p>
        </p:txBody>
      </p:sp>
      <p:sp>
        <p:nvSpPr>
          <p:cNvPr id="8196" name="Title 1">
            <a:extLst>
              <a:ext uri="{FF2B5EF4-FFF2-40B4-BE49-F238E27FC236}">
                <a16:creationId xmlns:a16="http://schemas.microsoft.com/office/drawing/2014/main" id="{E826CDFF-FC85-0843-8381-59B57021929A}"/>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US" altLang="en-US" sz="3600" b="1">
                <a:solidFill>
                  <a:schemeClr val="tx1"/>
                </a:solidFill>
                <a:latin typeface="Century Gothic" panose="020B0502020202020204" pitchFamily="34" charset="0"/>
              </a:rPr>
              <a:t>Aim</a:t>
            </a:r>
          </a:p>
        </p:txBody>
      </p:sp>
      <p:sp>
        <p:nvSpPr>
          <p:cNvPr id="8197" name="Content Placeholder 15">
            <a:extLst>
              <a:ext uri="{FF2B5EF4-FFF2-40B4-BE49-F238E27FC236}">
                <a16:creationId xmlns:a16="http://schemas.microsoft.com/office/drawing/2014/main" id="{F4F55BA8-8828-E144-A627-DBF08EEA9375}"/>
              </a:ext>
            </a:extLst>
          </p:cNvPr>
          <p:cNvSpPr>
            <a:spLocks noGrp="1"/>
          </p:cNvSpPr>
          <p:nvPr>
            <p:ph idx="1"/>
          </p:nvPr>
        </p:nvSpPr>
        <p:spPr>
          <a:xfrm>
            <a:off x="628650" y="1127125"/>
            <a:ext cx="7886700" cy="1409700"/>
          </a:xfrm>
        </p:spPr>
        <p:txBody>
          <a:bodyPr/>
          <a:lstStyle/>
          <a:p>
            <a:pPr eaLnBrk="1" hangingPunct="1"/>
            <a:r>
              <a:rPr lang="en-GB" altLang="en-US">
                <a:latin typeface="Sassoon Infant Rg" panose="02000803050000020003" pitchFamily="2" charset="0"/>
                <a:ea typeface="Sassoon Infant Rg" panose="02000803050000020003" pitchFamily="2" charset="0"/>
                <a:cs typeface="Sassoon Infant Rg" panose="02000803050000020003" pitchFamily="2" charset="0"/>
              </a:rPr>
              <a:t>I</a:t>
            </a:r>
            <a:r>
              <a:rPr lang="en-GB" altLang="en-US">
                <a:latin typeface="Century Gothic" panose="020B0502020202020204" pitchFamily="34" charset="0"/>
                <a:ea typeface="Sassoon Infant Rg" panose="02000803050000020003" pitchFamily="2" charset="0"/>
                <a:cs typeface="Sassoon Infant Rg" panose="02000803050000020003" pitchFamily="2" charset="0"/>
              </a:rPr>
              <a:t> can understand what a monarch is and the qualities needed to be a good monarch.</a:t>
            </a:r>
          </a:p>
        </p:txBody>
      </p:sp>
      <p:sp>
        <p:nvSpPr>
          <p:cNvPr id="8198" name="Content Placeholder 15">
            <a:extLst>
              <a:ext uri="{FF2B5EF4-FFF2-40B4-BE49-F238E27FC236}">
                <a16:creationId xmlns:a16="http://schemas.microsoft.com/office/drawing/2014/main" id="{1B87ABA1-5205-1042-8253-988F6EEC994E}"/>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r>
              <a:rPr lang="en-GB" altLang="en-US">
                <a:latin typeface="Century Gothic" panose="020B0502020202020204" pitchFamily="34" charset="0"/>
              </a:rPr>
              <a:t>I can talk about what a good monarch would do in different situations.</a:t>
            </a:r>
          </a:p>
          <a:p>
            <a:pPr eaLnBrk="1" hangingPunct="1"/>
            <a:r>
              <a:rPr lang="en-GB" altLang="en-US">
                <a:latin typeface="Century Gothic" panose="020B0502020202020204" pitchFamily="34" charset="0"/>
              </a:rPr>
              <a:t>I can think of some rules and laws that I might create if I were a monarch.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5">
            <a:extLst>
              <a:ext uri="{FF2B5EF4-FFF2-40B4-BE49-F238E27FC236}">
                <a16:creationId xmlns:a16="http://schemas.microsoft.com/office/drawing/2014/main" id="{7E5C2794-AC69-154A-A03F-E0BFBF24D4E8}"/>
              </a:ext>
            </a:extLst>
          </p:cNvPr>
          <p:cNvSpPr>
            <a:spLocks noGrp="1"/>
          </p:cNvSpPr>
          <p:nvPr>
            <p:ph type="title"/>
          </p:nvPr>
        </p:nvSpPr>
        <p:spPr>
          <a:xfrm>
            <a:off x="461963" y="428625"/>
            <a:ext cx="8220075" cy="1595438"/>
          </a:xfrm>
        </p:spPr>
        <p:txBody>
          <a:bodyPr/>
          <a:lstStyle/>
          <a:p>
            <a:pPr algn="ctr" eaLnBrk="1" hangingPunct="1"/>
            <a:r>
              <a:rPr lang="en-GB" altLang="en-US">
                <a:latin typeface="Century Gothic" panose="020B0502020202020204" pitchFamily="34" charset="0"/>
              </a:rPr>
              <a:t>Royal Objects</a:t>
            </a:r>
            <a:br>
              <a:rPr lang="en-GB" altLang="en-US">
                <a:latin typeface="Century Gothic" panose="020B0502020202020204" pitchFamily="34" charset="0"/>
              </a:rPr>
            </a:br>
            <a:r>
              <a:rPr lang="en-GB" altLang="en-US" sz="2400" b="0">
                <a:latin typeface="Century Gothic" panose="020B0502020202020204" pitchFamily="34" charset="0"/>
              </a:rPr>
              <a:t>Who would use these objects?</a:t>
            </a:r>
          </a:p>
        </p:txBody>
      </p:sp>
      <p:pic>
        <p:nvPicPr>
          <p:cNvPr id="9218" name="Picture 1">
            <a:extLst>
              <a:ext uri="{FF2B5EF4-FFF2-40B4-BE49-F238E27FC236}">
                <a16:creationId xmlns:a16="http://schemas.microsoft.com/office/drawing/2014/main" id="{444CFCD9-4A11-7045-A973-8DCEEC11EE7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6663" y="1846263"/>
            <a:ext cx="550862"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19" name="Group 3">
            <a:extLst>
              <a:ext uri="{FF2B5EF4-FFF2-40B4-BE49-F238E27FC236}">
                <a16:creationId xmlns:a16="http://schemas.microsoft.com/office/drawing/2014/main" id="{28CC31A9-B096-9348-84FE-DA9C4907EB98}"/>
              </a:ext>
            </a:extLst>
          </p:cNvPr>
          <p:cNvGrpSpPr>
            <a:grpSpLocks/>
          </p:cNvGrpSpPr>
          <p:nvPr/>
        </p:nvGrpSpPr>
        <p:grpSpPr bwMode="auto">
          <a:xfrm rot="1224446">
            <a:off x="4495800" y="4286250"/>
            <a:ext cx="1341438" cy="1544638"/>
            <a:chOff x="2819500" y="3772178"/>
            <a:chExt cx="1341590" cy="1544222"/>
          </a:xfrm>
        </p:grpSpPr>
        <p:pic>
          <p:nvPicPr>
            <p:cNvPr id="9225" name="Picture 2">
              <a:extLst>
                <a:ext uri="{FF2B5EF4-FFF2-40B4-BE49-F238E27FC236}">
                  <a16:creationId xmlns:a16="http://schemas.microsoft.com/office/drawing/2014/main" id="{BAAE641A-26CC-DF4C-A27A-B270FDE040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19500" y="4158234"/>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7">
              <a:extLst>
                <a:ext uri="{FF2B5EF4-FFF2-40B4-BE49-F238E27FC236}">
                  <a16:creationId xmlns:a16="http://schemas.microsoft.com/office/drawing/2014/main" id="{7FE41F4B-809B-D545-AC20-F70D523A9B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20181" y="3772178"/>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8">
              <a:extLst>
                <a:ext uri="{FF2B5EF4-FFF2-40B4-BE49-F238E27FC236}">
                  <a16:creationId xmlns:a16="http://schemas.microsoft.com/office/drawing/2014/main" id="{5D3B75EF-F16B-9C4E-8AA6-B941DD7D17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80654" y="4544289"/>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20" name="Group 12">
            <a:extLst>
              <a:ext uri="{FF2B5EF4-FFF2-40B4-BE49-F238E27FC236}">
                <a16:creationId xmlns:a16="http://schemas.microsoft.com/office/drawing/2014/main" id="{62817C30-31FB-9D4A-AAD6-4C68AFABC83A}"/>
              </a:ext>
            </a:extLst>
          </p:cNvPr>
          <p:cNvGrpSpPr>
            <a:grpSpLocks/>
          </p:cNvGrpSpPr>
          <p:nvPr/>
        </p:nvGrpSpPr>
        <p:grpSpPr bwMode="auto">
          <a:xfrm>
            <a:off x="1031875" y="1846263"/>
            <a:ext cx="2822575" cy="2270125"/>
            <a:chOff x="755650" y="1846111"/>
            <a:chExt cx="2822791" cy="2269524"/>
          </a:xfrm>
        </p:grpSpPr>
        <p:pic>
          <p:nvPicPr>
            <p:cNvPr id="9223" name="Picture 11">
              <a:extLst>
                <a:ext uri="{FF2B5EF4-FFF2-40B4-BE49-F238E27FC236}">
                  <a16:creationId xmlns:a16="http://schemas.microsoft.com/office/drawing/2014/main" id="{B060BB68-CDD8-AE4C-BA50-308D5E4D83F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846111"/>
              <a:ext cx="2822791" cy="226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4">
              <a:extLst>
                <a:ext uri="{FF2B5EF4-FFF2-40B4-BE49-F238E27FC236}">
                  <a16:creationId xmlns:a16="http://schemas.microsoft.com/office/drawing/2014/main" id="{77D06B33-3453-804C-9782-4DEF5257EC3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49587" y="3077014"/>
              <a:ext cx="1479907" cy="965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221" name="Picture 9">
            <a:extLst>
              <a:ext uri="{FF2B5EF4-FFF2-40B4-BE49-F238E27FC236}">
                <a16:creationId xmlns:a16="http://schemas.microsoft.com/office/drawing/2014/main" id="{9F93380D-9A52-694B-AF7B-B67C4B34F16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33525" y="4224338"/>
            <a:ext cx="1773238" cy="16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0">
            <a:extLst>
              <a:ext uri="{FF2B5EF4-FFF2-40B4-BE49-F238E27FC236}">
                <a16:creationId xmlns:a16="http://schemas.microsoft.com/office/drawing/2014/main" id="{E441947B-C1A4-AD42-83CC-22269470D1C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738688" y="2495550"/>
            <a:ext cx="2163762"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5">
            <a:extLst>
              <a:ext uri="{FF2B5EF4-FFF2-40B4-BE49-F238E27FC236}">
                <a16:creationId xmlns:a16="http://schemas.microsoft.com/office/drawing/2014/main" id="{B39F96F8-0B52-FC46-84C6-0A8F53CC8289}"/>
              </a:ext>
            </a:extLst>
          </p:cNvPr>
          <p:cNvSpPr>
            <a:spLocks noGrp="1"/>
          </p:cNvSpPr>
          <p:nvPr>
            <p:ph type="title"/>
          </p:nvPr>
        </p:nvSpPr>
        <p:spPr>
          <a:xfrm>
            <a:off x="461963" y="666750"/>
            <a:ext cx="8220075" cy="790575"/>
          </a:xfrm>
        </p:spPr>
        <p:txBody>
          <a:bodyPr>
            <a:normAutofit fontScale="90000"/>
          </a:bodyPr>
          <a:lstStyle/>
          <a:p>
            <a:pPr algn="ctr" eaLnBrk="1" hangingPunct="1"/>
            <a:r>
              <a:rPr lang="en-GB" altLang="en-US">
                <a:latin typeface="Century Gothic" panose="020B0502020202020204" pitchFamily="34" charset="0"/>
              </a:rPr>
              <a:t>What is a Monarch?</a:t>
            </a:r>
            <a:endParaRPr lang="en-GB" altLang="en-US" sz="2400" b="0">
              <a:latin typeface="Century Gothic" panose="020B0502020202020204" pitchFamily="34" charset="0"/>
            </a:endParaRPr>
          </a:p>
        </p:txBody>
      </p:sp>
      <p:sp>
        <p:nvSpPr>
          <p:cNvPr id="10242" name="Content Placeholder 6">
            <a:extLst>
              <a:ext uri="{FF2B5EF4-FFF2-40B4-BE49-F238E27FC236}">
                <a16:creationId xmlns:a16="http://schemas.microsoft.com/office/drawing/2014/main" id="{A3CEC048-B23C-B342-8C5F-026216BA9F25}"/>
              </a:ext>
            </a:extLst>
          </p:cNvPr>
          <p:cNvSpPr>
            <a:spLocks noGrp="1"/>
          </p:cNvSpPr>
          <p:nvPr>
            <p:ph idx="1"/>
          </p:nvPr>
        </p:nvSpPr>
        <p:spPr>
          <a:xfrm>
            <a:off x="938213" y="1154113"/>
            <a:ext cx="7431087" cy="5283200"/>
          </a:xfrm>
        </p:spPr>
        <p:txBody>
          <a:bodyPr/>
          <a:lstStyle/>
          <a:p>
            <a:pPr marL="0" indent="0" algn="ctr" eaLnBrk="1" hangingPunct="1">
              <a:buFont typeface="Arial" panose="020B0604020202020204" pitchFamily="34" charset="0"/>
              <a:buNone/>
            </a:pPr>
            <a:r>
              <a:rPr lang="en-GB" altLang="en-US">
                <a:latin typeface="Century Gothic" panose="020B0502020202020204" pitchFamily="34" charset="0"/>
                <a:ea typeface="Sassoon Infant Rg" panose="02000803050000020003" pitchFamily="2" charset="0"/>
                <a:cs typeface="Sassoon Infant Rg" panose="02000803050000020003" pitchFamily="2" charset="0"/>
              </a:rPr>
              <a:t>A monarch is a king or queen, an emperor or a sultan. They are usually part of a royal family and rule as monarch until their death, or if they decide to abdicate.</a:t>
            </a:r>
          </a:p>
        </p:txBody>
      </p:sp>
      <p:pic>
        <p:nvPicPr>
          <p:cNvPr id="10243" name="Picture 2">
            <a:extLst>
              <a:ext uri="{FF2B5EF4-FFF2-40B4-BE49-F238E27FC236}">
                <a16:creationId xmlns:a16="http://schemas.microsoft.com/office/drawing/2014/main" id="{088E9E4E-393C-9E46-A7B9-4ADB356D6F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35263" y="2286000"/>
            <a:ext cx="1787525"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8">
            <a:extLst>
              <a:ext uri="{FF2B5EF4-FFF2-40B4-BE49-F238E27FC236}">
                <a16:creationId xmlns:a16="http://schemas.microsoft.com/office/drawing/2014/main" id="{3D49264A-3FD2-EC42-8327-0A3AA447CA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0900" y="2286000"/>
            <a:ext cx="1787525"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9">
            <a:extLst>
              <a:ext uri="{FF2B5EF4-FFF2-40B4-BE49-F238E27FC236}">
                <a16:creationId xmlns:a16="http://schemas.microsoft.com/office/drawing/2014/main" id="{15282842-5EEF-9D42-8A3F-6E0627B7A79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21213" y="2286000"/>
            <a:ext cx="1787525"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10">
            <a:extLst>
              <a:ext uri="{FF2B5EF4-FFF2-40B4-BE49-F238E27FC236}">
                <a16:creationId xmlns:a16="http://schemas.microsoft.com/office/drawing/2014/main" id="{DAAA2F79-D95C-164C-B203-ADB5AFF50D9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05575" y="2286000"/>
            <a:ext cx="1787525"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33426121-0F75-AB4C-91CB-AC57863907F4}"/>
              </a:ext>
            </a:extLst>
          </p:cNvPr>
          <p:cNvSpPr/>
          <p:nvPr/>
        </p:nvSpPr>
        <p:spPr>
          <a:xfrm>
            <a:off x="938213" y="5426075"/>
            <a:ext cx="1414462" cy="471488"/>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Louis XIV</a:t>
            </a:r>
          </a:p>
        </p:txBody>
      </p:sp>
      <p:sp>
        <p:nvSpPr>
          <p:cNvPr id="13" name="Rectangle 12">
            <a:extLst>
              <a:ext uri="{FF2B5EF4-FFF2-40B4-BE49-F238E27FC236}">
                <a16:creationId xmlns:a16="http://schemas.microsoft.com/office/drawing/2014/main" id="{C1864FD2-01C4-B449-B594-210F4EAFAD52}"/>
              </a:ext>
            </a:extLst>
          </p:cNvPr>
          <p:cNvSpPr/>
          <p:nvPr/>
        </p:nvSpPr>
        <p:spPr>
          <a:xfrm>
            <a:off x="2817813" y="5426075"/>
            <a:ext cx="1416050" cy="471488"/>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Henry VIII</a:t>
            </a:r>
          </a:p>
        </p:txBody>
      </p:sp>
      <p:sp>
        <p:nvSpPr>
          <p:cNvPr id="14" name="Rectangle 13">
            <a:extLst>
              <a:ext uri="{FF2B5EF4-FFF2-40B4-BE49-F238E27FC236}">
                <a16:creationId xmlns:a16="http://schemas.microsoft.com/office/drawing/2014/main" id="{6667C9DA-30D8-D547-BE86-842AB16F9976}"/>
              </a:ext>
            </a:extLst>
          </p:cNvPr>
          <p:cNvSpPr/>
          <p:nvPr/>
        </p:nvSpPr>
        <p:spPr>
          <a:xfrm>
            <a:off x="4699000" y="5426075"/>
            <a:ext cx="1414463" cy="574675"/>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Shah Jahan</a:t>
            </a:r>
          </a:p>
        </p:txBody>
      </p:sp>
      <p:sp>
        <p:nvSpPr>
          <p:cNvPr id="15" name="Rectangle 14">
            <a:extLst>
              <a:ext uri="{FF2B5EF4-FFF2-40B4-BE49-F238E27FC236}">
                <a16:creationId xmlns:a16="http://schemas.microsoft.com/office/drawing/2014/main" id="{F1F44737-CCFE-664F-8083-B55531A400D4}"/>
              </a:ext>
            </a:extLst>
          </p:cNvPr>
          <p:cNvSpPr/>
          <p:nvPr/>
        </p:nvSpPr>
        <p:spPr>
          <a:xfrm>
            <a:off x="6554788" y="5426075"/>
            <a:ext cx="1755775" cy="574675"/>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Queen Victoria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F1405B3-7532-774B-B61D-5EDE45600CF4}"/>
              </a:ext>
            </a:extLst>
          </p:cNvPr>
          <p:cNvSpPr/>
          <p:nvPr/>
        </p:nvSpPr>
        <p:spPr>
          <a:xfrm>
            <a:off x="1806575" y="2052638"/>
            <a:ext cx="3425825" cy="738187"/>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6" name="Title 5">
            <a:extLst>
              <a:ext uri="{FF2B5EF4-FFF2-40B4-BE49-F238E27FC236}">
                <a16:creationId xmlns:a16="http://schemas.microsoft.com/office/drawing/2014/main" id="{E3785862-310E-174D-9F9B-A05D7D9A5257}"/>
              </a:ext>
            </a:extLst>
          </p:cNvPr>
          <p:cNvSpPr>
            <a:spLocks noGrp="1"/>
          </p:cNvSpPr>
          <p:nvPr>
            <p:ph type="title"/>
          </p:nvPr>
        </p:nvSpPr>
        <p:spPr>
          <a:xfrm>
            <a:off x="461963" y="428625"/>
            <a:ext cx="8220075" cy="1595438"/>
          </a:xfrm>
        </p:spPr>
        <p:txBody>
          <a:bodyPr/>
          <a:lstStyle/>
          <a:p>
            <a:pPr algn="ctr" eaLnBrk="1" hangingPunct="1"/>
            <a:r>
              <a:rPr lang="en-GB" altLang="en-US">
                <a:latin typeface="Century Gothic" panose="020B0502020202020204" pitchFamily="34" charset="0"/>
              </a:rPr>
              <a:t>Royal Objects</a:t>
            </a:r>
            <a:br>
              <a:rPr lang="en-GB" altLang="en-US">
                <a:latin typeface="Century Gothic" panose="020B0502020202020204" pitchFamily="34" charset="0"/>
              </a:rPr>
            </a:br>
            <a:r>
              <a:rPr lang="en-GB" altLang="en-US" sz="2400" b="0">
                <a:latin typeface="Century Gothic" panose="020B0502020202020204" pitchFamily="34" charset="0"/>
              </a:rPr>
              <a:t>What does a monarch do?</a:t>
            </a:r>
          </a:p>
        </p:txBody>
      </p:sp>
      <p:grpSp>
        <p:nvGrpSpPr>
          <p:cNvPr id="26" name="Group 25">
            <a:extLst>
              <a:ext uri="{FF2B5EF4-FFF2-40B4-BE49-F238E27FC236}">
                <a16:creationId xmlns:a16="http://schemas.microsoft.com/office/drawing/2014/main" id="{A3CEB25A-1028-6341-9AF8-34CDCFAF92AD}"/>
              </a:ext>
            </a:extLst>
          </p:cNvPr>
          <p:cNvGrpSpPr>
            <a:grpSpLocks/>
          </p:cNvGrpSpPr>
          <p:nvPr/>
        </p:nvGrpSpPr>
        <p:grpSpPr bwMode="auto">
          <a:xfrm>
            <a:off x="4476750" y="4411663"/>
            <a:ext cx="3267075" cy="1544637"/>
            <a:chOff x="4476620" y="4411870"/>
            <a:chExt cx="3267597" cy="1544222"/>
          </a:xfrm>
        </p:grpSpPr>
        <p:sp>
          <p:nvSpPr>
            <p:cNvPr id="21" name="Rectangle 20">
              <a:extLst>
                <a:ext uri="{FF2B5EF4-FFF2-40B4-BE49-F238E27FC236}">
                  <a16:creationId xmlns:a16="http://schemas.microsoft.com/office/drawing/2014/main" id="{2A60FE38-A02E-9E40-9A5D-86292E6B6F0B}"/>
                </a:ext>
              </a:extLst>
            </p:cNvPr>
            <p:cNvSpPr/>
            <p:nvPr/>
          </p:nvSpPr>
          <p:spPr>
            <a:xfrm>
              <a:off x="4575061" y="4635647"/>
              <a:ext cx="2950046" cy="1217286"/>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11286" name="Content Placeholder 6">
              <a:extLst>
                <a:ext uri="{FF2B5EF4-FFF2-40B4-BE49-F238E27FC236}">
                  <a16:creationId xmlns:a16="http://schemas.microsoft.com/office/drawing/2014/main" id="{37217888-FF01-3A46-8A39-76B8BFC70824}"/>
                </a:ext>
              </a:extLst>
            </p:cNvPr>
            <p:cNvSpPr>
              <a:spLocks/>
            </p:cNvSpPr>
            <p:nvPr/>
          </p:nvSpPr>
          <p:spPr bwMode="auto">
            <a:xfrm>
              <a:off x="5472731" y="4421211"/>
              <a:ext cx="2271486" cy="132524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The money represents the king or queen paying for things for the people in the country.</a:t>
              </a:r>
            </a:p>
          </p:txBody>
        </p:sp>
        <p:grpSp>
          <p:nvGrpSpPr>
            <p:cNvPr id="11287" name="Group 3">
              <a:extLst>
                <a:ext uri="{FF2B5EF4-FFF2-40B4-BE49-F238E27FC236}">
                  <a16:creationId xmlns:a16="http://schemas.microsoft.com/office/drawing/2014/main" id="{A6D0F764-B7BC-E94A-85DB-7413E78AD55A}"/>
                </a:ext>
              </a:extLst>
            </p:cNvPr>
            <p:cNvGrpSpPr>
              <a:grpSpLocks/>
            </p:cNvGrpSpPr>
            <p:nvPr/>
          </p:nvGrpSpPr>
          <p:grpSpPr bwMode="auto">
            <a:xfrm rot="1224446">
              <a:off x="4476620" y="4411870"/>
              <a:ext cx="1341590" cy="1544222"/>
              <a:chOff x="2819500" y="3772178"/>
              <a:chExt cx="1341590" cy="1544222"/>
            </a:xfrm>
          </p:grpSpPr>
          <p:pic>
            <p:nvPicPr>
              <p:cNvPr id="11288" name="Picture 2">
                <a:extLst>
                  <a:ext uri="{FF2B5EF4-FFF2-40B4-BE49-F238E27FC236}">
                    <a16:creationId xmlns:a16="http://schemas.microsoft.com/office/drawing/2014/main" id="{AD6CB524-CD8C-8A41-8928-8DC66D555A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19500" y="4158234"/>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9" name="Picture 7">
                <a:extLst>
                  <a:ext uri="{FF2B5EF4-FFF2-40B4-BE49-F238E27FC236}">
                    <a16:creationId xmlns:a16="http://schemas.microsoft.com/office/drawing/2014/main" id="{FF3D67C3-A15A-674F-AF11-FEE98716D5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0181" y="3772178"/>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0" name="Picture 8">
                <a:extLst>
                  <a:ext uri="{FF2B5EF4-FFF2-40B4-BE49-F238E27FC236}">
                    <a16:creationId xmlns:a16="http://schemas.microsoft.com/office/drawing/2014/main" id="{3E241FE5-93EB-2D43-86B7-BC03A400699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80654" y="4544289"/>
                <a:ext cx="780436" cy="772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3" name="Group 12">
            <a:extLst>
              <a:ext uri="{FF2B5EF4-FFF2-40B4-BE49-F238E27FC236}">
                <a16:creationId xmlns:a16="http://schemas.microsoft.com/office/drawing/2014/main" id="{E25BA1CA-D828-2644-831F-AFFC7E75EBCE}"/>
              </a:ext>
            </a:extLst>
          </p:cNvPr>
          <p:cNvGrpSpPr>
            <a:grpSpLocks/>
          </p:cNvGrpSpPr>
          <p:nvPr/>
        </p:nvGrpSpPr>
        <p:grpSpPr bwMode="auto">
          <a:xfrm>
            <a:off x="860425" y="1619250"/>
            <a:ext cx="1941513" cy="1560513"/>
            <a:chOff x="755650" y="1846111"/>
            <a:chExt cx="2822791" cy="2269524"/>
          </a:xfrm>
        </p:grpSpPr>
        <p:pic>
          <p:nvPicPr>
            <p:cNvPr id="11283" name="Picture 11">
              <a:extLst>
                <a:ext uri="{FF2B5EF4-FFF2-40B4-BE49-F238E27FC236}">
                  <a16:creationId xmlns:a16="http://schemas.microsoft.com/office/drawing/2014/main" id="{7B7DEEDC-AB91-6B43-9AD5-5FF45F18BA3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846111"/>
              <a:ext cx="2822791" cy="226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4" name="Picture 4">
              <a:extLst>
                <a:ext uri="{FF2B5EF4-FFF2-40B4-BE49-F238E27FC236}">
                  <a16:creationId xmlns:a16="http://schemas.microsoft.com/office/drawing/2014/main" id="{D3FFF225-057B-CB48-81AA-DA4F2F1E2B7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9587" y="3077014"/>
              <a:ext cx="1479907" cy="965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oup 26">
            <a:extLst>
              <a:ext uri="{FF2B5EF4-FFF2-40B4-BE49-F238E27FC236}">
                <a16:creationId xmlns:a16="http://schemas.microsoft.com/office/drawing/2014/main" id="{671822E1-14BB-C641-ACFB-EF8DFD3356A0}"/>
              </a:ext>
            </a:extLst>
          </p:cNvPr>
          <p:cNvGrpSpPr>
            <a:grpSpLocks/>
          </p:cNvGrpSpPr>
          <p:nvPr/>
        </p:nvGrpSpPr>
        <p:grpSpPr bwMode="auto">
          <a:xfrm>
            <a:off x="860425" y="4149725"/>
            <a:ext cx="3394075" cy="1795463"/>
            <a:chOff x="860703" y="4149537"/>
            <a:chExt cx="3394448" cy="1795482"/>
          </a:xfrm>
        </p:grpSpPr>
        <p:sp>
          <p:nvSpPr>
            <p:cNvPr id="18" name="Rectangle 17">
              <a:extLst>
                <a:ext uri="{FF2B5EF4-FFF2-40B4-BE49-F238E27FC236}">
                  <a16:creationId xmlns:a16="http://schemas.microsoft.com/office/drawing/2014/main" id="{55FA7934-B9E9-204C-9BD6-E25E700AEB47}"/>
                </a:ext>
              </a:extLst>
            </p:cNvPr>
            <p:cNvSpPr/>
            <p:nvPr/>
          </p:nvSpPr>
          <p:spPr>
            <a:xfrm>
              <a:off x="1173475" y="4705168"/>
              <a:ext cx="2841937" cy="1217626"/>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11281" name="Content Placeholder 6">
              <a:extLst>
                <a:ext uri="{FF2B5EF4-FFF2-40B4-BE49-F238E27FC236}">
                  <a16:creationId xmlns:a16="http://schemas.microsoft.com/office/drawing/2014/main" id="{D911D6D6-63AC-4D4E-B25E-3C5960615A0D}"/>
                </a:ext>
              </a:extLst>
            </p:cNvPr>
            <p:cNvSpPr>
              <a:spLocks/>
            </p:cNvSpPr>
            <p:nvPr/>
          </p:nvSpPr>
          <p:spPr bwMode="auto">
            <a:xfrm>
              <a:off x="2363523" y="4495943"/>
              <a:ext cx="1891628" cy="1449076"/>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The crown represents how powerful the king or queen is in the country.</a:t>
              </a:r>
            </a:p>
          </p:txBody>
        </p:sp>
        <p:pic>
          <p:nvPicPr>
            <p:cNvPr id="11282" name="Picture 9">
              <a:extLst>
                <a:ext uri="{FF2B5EF4-FFF2-40B4-BE49-F238E27FC236}">
                  <a16:creationId xmlns:a16="http://schemas.microsoft.com/office/drawing/2014/main" id="{44F5AEC6-FD12-994D-9F4C-D27F3551DA5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60703" y="4149537"/>
              <a:ext cx="1773383" cy="166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Group 19">
            <a:extLst>
              <a:ext uri="{FF2B5EF4-FFF2-40B4-BE49-F238E27FC236}">
                <a16:creationId xmlns:a16="http://schemas.microsoft.com/office/drawing/2014/main" id="{D2F6C0CC-3EC1-9641-AE29-F7C54A2C3E16}"/>
              </a:ext>
            </a:extLst>
          </p:cNvPr>
          <p:cNvGrpSpPr>
            <a:grpSpLocks/>
          </p:cNvGrpSpPr>
          <p:nvPr/>
        </p:nvGrpSpPr>
        <p:grpSpPr bwMode="auto">
          <a:xfrm>
            <a:off x="2127250" y="3141663"/>
            <a:ext cx="4970463" cy="1497012"/>
            <a:chOff x="2510996" y="3235151"/>
            <a:chExt cx="4971344" cy="1496599"/>
          </a:xfrm>
        </p:grpSpPr>
        <p:sp>
          <p:nvSpPr>
            <p:cNvPr id="16" name="Rectangle 15">
              <a:extLst>
                <a:ext uri="{FF2B5EF4-FFF2-40B4-BE49-F238E27FC236}">
                  <a16:creationId xmlns:a16="http://schemas.microsoft.com/office/drawing/2014/main" id="{5786CB9D-ECE4-9F4F-8A26-006F569BAC9A}"/>
                </a:ext>
              </a:extLst>
            </p:cNvPr>
            <p:cNvSpPr/>
            <p:nvPr/>
          </p:nvSpPr>
          <p:spPr>
            <a:xfrm>
              <a:off x="3231849" y="3489081"/>
              <a:ext cx="3940873" cy="737983"/>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11278" name="Content Placeholder 6">
              <a:extLst>
                <a:ext uri="{FF2B5EF4-FFF2-40B4-BE49-F238E27FC236}">
                  <a16:creationId xmlns:a16="http://schemas.microsoft.com/office/drawing/2014/main" id="{9B19165D-B85B-C34A-952E-DD29FFF39AB3}"/>
                </a:ext>
              </a:extLst>
            </p:cNvPr>
            <p:cNvSpPr>
              <a:spLocks/>
            </p:cNvSpPr>
            <p:nvPr/>
          </p:nvSpPr>
          <p:spPr bwMode="auto">
            <a:xfrm>
              <a:off x="4422660" y="3280178"/>
              <a:ext cx="3059680" cy="87727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The book helps the king or queen to make good choices and decisions.</a:t>
              </a:r>
            </a:p>
          </p:txBody>
        </p:sp>
        <p:pic>
          <p:nvPicPr>
            <p:cNvPr id="11279" name="Picture 10">
              <a:extLst>
                <a:ext uri="{FF2B5EF4-FFF2-40B4-BE49-F238E27FC236}">
                  <a16:creationId xmlns:a16="http://schemas.microsoft.com/office/drawing/2014/main" id="{F7C2F64A-2FE7-B149-B2C6-76344EF72CE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498609">
              <a:off x="2510996" y="3235151"/>
              <a:ext cx="2162715" cy="1496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Content Placeholder 6">
            <a:extLst>
              <a:ext uri="{FF2B5EF4-FFF2-40B4-BE49-F238E27FC236}">
                <a16:creationId xmlns:a16="http://schemas.microsoft.com/office/drawing/2014/main" id="{A99EE8BB-461F-574E-A1F2-CD0497F5F763}"/>
              </a:ext>
            </a:extLst>
          </p:cNvPr>
          <p:cNvSpPr>
            <a:spLocks noGrp="1"/>
          </p:cNvSpPr>
          <p:nvPr>
            <p:ph idx="1"/>
          </p:nvPr>
        </p:nvSpPr>
        <p:spPr>
          <a:xfrm>
            <a:off x="2547938" y="1817688"/>
            <a:ext cx="3059112" cy="876300"/>
          </a:xfrm>
        </p:spPr>
        <p:txBody>
          <a:bodyPr/>
          <a:lstStyle/>
          <a:p>
            <a:pPr marL="0" indent="0" eaLnBrk="1" hangingPunct="1">
              <a:buFont typeface="Arial" panose="020B0604020202020204" pitchFamily="34" charset="0"/>
              <a:buNone/>
            </a:pPr>
            <a:r>
              <a:rPr lang="en-GB" altLang="en-US" sz="1400">
                <a:latin typeface="Century Gothic" panose="020B0502020202020204" pitchFamily="34" charset="0"/>
                <a:ea typeface="Sassoon Infant Rg" panose="02000803050000020003" pitchFamily="2" charset="0"/>
                <a:cs typeface="Sassoon Infant Rg" panose="02000803050000020003" pitchFamily="2" charset="0"/>
              </a:rPr>
              <a:t>The scroll and pen is for the king or queen to write rules and laws for the country.</a:t>
            </a:r>
          </a:p>
        </p:txBody>
      </p:sp>
      <p:grpSp>
        <p:nvGrpSpPr>
          <p:cNvPr id="25" name="Group 24">
            <a:extLst>
              <a:ext uri="{FF2B5EF4-FFF2-40B4-BE49-F238E27FC236}">
                <a16:creationId xmlns:a16="http://schemas.microsoft.com/office/drawing/2014/main" id="{C5DDB9FC-4029-854E-BF17-676EF64AC21C}"/>
              </a:ext>
            </a:extLst>
          </p:cNvPr>
          <p:cNvGrpSpPr>
            <a:grpSpLocks/>
          </p:cNvGrpSpPr>
          <p:nvPr/>
        </p:nvGrpSpPr>
        <p:grpSpPr bwMode="auto">
          <a:xfrm>
            <a:off x="5430838" y="1549400"/>
            <a:ext cx="2835275" cy="4306888"/>
            <a:chOff x="5430806" y="1549209"/>
            <a:chExt cx="2834777" cy="4306375"/>
          </a:xfrm>
        </p:grpSpPr>
        <p:sp>
          <p:nvSpPr>
            <p:cNvPr id="23" name="Rectangle 22">
              <a:extLst>
                <a:ext uri="{FF2B5EF4-FFF2-40B4-BE49-F238E27FC236}">
                  <a16:creationId xmlns:a16="http://schemas.microsoft.com/office/drawing/2014/main" id="{6A5224F1-F5B9-5F4A-9C3A-499B4E5F8F0C}"/>
                </a:ext>
              </a:extLst>
            </p:cNvPr>
            <p:cNvSpPr/>
            <p:nvPr/>
          </p:nvSpPr>
          <p:spPr>
            <a:xfrm>
              <a:off x="5472074" y="1938101"/>
              <a:ext cx="2793509" cy="1198419"/>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pic>
          <p:nvPicPr>
            <p:cNvPr id="11275" name="Picture 1">
              <a:extLst>
                <a:ext uri="{FF2B5EF4-FFF2-40B4-BE49-F238E27FC236}">
                  <a16:creationId xmlns:a16="http://schemas.microsoft.com/office/drawing/2014/main" id="{FCBA0B09-2D52-AC4D-8CB7-E47E0C04DE4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660407" y="1549209"/>
              <a:ext cx="598606" cy="43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6" name="Content Placeholder 6">
              <a:extLst>
                <a:ext uri="{FF2B5EF4-FFF2-40B4-BE49-F238E27FC236}">
                  <a16:creationId xmlns:a16="http://schemas.microsoft.com/office/drawing/2014/main" id="{33C449C9-AB8F-1345-82F6-0ED95DBC58FB}"/>
                </a:ext>
              </a:extLst>
            </p:cNvPr>
            <p:cNvSpPr>
              <a:spLocks/>
            </p:cNvSpPr>
            <p:nvPr/>
          </p:nvSpPr>
          <p:spPr bwMode="auto">
            <a:xfrm>
              <a:off x="5430806" y="1745818"/>
              <a:ext cx="2494553" cy="87727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The sword represents the king or queen’s role to defend the country from enemies who may want to take over.</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500"/>
                                        <p:tgtEl>
                                          <p:spTgt spid="14">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itle 5">
            <a:extLst>
              <a:ext uri="{FF2B5EF4-FFF2-40B4-BE49-F238E27FC236}">
                <a16:creationId xmlns:a16="http://schemas.microsoft.com/office/drawing/2014/main" id="{BF635150-AEBA-654C-9F30-A0261CDCF114}"/>
              </a:ext>
            </a:extLst>
          </p:cNvPr>
          <p:cNvSpPr>
            <a:spLocks noGrp="1"/>
          </p:cNvSpPr>
          <p:nvPr>
            <p:ph type="title"/>
          </p:nvPr>
        </p:nvSpPr>
        <p:spPr>
          <a:xfrm>
            <a:off x="461963" y="728663"/>
            <a:ext cx="8220075" cy="790575"/>
          </a:xfrm>
        </p:spPr>
        <p:txBody>
          <a:bodyPr>
            <a:normAutofit fontScale="90000"/>
          </a:bodyPr>
          <a:lstStyle/>
          <a:p>
            <a:pPr algn="ctr" eaLnBrk="1" hangingPunct="1"/>
            <a:r>
              <a:rPr lang="en-GB" altLang="en-US">
                <a:latin typeface="Century Gothic" panose="020B0502020202020204" pitchFamily="34" charset="0"/>
              </a:rPr>
              <a:t>Next in Line</a:t>
            </a:r>
            <a:br>
              <a:rPr lang="en-GB" altLang="en-US">
                <a:latin typeface="Century Gothic" panose="020B0502020202020204" pitchFamily="34" charset="0"/>
              </a:rPr>
            </a:br>
            <a:r>
              <a:rPr lang="en-GB" altLang="en-US" sz="2400" b="0">
                <a:latin typeface="Century Gothic" panose="020B0502020202020204" pitchFamily="34" charset="0"/>
              </a:rPr>
              <a:t>who becomes the next king or queen?</a:t>
            </a:r>
            <a:endParaRPr lang="en-GB" altLang="en-US" sz="1400" b="0">
              <a:latin typeface="Century Gothic" panose="020B0502020202020204" pitchFamily="34" charset="0"/>
            </a:endParaRPr>
          </a:p>
        </p:txBody>
      </p:sp>
      <p:pic>
        <p:nvPicPr>
          <p:cNvPr id="12290" name="Picture 15" descr="Anthony van Dyck -Five_Eldest_Children_of_Charles_I_-_Google_Art_Project.jpg">
            <a:extLst>
              <a:ext uri="{FF2B5EF4-FFF2-40B4-BE49-F238E27FC236}">
                <a16:creationId xmlns:a16="http://schemas.microsoft.com/office/drawing/2014/main" id="{7F5475BC-6009-2846-91A2-23344226DE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703388"/>
            <a:ext cx="5414963" cy="4389437"/>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E9E4C0E3-974E-984E-8CCD-6EAC13C7FD1A}"/>
              </a:ext>
            </a:extLst>
          </p:cNvPr>
          <p:cNvSpPr/>
          <p:nvPr/>
        </p:nvSpPr>
        <p:spPr>
          <a:xfrm>
            <a:off x="6054725" y="1476375"/>
            <a:ext cx="2333625" cy="2011363"/>
          </a:xfrm>
          <a:prstGeom prst="ellipse">
            <a:avLst/>
          </a:prstGeom>
          <a:solidFill>
            <a:srgbClr val="7030A0"/>
          </a:solidFill>
          <a:ln w="38100">
            <a:solidFill>
              <a:srgbClr val="AD8C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a:extLst>
              <a:ext uri="{FF2B5EF4-FFF2-40B4-BE49-F238E27FC236}">
                <a16:creationId xmlns:a16="http://schemas.microsoft.com/office/drawing/2014/main" id="{946ACA32-5187-B84D-831B-C956DCE0C528}"/>
              </a:ext>
            </a:extLst>
          </p:cNvPr>
          <p:cNvSpPr>
            <a:spLocks noGrp="1"/>
          </p:cNvSpPr>
          <p:nvPr>
            <p:ph idx="1"/>
          </p:nvPr>
        </p:nvSpPr>
        <p:spPr>
          <a:xfrm>
            <a:off x="5924550" y="1849438"/>
            <a:ext cx="2593975" cy="1387475"/>
          </a:xfrm>
        </p:spPr>
        <p:txBody>
          <a:bodyPr/>
          <a:lstStyle/>
          <a:p>
            <a:pPr marL="0" indent="0" algn="ctr" eaLnBrk="1" hangingPunct="1">
              <a:buFont typeface="Arial" panose="020B0604020202020204" pitchFamily="34" charset="0"/>
              <a:buNone/>
            </a:pPr>
            <a:r>
              <a:rPr lang="en-GB" altLang="en-US" sz="1600">
                <a:solidFill>
                  <a:schemeClr val="bg1"/>
                </a:solidFill>
                <a:latin typeface="Century Gothic" panose="020B0502020202020204" pitchFamily="34" charset="0"/>
                <a:ea typeface="Sassoon Infant Rg" panose="02000803050000020003" pitchFamily="2" charset="0"/>
                <a:cs typeface="Sassoon Infant Rg" panose="02000803050000020003" pitchFamily="2" charset="0"/>
              </a:rPr>
              <a:t>Can you tell which child in the painting is to become the next monarch?</a:t>
            </a:r>
          </a:p>
        </p:txBody>
      </p:sp>
      <p:sp>
        <p:nvSpPr>
          <p:cNvPr id="17" name="Content Placeholder 6">
            <a:extLst>
              <a:ext uri="{FF2B5EF4-FFF2-40B4-BE49-F238E27FC236}">
                <a16:creationId xmlns:a16="http://schemas.microsoft.com/office/drawing/2014/main" id="{4D6D5E2C-4497-1F4C-89E2-BAED405CBACF}"/>
              </a:ext>
            </a:extLst>
          </p:cNvPr>
          <p:cNvSpPr>
            <a:spLocks/>
          </p:cNvSpPr>
          <p:nvPr/>
        </p:nvSpPr>
        <p:spPr bwMode="auto">
          <a:xfrm>
            <a:off x="6045200" y="3443288"/>
            <a:ext cx="2595563" cy="13874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a:latin typeface="Century Gothic" panose="020B0502020202020204" pitchFamily="34" charset="0"/>
              </a:rPr>
              <a:t>In the United Kingdom, the tradition is that the </a:t>
            </a:r>
            <a:r>
              <a:rPr lang="en-GB" altLang="en-US" b="1">
                <a:solidFill>
                  <a:srgbClr val="990167"/>
                </a:solidFill>
                <a:latin typeface="Century Gothic" panose="020B0502020202020204" pitchFamily="34" charset="0"/>
              </a:rPr>
              <a:t>eldest</a:t>
            </a:r>
            <a:r>
              <a:rPr lang="en-GB" altLang="en-US">
                <a:latin typeface="Century Gothic" panose="020B0502020202020204" pitchFamily="34" charset="0"/>
              </a:rPr>
              <a:t> son of the king and queen becomes the next king (unless there are no sons and then the eldest daughter becomes queen).</a:t>
            </a:r>
          </a:p>
        </p:txBody>
      </p:sp>
      <p:sp>
        <p:nvSpPr>
          <p:cNvPr id="4" name="Oval 3">
            <a:extLst>
              <a:ext uri="{FF2B5EF4-FFF2-40B4-BE49-F238E27FC236}">
                <a16:creationId xmlns:a16="http://schemas.microsoft.com/office/drawing/2014/main" id="{D409B330-D8CA-9B40-A4D9-7603049E0E82}"/>
              </a:ext>
            </a:extLst>
          </p:cNvPr>
          <p:cNvSpPr/>
          <p:nvPr/>
        </p:nvSpPr>
        <p:spPr>
          <a:xfrm>
            <a:off x="2644775" y="2397125"/>
            <a:ext cx="931863" cy="12763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Content Placeholder 6">
            <a:extLst>
              <a:ext uri="{FF2B5EF4-FFF2-40B4-BE49-F238E27FC236}">
                <a16:creationId xmlns:a16="http://schemas.microsoft.com/office/drawing/2014/main" id="{684FC803-D8AF-9E4E-A109-BDAD739FA10E}"/>
              </a:ext>
            </a:extLst>
          </p:cNvPr>
          <p:cNvSpPr>
            <a:spLocks/>
          </p:cNvSpPr>
          <p:nvPr/>
        </p:nvSpPr>
        <p:spPr bwMode="auto">
          <a:xfrm>
            <a:off x="6054725" y="3382963"/>
            <a:ext cx="2595563" cy="13874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a:latin typeface="Century Gothic" panose="020B0502020202020204" pitchFamily="34" charset="0"/>
              </a:rPr>
              <a:t>Nowadays. It is the eldest child who becomes the next king or queen (whether they are male or female).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1000"/>
                                        <p:tgtEl>
                                          <p:spTgt spid="4"/>
                                        </p:tgtEl>
                                      </p:cBhvr>
                                    </p:animEffect>
                                  </p:childTnLst>
                                </p:cTn>
                              </p:par>
                            </p:childTnLst>
                          </p:cTn>
                        </p:par>
                        <p:par>
                          <p:cTn id="16" fill="hold" nodeType="afterGroup">
                            <p:stCondLst>
                              <p:cond delay="1000"/>
                            </p:stCondLst>
                            <p:childTnLst>
                              <p:par>
                                <p:cTn id="17" presetID="10" presetClass="entr" presetSubtype="0" fill="hold" grpId="0" nodeType="afterEffect">
                                  <p:stCondLst>
                                    <p:cond delay="5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xit" presetSubtype="0" fill="hold" grpId="1" nodeType="clickEffect">
                                  <p:stCondLst>
                                    <p:cond delay="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childTnLst>
                          </p:cTn>
                        </p:par>
                        <p:par>
                          <p:cTn id="25" fill="hold" nodeType="afterGroup">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build="p"/>
      <p:bldP spid="17" grpId="0"/>
      <p:bldP spid="17" grpId="1"/>
      <p:bldP spid="4"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26FB664-5D6E-9349-AE3E-6F4752EA2F6D}"/>
              </a:ext>
            </a:extLst>
          </p:cNvPr>
          <p:cNvSpPr/>
          <p:nvPr/>
        </p:nvSpPr>
        <p:spPr>
          <a:xfrm>
            <a:off x="1919288" y="2462213"/>
            <a:ext cx="6219825" cy="608012"/>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4" name="Title 5">
            <a:extLst>
              <a:ext uri="{FF2B5EF4-FFF2-40B4-BE49-F238E27FC236}">
                <a16:creationId xmlns:a16="http://schemas.microsoft.com/office/drawing/2014/main" id="{F49F06D1-7E82-F345-B656-8876979040C0}"/>
              </a:ext>
            </a:extLst>
          </p:cNvPr>
          <p:cNvSpPr>
            <a:spLocks noGrp="1"/>
          </p:cNvSpPr>
          <p:nvPr>
            <p:ph type="title"/>
          </p:nvPr>
        </p:nvSpPr>
        <p:spPr>
          <a:xfrm>
            <a:off x="461963" y="428625"/>
            <a:ext cx="8220075" cy="1595438"/>
          </a:xfrm>
        </p:spPr>
        <p:txBody>
          <a:bodyPr>
            <a:normAutofit fontScale="90000"/>
          </a:bodyPr>
          <a:lstStyle/>
          <a:p>
            <a:pPr algn="ctr" eaLnBrk="1" hangingPunct="1"/>
            <a:r>
              <a:rPr lang="en-GB" altLang="en-US">
                <a:latin typeface="Century Gothic" panose="020B0502020202020204" pitchFamily="34" charset="0"/>
              </a:rPr>
              <a:t>Monarchs</a:t>
            </a:r>
            <a:br>
              <a:rPr lang="en-GB" altLang="en-US">
                <a:latin typeface="Century Gothic" panose="020B0502020202020204" pitchFamily="34" charset="0"/>
              </a:rPr>
            </a:br>
            <a:r>
              <a:rPr lang="en-GB" altLang="en-US" sz="2400" b="0">
                <a:latin typeface="Century Gothic" panose="020B0502020202020204" pitchFamily="34" charset="0"/>
              </a:rPr>
              <a:t>What would a good monarch do in these situations?</a:t>
            </a:r>
          </a:p>
        </p:txBody>
      </p:sp>
      <p:sp>
        <p:nvSpPr>
          <p:cNvPr id="14" name="Content Placeholder 6">
            <a:extLst>
              <a:ext uri="{FF2B5EF4-FFF2-40B4-BE49-F238E27FC236}">
                <a16:creationId xmlns:a16="http://schemas.microsoft.com/office/drawing/2014/main" id="{4EEEC126-4ABA-104F-9072-A8497A2E18F6}"/>
              </a:ext>
            </a:extLst>
          </p:cNvPr>
          <p:cNvSpPr>
            <a:spLocks noGrp="1"/>
          </p:cNvSpPr>
          <p:nvPr>
            <p:ph idx="1"/>
          </p:nvPr>
        </p:nvSpPr>
        <p:spPr>
          <a:xfrm>
            <a:off x="2976563" y="2268538"/>
            <a:ext cx="5245100" cy="704850"/>
          </a:xfrm>
        </p:spPr>
        <p:txBody>
          <a:bodyPr/>
          <a:lstStyle/>
          <a:p>
            <a:pPr marL="0" indent="0" eaLnBrk="1" hangingPunct="1">
              <a:buFont typeface="Arial" panose="020B0604020202020204" pitchFamily="34" charset="0"/>
              <a:buNone/>
            </a:pPr>
            <a:r>
              <a:rPr lang="en-GB" altLang="en-US" sz="1400">
                <a:latin typeface="Century Gothic" panose="020B0502020202020204" pitchFamily="34" charset="0"/>
                <a:ea typeface="Sassoon Infant Rg" panose="02000803050000020003" pitchFamily="2" charset="0"/>
                <a:cs typeface="Sassoon Infant Rg" panose="02000803050000020003" pitchFamily="2" charset="0"/>
              </a:rPr>
              <a:t>There has been a terrible fire in London. Lots of homes and buildings have been destroyed.</a:t>
            </a:r>
          </a:p>
        </p:txBody>
      </p:sp>
      <p:pic>
        <p:nvPicPr>
          <p:cNvPr id="15" name="Picture 14">
            <a:extLst>
              <a:ext uri="{FF2B5EF4-FFF2-40B4-BE49-F238E27FC236}">
                <a16:creationId xmlns:a16="http://schemas.microsoft.com/office/drawing/2014/main" id="{5C930B28-D366-994D-B469-57BE51EF22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1988" y="1836738"/>
            <a:ext cx="251460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 name="Group 36">
            <a:extLst>
              <a:ext uri="{FF2B5EF4-FFF2-40B4-BE49-F238E27FC236}">
                <a16:creationId xmlns:a16="http://schemas.microsoft.com/office/drawing/2014/main" id="{8D2B1FEF-7088-2C44-9F91-D1551A9A6DAA}"/>
              </a:ext>
            </a:extLst>
          </p:cNvPr>
          <p:cNvGrpSpPr>
            <a:grpSpLocks/>
          </p:cNvGrpSpPr>
          <p:nvPr/>
        </p:nvGrpSpPr>
        <p:grpSpPr bwMode="auto">
          <a:xfrm>
            <a:off x="935038" y="4108450"/>
            <a:ext cx="3159125" cy="1890713"/>
            <a:chOff x="935072" y="4108092"/>
            <a:chExt cx="3158346" cy="1890584"/>
          </a:xfrm>
        </p:grpSpPr>
        <p:sp>
          <p:nvSpPr>
            <p:cNvPr id="29" name="Rectangle 28">
              <a:extLst>
                <a:ext uri="{FF2B5EF4-FFF2-40B4-BE49-F238E27FC236}">
                  <a16:creationId xmlns:a16="http://schemas.microsoft.com/office/drawing/2014/main" id="{7185642B-F7CD-8249-82D6-68BEEC058163}"/>
                </a:ext>
              </a:extLst>
            </p:cNvPr>
            <p:cNvSpPr/>
            <p:nvPr/>
          </p:nvSpPr>
          <p:spPr>
            <a:xfrm>
              <a:off x="1236623" y="4333502"/>
              <a:ext cx="2683800" cy="1482624"/>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13326" name="Content Placeholder 6">
              <a:extLst>
                <a:ext uri="{FF2B5EF4-FFF2-40B4-BE49-F238E27FC236}">
                  <a16:creationId xmlns:a16="http://schemas.microsoft.com/office/drawing/2014/main" id="{F858C0B3-559A-454B-9AC1-E6E174454CD7}"/>
                </a:ext>
              </a:extLst>
            </p:cNvPr>
            <p:cNvSpPr>
              <a:spLocks/>
            </p:cNvSpPr>
            <p:nvPr/>
          </p:nvSpPr>
          <p:spPr bwMode="auto">
            <a:xfrm>
              <a:off x="2028776" y="4177154"/>
              <a:ext cx="2064642" cy="87727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You receive a letter asking you to attend the opening of a new school that is 200 miles away.</a:t>
              </a:r>
            </a:p>
          </p:txBody>
        </p:sp>
        <p:pic>
          <p:nvPicPr>
            <p:cNvPr id="13327" name="Picture 27">
              <a:extLst>
                <a:ext uri="{FF2B5EF4-FFF2-40B4-BE49-F238E27FC236}">
                  <a16:creationId xmlns:a16="http://schemas.microsoft.com/office/drawing/2014/main" id="{06C9245A-152E-4C4F-BCD2-5BA9A2251E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58596">
              <a:off x="935072" y="4108092"/>
              <a:ext cx="1247636" cy="1890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a:extLst>
              <a:ext uri="{FF2B5EF4-FFF2-40B4-BE49-F238E27FC236}">
                <a16:creationId xmlns:a16="http://schemas.microsoft.com/office/drawing/2014/main" id="{AD88891F-E6A9-F346-AD04-51FC1DC2127C}"/>
              </a:ext>
            </a:extLst>
          </p:cNvPr>
          <p:cNvGrpSpPr>
            <a:grpSpLocks/>
          </p:cNvGrpSpPr>
          <p:nvPr/>
        </p:nvGrpSpPr>
        <p:grpSpPr bwMode="auto">
          <a:xfrm>
            <a:off x="3414713" y="3132138"/>
            <a:ext cx="4175125" cy="1146175"/>
            <a:chOff x="3414966" y="3132354"/>
            <a:chExt cx="3819949" cy="1146701"/>
          </a:xfrm>
        </p:grpSpPr>
        <p:sp>
          <p:nvSpPr>
            <p:cNvPr id="32" name="Rectangle 31">
              <a:extLst>
                <a:ext uri="{FF2B5EF4-FFF2-40B4-BE49-F238E27FC236}">
                  <a16:creationId xmlns:a16="http://schemas.microsoft.com/office/drawing/2014/main" id="{AAB6D349-EE83-7A4E-B288-B600CA3300C8}"/>
                </a:ext>
              </a:extLst>
            </p:cNvPr>
            <p:cNvSpPr/>
            <p:nvPr/>
          </p:nvSpPr>
          <p:spPr>
            <a:xfrm>
              <a:off x="3859416" y="3303883"/>
              <a:ext cx="3257850" cy="775056"/>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13323" name="Content Placeholder 6">
              <a:extLst>
                <a:ext uri="{FF2B5EF4-FFF2-40B4-BE49-F238E27FC236}">
                  <a16:creationId xmlns:a16="http://schemas.microsoft.com/office/drawing/2014/main" id="{EC96DB69-2AE7-7C49-9C05-46C7384D410E}"/>
                </a:ext>
              </a:extLst>
            </p:cNvPr>
            <p:cNvSpPr>
              <a:spLocks/>
            </p:cNvSpPr>
            <p:nvPr/>
          </p:nvSpPr>
          <p:spPr bwMode="auto">
            <a:xfrm>
              <a:off x="4481966" y="3132354"/>
              <a:ext cx="2752949" cy="87727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400">
                  <a:latin typeface="Century Gothic" panose="020B0502020202020204" pitchFamily="34" charset="0"/>
                </a:rPr>
                <a:t>The king of Spain sends you a gift of twenty jewels.</a:t>
              </a:r>
            </a:p>
          </p:txBody>
        </p:sp>
        <p:pic>
          <p:nvPicPr>
            <p:cNvPr id="13324" name="Picture 30">
              <a:extLst>
                <a:ext uri="{FF2B5EF4-FFF2-40B4-BE49-F238E27FC236}">
                  <a16:creationId xmlns:a16="http://schemas.microsoft.com/office/drawing/2014/main" id="{E14926CC-1AAB-CA4F-BC3F-F2DEFD22975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14966" y="3374176"/>
              <a:ext cx="1184397" cy="904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a:extLst>
              <a:ext uri="{FF2B5EF4-FFF2-40B4-BE49-F238E27FC236}">
                <a16:creationId xmlns:a16="http://schemas.microsoft.com/office/drawing/2014/main" id="{7F16C96A-4F23-CA41-9FA1-C1B2F69CF1F3}"/>
              </a:ext>
            </a:extLst>
          </p:cNvPr>
          <p:cNvGrpSpPr>
            <a:grpSpLocks/>
          </p:cNvGrpSpPr>
          <p:nvPr/>
        </p:nvGrpSpPr>
        <p:grpSpPr bwMode="auto">
          <a:xfrm>
            <a:off x="4572000" y="4110038"/>
            <a:ext cx="3906838" cy="1851025"/>
            <a:chOff x="4572000" y="4109588"/>
            <a:chExt cx="3906396" cy="1850946"/>
          </a:xfrm>
        </p:grpSpPr>
        <p:sp>
          <p:nvSpPr>
            <p:cNvPr id="35" name="Rectangle 34">
              <a:extLst>
                <a:ext uri="{FF2B5EF4-FFF2-40B4-BE49-F238E27FC236}">
                  <a16:creationId xmlns:a16="http://schemas.microsoft.com/office/drawing/2014/main" id="{3A425B7C-B0A9-F34D-AB69-9D0325F6A5B7}"/>
                </a:ext>
              </a:extLst>
            </p:cNvPr>
            <p:cNvSpPr/>
            <p:nvPr/>
          </p:nvSpPr>
          <p:spPr>
            <a:xfrm>
              <a:off x="4713272" y="4244519"/>
              <a:ext cx="3260356" cy="1716015"/>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400">
                <a:latin typeface="Century Gothic" panose="020B0502020202020204" pitchFamily="34" charset="0"/>
              </a:endParaRPr>
            </a:p>
          </p:txBody>
        </p:sp>
        <p:sp>
          <p:nvSpPr>
            <p:cNvPr id="34" name="Content Placeholder 6">
              <a:extLst>
                <a:ext uri="{FF2B5EF4-FFF2-40B4-BE49-F238E27FC236}">
                  <a16:creationId xmlns:a16="http://schemas.microsoft.com/office/drawing/2014/main" id="{E8CAD9E2-225D-C744-BA36-70B3F8C24428}"/>
                </a:ext>
              </a:extLst>
            </p:cNvPr>
            <p:cNvSpPr txBox="1">
              <a:spLocks/>
            </p:cNvSpPr>
            <p:nvPr/>
          </p:nvSpPr>
          <p:spPr>
            <a:xfrm>
              <a:off x="4572000" y="4109588"/>
              <a:ext cx="3906396" cy="1769986"/>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latin typeface="Century Gothic" panose="020B0502020202020204" pitchFamily="34" charset="0"/>
                </a:rPr>
                <a:t>What qualities does a good      monarch need to have?</a:t>
              </a:r>
            </a:p>
            <a:p>
              <a:pPr fontAlgn="auto">
                <a:spcAft>
                  <a:spcPts val="0"/>
                </a:spcAft>
                <a:defRPr/>
              </a:pPr>
              <a:r>
                <a:rPr lang="en-GB" sz="1400" dirty="0">
                  <a:latin typeface="Century Gothic" panose="020B0502020202020204" pitchFamily="34" charset="0"/>
                </a:rPr>
                <a:t>Kind or selfish?</a:t>
              </a:r>
            </a:p>
            <a:p>
              <a:pPr fontAlgn="auto">
                <a:spcAft>
                  <a:spcPts val="0"/>
                </a:spcAft>
                <a:defRPr/>
              </a:pPr>
              <a:r>
                <a:rPr lang="en-GB" sz="1400" dirty="0">
                  <a:latin typeface="Century Gothic" panose="020B0502020202020204" pitchFamily="34" charset="0"/>
                </a:rPr>
                <a:t>Helpful or mean?</a:t>
              </a:r>
            </a:p>
            <a:p>
              <a:pPr fontAlgn="auto">
                <a:spcAft>
                  <a:spcPts val="0"/>
                </a:spcAft>
                <a:defRPr/>
              </a:pPr>
              <a:r>
                <a:rPr lang="en-GB" sz="1400" dirty="0">
                  <a:latin typeface="Century Gothic" panose="020B0502020202020204" pitchFamily="34" charset="0"/>
                </a:rPr>
                <a:t>Weak or brave?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Effect transition="in" filter="fade">
                                      <p:cBhvr>
                                        <p:cTn id="13" dur="500"/>
                                        <p:tgtEl>
                                          <p:spTgt spid="14">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5">
            <a:extLst>
              <a:ext uri="{FF2B5EF4-FFF2-40B4-BE49-F238E27FC236}">
                <a16:creationId xmlns:a16="http://schemas.microsoft.com/office/drawing/2014/main" id="{1D7DA097-93A9-A047-BC6F-13CC17D4FF5A}"/>
              </a:ext>
            </a:extLst>
          </p:cNvPr>
          <p:cNvSpPr>
            <a:spLocks noGrp="1"/>
          </p:cNvSpPr>
          <p:nvPr>
            <p:ph type="title"/>
          </p:nvPr>
        </p:nvSpPr>
        <p:spPr>
          <a:xfrm>
            <a:off x="461963" y="666750"/>
            <a:ext cx="8220075" cy="790575"/>
          </a:xfrm>
        </p:spPr>
        <p:txBody>
          <a:bodyPr>
            <a:normAutofit fontScale="90000"/>
          </a:bodyPr>
          <a:lstStyle/>
          <a:p>
            <a:pPr algn="ctr" eaLnBrk="1" hangingPunct="1"/>
            <a:r>
              <a:rPr lang="en-GB" altLang="en-US">
                <a:latin typeface="Century Gothic" panose="020B0502020202020204" pitchFamily="34" charset="0"/>
              </a:rPr>
              <a:t>My Rules and Laws</a:t>
            </a:r>
            <a:endParaRPr lang="en-GB" altLang="en-US" sz="2400" b="0">
              <a:latin typeface="Century Gothic" panose="020B0502020202020204" pitchFamily="34" charset="0"/>
            </a:endParaRPr>
          </a:p>
        </p:txBody>
      </p:sp>
      <p:sp>
        <p:nvSpPr>
          <p:cNvPr id="14338" name="Content Placeholder 6">
            <a:extLst>
              <a:ext uri="{FF2B5EF4-FFF2-40B4-BE49-F238E27FC236}">
                <a16:creationId xmlns:a16="http://schemas.microsoft.com/office/drawing/2014/main" id="{07E91C1A-9B58-DC49-A2CD-05D5E10EB727}"/>
              </a:ext>
            </a:extLst>
          </p:cNvPr>
          <p:cNvSpPr>
            <a:spLocks noGrp="1"/>
          </p:cNvSpPr>
          <p:nvPr>
            <p:ph idx="1"/>
          </p:nvPr>
        </p:nvSpPr>
        <p:spPr>
          <a:xfrm>
            <a:off x="503238" y="1387475"/>
            <a:ext cx="8137525" cy="4243388"/>
          </a:xfrm>
        </p:spPr>
        <p:txBody>
          <a:bodyPr/>
          <a:lstStyle/>
          <a:p>
            <a:pPr marL="0" indent="0" algn="ctr" eaLnBrk="1" hangingPunct="1">
              <a:buFont typeface="Arial" panose="020B0604020202020204" pitchFamily="34" charset="0"/>
              <a:buNone/>
            </a:pPr>
            <a:r>
              <a:rPr lang="en-GB" altLang="en-US">
                <a:latin typeface="Century Gothic" panose="020B0502020202020204" pitchFamily="34" charset="0"/>
                <a:ea typeface="Sassoon Infant Rg" panose="02000803050000020003" pitchFamily="2" charset="0"/>
                <a:cs typeface="Sassoon Infant Rg" panose="02000803050000020003" pitchFamily="2" charset="0"/>
              </a:rPr>
              <a:t>What rules would you create if you were king or queen?</a:t>
            </a:r>
          </a:p>
          <a:p>
            <a:pPr marL="0" indent="0" algn="ctr" eaLnBrk="1" hangingPunct="1">
              <a:buFont typeface="Arial" panose="020B0604020202020204" pitchFamily="34" charset="0"/>
              <a:buNone/>
            </a:pPr>
            <a:r>
              <a:rPr lang="en-GB" altLang="en-US">
                <a:latin typeface="Century Gothic" panose="020B0502020202020204" pitchFamily="34" charset="0"/>
                <a:ea typeface="Sassoon Infant Rg" panose="02000803050000020003" pitchFamily="2" charset="0"/>
                <a:cs typeface="Sassoon Infant Rg" panose="02000803050000020003" pitchFamily="2" charset="0"/>
              </a:rPr>
              <a:t>I would like you to design a poster and let me know how you would rule England.</a:t>
            </a:r>
          </a:p>
          <a:p>
            <a:pPr marL="0" indent="0" algn="ctr" eaLnBrk="1" hangingPunct="1">
              <a:buFont typeface="Arial" panose="020B0604020202020204" pitchFamily="34" charset="0"/>
              <a:buNone/>
            </a:pPr>
            <a:r>
              <a:rPr lang="en-GB" altLang="en-US">
                <a:latin typeface="Century Gothic" panose="020B0502020202020204" pitchFamily="34" charset="0"/>
                <a:ea typeface="Sassoon Infant Rg" panose="02000803050000020003" pitchFamily="2" charset="0"/>
                <a:cs typeface="Sassoon Infant Rg" panose="02000803050000020003" pitchFamily="2" charset="0"/>
              </a:rPr>
              <a:t>What is important to you to rule ALL your people?  </a:t>
            </a:r>
          </a:p>
        </p:txBody>
      </p:sp>
      <p:pic>
        <p:nvPicPr>
          <p:cNvPr id="14339" name="Picture 7">
            <a:extLst>
              <a:ext uri="{FF2B5EF4-FFF2-40B4-BE49-F238E27FC236}">
                <a16:creationId xmlns:a16="http://schemas.microsoft.com/office/drawing/2014/main" id="{1EE78445-D82E-3247-BD14-61517639BF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39813" y="80962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1">
            <a:extLst>
              <a:ext uri="{FF2B5EF4-FFF2-40B4-BE49-F238E27FC236}">
                <a16:creationId xmlns:a16="http://schemas.microsoft.com/office/drawing/2014/main" id="{0FFCAB4F-A686-354B-8BCD-D0599B6547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4063" y="3629025"/>
            <a:ext cx="1582737"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2">
            <a:extLst>
              <a:ext uri="{FF2B5EF4-FFF2-40B4-BE49-F238E27FC236}">
                <a16:creationId xmlns:a16="http://schemas.microsoft.com/office/drawing/2014/main" id="{4456CF81-D5DD-0641-B5C5-6BD0129ECD9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94475" y="3429000"/>
            <a:ext cx="1552575"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ular Callout 8">
            <a:extLst>
              <a:ext uri="{FF2B5EF4-FFF2-40B4-BE49-F238E27FC236}">
                <a16:creationId xmlns:a16="http://schemas.microsoft.com/office/drawing/2014/main" id="{F63FE2D7-3D76-564B-9A06-6E8377C79781}"/>
              </a:ext>
            </a:extLst>
          </p:cNvPr>
          <p:cNvSpPr/>
          <p:nvPr/>
        </p:nvSpPr>
        <p:spPr>
          <a:xfrm>
            <a:off x="4572000" y="3692525"/>
            <a:ext cx="1882775" cy="1301750"/>
          </a:xfrm>
          <a:prstGeom prst="wedgeRoundRectCallout">
            <a:avLst>
              <a:gd name="adj1" fmla="val 88923"/>
              <a:gd name="adj2" fmla="val -22943"/>
              <a:gd name="adj3" fmla="val 1666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Why should the country have that rule?</a:t>
            </a:r>
          </a:p>
        </p:txBody>
      </p:sp>
      <p:sp>
        <p:nvSpPr>
          <p:cNvPr id="10" name="Rounded Rectangular Callout 9">
            <a:extLst>
              <a:ext uri="{FF2B5EF4-FFF2-40B4-BE49-F238E27FC236}">
                <a16:creationId xmlns:a16="http://schemas.microsoft.com/office/drawing/2014/main" id="{6937E9CE-DFF2-334B-A725-8E4D2812005B}"/>
              </a:ext>
            </a:extLst>
          </p:cNvPr>
          <p:cNvSpPr/>
          <p:nvPr/>
        </p:nvSpPr>
        <p:spPr>
          <a:xfrm>
            <a:off x="2227263" y="3540125"/>
            <a:ext cx="1884362" cy="1301750"/>
          </a:xfrm>
          <a:prstGeom prst="wedgeRoundRectCallout">
            <a:avLst>
              <a:gd name="adj1" fmla="val -74205"/>
              <a:gd name="adj2" fmla="val 29589"/>
              <a:gd name="adj3" fmla="val 1666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Century Gothic" panose="020B0502020202020204" pitchFamily="34" charset="0"/>
              </a:rPr>
              <a:t>How are you going to be a good monarch?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7FC3B1E-F010-7548-B756-0EB945E62B5D}"/>
              </a:ext>
            </a:extLst>
          </p:cNvPr>
          <p:cNvSpPr>
            <a:spLocks noGrp="1"/>
          </p:cNvSpPr>
          <p:nvPr>
            <p:ph type="title"/>
          </p:nvPr>
        </p:nvSpPr>
        <p:spPr>
          <a:xfrm>
            <a:off x="-120650" y="693738"/>
            <a:ext cx="8220075" cy="790575"/>
          </a:xfrm>
        </p:spPr>
        <p:txBody>
          <a:bodyPr rtlCol="0">
            <a:noAutofit/>
          </a:bodyPr>
          <a:lstStyle/>
          <a:p>
            <a:pPr algn="ctr" eaLnBrk="1" fontAlgn="auto" hangingPunct="1">
              <a:spcAft>
                <a:spcPts val="0"/>
              </a:spcAft>
              <a:defRPr/>
            </a:pPr>
            <a:r>
              <a:rPr lang="en-GB" dirty="0"/>
              <a:t>The Queen and Parliament</a:t>
            </a:r>
            <a:endParaRPr lang="en-GB" sz="2400" b="0" dirty="0">
              <a:latin typeface="+mn-lt"/>
            </a:endParaRPr>
          </a:p>
        </p:txBody>
      </p:sp>
      <p:sp>
        <p:nvSpPr>
          <p:cNvPr id="15362" name="Content Placeholder 6">
            <a:extLst>
              <a:ext uri="{FF2B5EF4-FFF2-40B4-BE49-F238E27FC236}">
                <a16:creationId xmlns:a16="http://schemas.microsoft.com/office/drawing/2014/main" id="{91FE8BBE-5EA0-D541-ADD3-E0454EE82643}"/>
              </a:ext>
            </a:extLst>
          </p:cNvPr>
          <p:cNvSpPr>
            <a:spLocks noGrp="1"/>
          </p:cNvSpPr>
          <p:nvPr>
            <p:ph idx="1"/>
          </p:nvPr>
        </p:nvSpPr>
        <p:spPr>
          <a:xfrm>
            <a:off x="623888" y="1241425"/>
            <a:ext cx="4079875" cy="1138238"/>
          </a:xfrm>
        </p:spPr>
        <p:txBody>
          <a:bodyPr/>
          <a:lstStyle/>
          <a:p>
            <a:pPr marL="0" indent="0" algn="ctr" eaLnBrk="1" hangingPunct="1">
              <a:buFont typeface="Arial" panose="020B0604020202020204" pitchFamily="34" charset="0"/>
              <a:buNone/>
            </a:pPr>
            <a:r>
              <a:rPr lang="en-GB" altLang="en-US">
                <a:latin typeface="Sassoon Infant Rg" panose="02000803050000020003" pitchFamily="2" charset="0"/>
                <a:ea typeface="Sassoon Infant Rg" panose="02000803050000020003" pitchFamily="2" charset="0"/>
                <a:cs typeface="Sassoon Infant Rg" panose="02000803050000020003" pitchFamily="2" charset="0"/>
              </a:rPr>
              <a:t>Elizabeth II became Queen of Great Britain and Northern Ireland in 1952. </a:t>
            </a:r>
          </a:p>
        </p:txBody>
      </p:sp>
      <p:sp>
        <p:nvSpPr>
          <p:cNvPr id="15363" name="Content Placeholder 6">
            <a:extLst>
              <a:ext uri="{FF2B5EF4-FFF2-40B4-BE49-F238E27FC236}">
                <a16:creationId xmlns:a16="http://schemas.microsoft.com/office/drawing/2014/main" id="{06B9177C-9E35-624A-9C06-B8FDBEB3BEDE}"/>
              </a:ext>
            </a:extLst>
          </p:cNvPr>
          <p:cNvSpPr>
            <a:spLocks/>
          </p:cNvSpPr>
          <p:nvPr/>
        </p:nvSpPr>
        <p:spPr bwMode="auto">
          <a:xfrm>
            <a:off x="4203700" y="4605338"/>
            <a:ext cx="4478338" cy="11382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buFont typeface="Arial" panose="020B0604020202020204" pitchFamily="34" charset="0"/>
              <a:buNone/>
            </a:pPr>
            <a:r>
              <a:rPr lang="en-GB" altLang="en-US"/>
              <a:t>Nowadays, the British monarch does not have as much power as they used to. Mainly the decisions about the country are decided by the people in the </a:t>
            </a:r>
            <a:r>
              <a:rPr lang="en-GB" altLang="en-US" b="1">
                <a:solidFill>
                  <a:srgbClr val="990167"/>
                </a:solidFill>
              </a:rPr>
              <a:t>government</a:t>
            </a:r>
            <a:r>
              <a:rPr lang="en-GB" altLang="en-US"/>
              <a:t>, such as the </a:t>
            </a:r>
            <a:r>
              <a:rPr lang="en-GB" altLang="en-US" b="1">
                <a:solidFill>
                  <a:srgbClr val="990167"/>
                </a:solidFill>
              </a:rPr>
              <a:t>Prime Minister</a:t>
            </a:r>
            <a:r>
              <a:rPr lang="en-GB" altLang="en-US"/>
              <a:t>.</a:t>
            </a:r>
          </a:p>
        </p:txBody>
      </p:sp>
      <p:pic>
        <p:nvPicPr>
          <p:cNvPr id="15364" name="Picture 10" descr="Kvasir79.jpg">
            <a:extLst>
              <a:ext uri="{FF2B5EF4-FFF2-40B4-BE49-F238E27FC236}">
                <a16:creationId xmlns:a16="http://schemas.microsoft.com/office/drawing/2014/main" id="{C159ADBA-A9F3-A04B-87A1-799D7FEBAB69}"/>
              </a:ext>
            </a:extLst>
          </p:cNvPr>
          <p:cNvPicPr>
            <a:picLocks noChangeAspect="1"/>
          </p:cNvPicPr>
          <p:nvPr/>
        </p:nvPicPr>
        <p:blipFill>
          <a:blip r:embed="rId2">
            <a:extLst>
              <a:ext uri="{28A0092B-C50C-407E-A947-70E740481C1C}">
                <a14:useLocalDpi xmlns:a14="http://schemas.microsoft.com/office/drawing/2010/main" val="0"/>
              </a:ext>
            </a:extLst>
          </a:blip>
          <a:srcRect l="10149" r="10020"/>
          <a:stretch>
            <a:fillRect/>
          </a:stretch>
        </p:blipFill>
        <p:spPr bwMode="auto">
          <a:xfrm>
            <a:off x="1435100" y="2149475"/>
            <a:ext cx="2457450" cy="3848100"/>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12">
            <a:extLst>
              <a:ext uri="{FF2B5EF4-FFF2-40B4-BE49-F238E27FC236}">
                <a16:creationId xmlns:a16="http://schemas.microsoft.com/office/drawing/2014/main" id="{97A7C72C-B9C9-6347-BB30-43FBC3B064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65750" y="1457325"/>
            <a:ext cx="2333625" cy="3227388"/>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C0E3C26-0BD3-EB42-AA9D-82CF46F9773E}"/>
              </a:ext>
            </a:extLst>
          </p:cNvPr>
          <p:cNvSpPr>
            <a:spLocks noGrp="1"/>
          </p:cNvSpPr>
          <p:nvPr>
            <p:ph type="title"/>
          </p:nvPr>
        </p:nvSpPr>
        <p:spPr>
          <a:xfrm>
            <a:off x="0" y="720725"/>
            <a:ext cx="8220075" cy="790575"/>
          </a:xfrm>
        </p:spPr>
        <p:txBody>
          <a:bodyPr rtlCol="0">
            <a:noAutofit/>
          </a:bodyPr>
          <a:lstStyle/>
          <a:p>
            <a:pPr algn="ctr" eaLnBrk="1" fontAlgn="auto" hangingPunct="1">
              <a:spcAft>
                <a:spcPts val="0"/>
              </a:spcAft>
              <a:defRPr/>
            </a:pPr>
            <a:r>
              <a:rPr lang="en-GB" dirty="0"/>
              <a:t>The Queen and Parliament</a:t>
            </a:r>
            <a:endParaRPr lang="en-GB" sz="2400" b="0" dirty="0">
              <a:latin typeface="+mn-lt"/>
            </a:endParaRPr>
          </a:p>
        </p:txBody>
      </p:sp>
      <p:sp>
        <p:nvSpPr>
          <p:cNvPr id="16386" name="Content Placeholder 6">
            <a:extLst>
              <a:ext uri="{FF2B5EF4-FFF2-40B4-BE49-F238E27FC236}">
                <a16:creationId xmlns:a16="http://schemas.microsoft.com/office/drawing/2014/main" id="{717699F6-2C12-2A43-967B-E06F9AFB1AD1}"/>
              </a:ext>
            </a:extLst>
          </p:cNvPr>
          <p:cNvSpPr>
            <a:spLocks noGrp="1"/>
          </p:cNvSpPr>
          <p:nvPr>
            <p:ph idx="1"/>
          </p:nvPr>
        </p:nvSpPr>
        <p:spPr>
          <a:xfrm>
            <a:off x="808038" y="1392238"/>
            <a:ext cx="3763962" cy="1138237"/>
          </a:xfrm>
        </p:spPr>
        <p:txBody>
          <a:bodyPr/>
          <a:lstStyle/>
          <a:p>
            <a:pPr marL="0" indent="0" eaLnBrk="1" hangingPunct="1">
              <a:buFont typeface="Arial" panose="020B0604020202020204" pitchFamily="34" charset="0"/>
              <a:buNone/>
            </a:pPr>
            <a:r>
              <a:rPr lang="en-GB" altLang="en-US">
                <a:latin typeface="Sassoon Infant Rg" panose="02000803050000020003" pitchFamily="2" charset="0"/>
                <a:ea typeface="Sassoon Infant Rg" panose="02000803050000020003" pitchFamily="2" charset="0"/>
                <a:cs typeface="Sassoon Infant Rg" panose="02000803050000020003" pitchFamily="2" charset="0"/>
              </a:rPr>
              <a:t>We have had kings and queens for hundreds of years, and the history of Britain is closely connected to them. Some of them were good people who tried to rule wisely and do their best for people. However, some were not very good! Some kings were cruel and mistreated people who disagreed with them.</a:t>
            </a:r>
          </a:p>
          <a:p>
            <a:pPr marL="0" indent="0" eaLnBrk="1" hangingPunct="1">
              <a:buFont typeface="Arial" panose="020B0604020202020204" pitchFamily="34" charset="0"/>
              <a:buNone/>
            </a:pPr>
            <a:r>
              <a:rPr lang="en-GB" altLang="en-US">
                <a:latin typeface="Sassoon Infant Rg" panose="02000803050000020003" pitchFamily="2" charset="0"/>
                <a:ea typeface="Sassoon Infant Rg" panose="02000803050000020003" pitchFamily="2" charset="0"/>
                <a:cs typeface="Sassoon Infant Rg" panose="02000803050000020003" pitchFamily="2" charset="0"/>
              </a:rPr>
              <a:t>People started to feel that the king should have some wise people to advise him, and that some of the great nobles, who owned a lot of land, should play a part in deciding how to run the country.</a:t>
            </a:r>
          </a:p>
        </p:txBody>
      </p:sp>
      <p:pic>
        <p:nvPicPr>
          <p:cNvPr id="16387" name="Picture 1">
            <a:extLst>
              <a:ext uri="{FF2B5EF4-FFF2-40B4-BE49-F238E27FC236}">
                <a16:creationId xmlns:a16="http://schemas.microsoft.com/office/drawing/2014/main" id="{2F7EE933-A6B9-A04F-AA53-DD07D69E54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13325" y="1619250"/>
            <a:ext cx="2930525"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26AF882-2DC0-E849-A8C4-471B2F340E27}"/>
              </a:ext>
            </a:extLst>
          </p:cNvPr>
          <p:cNvSpPr>
            <a:spLocks noGrp="1"/>
          </p:cNvSpPr>
          <p:nvPr>
            <p:ph type="title"/>
          </p:nvPr>
        </p:nvSpPr>
        <p:spPr>
          <a:xfrm>
            <a:off x="-104775" y="714375"/>
            <a:ext cx="8220075" cy="790575"/>
          </a:xfrm>
        </p:spPr>
        <p:txBody>
          <a:bodyPr rtlCol="0">
            <a:noAutofit/>
          </a:bodyPr>
          <a:lstStyle/>
          <a:p>
            <a:pPr algn="ctr" eaLnBrk="1" fontAlgn="auto" hangingPunct="1">
              <a:spcAft>
                <a:spcPts val="0"/>
              </a:spcAft>
              <a:defRPr/>
            </a:pPr>
            <a:r>
              <a:rPr lang="en-GB" dirty="0"/>
              <a:t>The Queen and Parliament</a:t>
            </a:r>
            <a:endParaRPr lang="en-GB" sz="2400" b="0" dirty="0">
              <a:latin typeface="+mn-lt"/>
            </a:endParaRPr>
          </a:p>
        </p:txBody>
      </p:sp>
      <p:sp>
        <p:nvSpPr>
          <p:cNvPr id="17410" name="Content Placeholder 6">
            <a:extLst>
              <a:ext uri="{FF2B5EF4-FFF2-40B4-BE49-F238E27FC236}">
                <a16:creationId xmlns:a16="http://schemas.microsoft.com/office/drawing/2014/main" id="{23741962-A3B2-8A4E-8D73-BC5326FB4429}"/>
              </a:ext>
            </a:extLst>
          </p:cNvPr>
          <p:cNvSpPr>
            <a:spLocks noGrp="1"/>
          </p:cNvSpPr>
          <p:nvPr>
            <p:ph idx="1"/>
          </p:nvPr>
        </p:nvSpPr>
        <p:spPr>
          <a:xfrm>
            <a:off x="503238" y="1317625"/>
            <a:ext cx="4546600" cy="1139825"/>
          </a:xfrm>
        </p:spPr>
        <p:txBody>
          <a:bodyPr/>
          <a:lstStyle/>
          <a:p>
            <a:pPr eaLnBrk="1" hangingPunct="1"/>
            <a:r>
              <a:rPr lang="en-GB" altLang="en-US">
                <a:latin typeface="Sassoon Infant Rg" panose="02000803050000020003" pitchFamily="2" charset="0"/>
                <a:ea typeface="Sassoon Infant Rg" panose="02000803050000020003" pitchFamily="2" charset="0"/>
                <a:cs typeface="Sassoon Infant Rg" panose="02000803050000020003" pitchFamily="2" charset="0"/>
              </a:rPr>
              <a:t>Sometimes the king found it helpful to call together these groups of nobles and church leaders to advise him on what to do, although he didn’t always agree with them or do what they wanted him to do! These gatherings came to be known as ‘parliaments’. The word comes from the French word ‘parler’ meaning ‘to talk’.</a:t>
            </a:r>
          </a:p>
          <a:p>
            <a:pPr eaLnBrk="1" hangingPunct="1"/>
            <a:r>
              <a:rPr lang="en-GB" altLang="en-US">
                <a:latin typeface="Sassoon Infant Rg" panose="02000803050000020003" pitchFamily="2" charset="0"/>
                <a:ea typeface="Sassoon Infant Rg" panose="02000803050000020003" pitchFamily="2" charset="0"/>
                <a:cs typeface="Sassoon Infant Rg" panose="02000803050000020003" pitchFamily="2" charset="0"/>
              </a:rPr>
              <a:t>The Prime Minister became the person who was in charge of the parliament meetings.</a:t>
            </a:r>
          </a:p>
          <a:p>
            <a:pPr eaLnBrk="1" hangingPunct="1"/>
            <a:r>
              <a:rPr lang="en-GB" altLang="en-US">
                <a:latin typeface="Sassoon Infant Rg" panose="02000803050000020003" pitchFamily="2" charset="0"/>
                <a:ea typeface="Sassoon Infant Rg" panose="02000803050000020003" pitchFamily="2" charset="0"/>
                <a:cs typeface="Sassoon Infant Rg" panose="02000803050000020003" pitchFamily="2" charset="0"/>
              </a:rPr>
              <a:t>Things have changed over time, but to this day the Prime Minister still meets with the queen every week to tell her what the government is doing. The Queen listens and offers advice to her Prime Minister.</a:t>
            </a:r>
          </a:p>
        </p:txBody>
      </p:sp>
      <p:pic>
        <p:nvPicPr>
          <p:cNvPr id="17411" name="Picture 2">
            <a:extLst>
              <a:ext uri="{FF2B5EF4-FFF2-40B4-BE49-F238E27FC236}">
                <a16:creationId xmlns:a16="http://schemas.microsoft.com/office/drawing/2014/main" id="{71D2E42B-B409-9747-A367-53178BF943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1700" y="1457325"/>
            <a:ext cx="3584575" cy="456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32AA57B-9985-2941-99D2-02F316930DF5}"/>
              </a:ext>
            </a:extLst>
          </p:cNvPr>
          <p:cNvSpPr/>
          <p:nvPr/>
        </p:nvSpPr>
        <p:spPr>
          <a:xfrm>
            <a:off x="4349750" y="1557338"/>
            <a:ext cx="4038600" cy="4513262"/>
          </a:xfrm>
          <a:prstGeom prst="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5">
            <a:extLst>
              <a:ext uri="{FF2B5EF4-FFF2-40B4-BE49-F238E27FC236}">
                <a16:creationId xmlns:a16="http://schemas.microsoft.com/office/drawing/2014/main" id="{9B0EE460-2703-434B-A52B-18B3BBDD4E98}"/>
              </a:ext>
            </a:extLst>
          </p:cNvPr>
          <p:cNvSpPr>
            <a:spLocks noGrp="1"/>
          </p:cNvSpPr>
          <p:nvPr>
            <p:ph type="title"/>
          </p:nvPr>
        </p:nvSpPr>
        <p:spPr>
          <a:xfrm>
            <a:off x="239713" y="615950"/>
            <a:ext cx="8220075" cy="790575"/>
          </a:xfrm>
        </p:spPr>
        <p:txBody>
          <a:bodyPr rtlCol="0">
            <a:noAutofit/>
          </a:bodyPr>
          <a:lstStyle/>
          <a:p>
            <a:pPr algn="ctr" eaLnBrk="1" fontAlgn="auto" hangingPunct="1">
              <a:spcAft>
                <a:spcPts val="0"/>
              </a:spcAft>
              <a:defRPr/>
            </a:pPr>
            <a:r>
              <a:rPr lang="en-GB" dirty="0"/>
              <a:t>The Queen and Parliament</a:t>
            </a:r>
            <a:endParaRPr lang="en-GB" sz="2400" b="0" dirty="0">
              <a:latin typeface="+mn-lt"/>
            </a:endParaRPr>
          </a:p>
        </p:txBody>
      </p:sp>
      <p:sp>
        <p:nvSpPr>
          <p:cNvPr id="18435" name="Content Placeholder 6">
            <a:extLst>
              <a:ext uri="{FF2B5EF4-FFF2-40B4-BE49-F238E27FC236}">
                <a16:creationId xmlns:a16="http://schemas.microsoft.com/office/drawing/2014/main" id="{E092D287-E2BA-7A45-B505-B65132F13D01}"/>
              </a:ext>
            </a:extLst>
          </p:cNvPr>
          <p:cNvSpPr>
            <a:spLocks noGrp="1"/>
          </p:cNvSpPr>
          <p:nvPr>
            <p:ph idx="1"/>
          </p:nvPr>
        </p:nvSpPr>
        <p:spPr>
          <a:xfrm>
            <a:off x="233363" y="981075"/>
            <a:ext cx="8154987" cy="1139825"/>
          </a:xfrm>
        </p:spPr>
        <p:txBody>
          <a:bodyPr/>
          <a:lstStyle/>
          <a:p>
            <a:pPr marL="0" indent="0" algn="ctr" eaLnBrk="1" hangingPunct="1">
              <a:buFont typeface="Arial" panose="020B0604020202020204" pitchFamily="34" charset="0"/>
              <a:buNone/>
            </a:pPr>
            <a:r>
              <a:rPr lang="en-GB" altLang="en-US" sz="1600">
                <a:latin typeface="Sassoon Infant Rg" panose="02000803050000020003" pitchFamily="2" charset="0"/>
                <a:ea typeface="Sassoon Infant Rg" panose="02000803050000020003" pitchFamily="2" charset="0"/>
                <a:cs typeface="Sassoon Infant Rg" panose="02000803050000020003" pitchFamily="2" charset="0"/>
              </a:rPr>
              <a:t>Elizabeth II wears the </a:t>
            </a:r>
            <a:r>
              <a:rPr lang="en-GB" altLang="en-US" sz="1600" b="1">
                <a:solidFill>
                  <a:srgbClr val="990167"/>
                </a:solidFill>
                <a:latin typeface="Sassoon Infant Rg" panose="02000803050000020003" pitchFamily="2" charset="0"/>
                <a:ea typeface="Sassoon Infant Rg" panose="02000803050000020003" pitchFamily="2" charset="0"/>
                <a:cs typeface="Sassoon Infant Rg" panose="02000803050000020003" pitchFamily="2" charset="0"/>
              </a:rPr>
              <a:t>Imperial State Crown </a:t>
            </a:r>
            <a:r>
              <a:rPr lang="en-GB" altLang="en-US" sz="1600">
                <a:latin typeface="Sassoon Infant Rg" panose="02000803050000020003" pitchFamily="2" charset="0"/>
                <a:ea typeface="Sassoon Infant Rg" panose="02000803050000020003" pitchFamily="2" charset="0"/>
                <a:cs typeface="Sassoon Infant Rg" panose="02000803050000020003" pitchFamily="2" charset="0"/>
              </a:rPr>
              <a:t>at the opening of Parliament.</a:t>
            </a:r>
          </a:p>
        </p:txBody>
      </p:sp>
      <p:pic>
        <p:nvPicPr>
          <p:cNvPr id="18436" name="Picture 4" descr="UK Parliament.jpg">
            <a:extLst>
              <a:ext uri="{FF2B5EF4-FFF2-40B4-BE49-F238E27FC236}">
                <a16:creationId xmlns:a16="http://schemas.microsoft.com/office/drawing/2014/main" id="{26FF858E-3874-F94F-9037-165A106A46C9}"/>
              </a:ext>
            </a:extLst>
          </p:cNvPr>
          <p:cNvPicPr>
            <a:picLocks noChangeAspect="1"/>
          </p:cNvPicPr>
          <p:nvPr/>
        </p:nvPicPr>
        <p:blipFill>
          <a:blip r:embed="rId2">
            <a:extLst>
              <a:ext uri="{28A0092B-C50C-407E-A947-70E740481C1C}">
                <a14:useLocalDpi xmlns:a14="http://schemas.microsoft.com/office/drawing/2010/main" val="0"/>
              </a:ext>
            </a:extLst>
          </a:blip>
          <a:srcRect l="14658" r="27988"/>
          <a:stretch>
            <a:fillRect/>
          </a:stretch>
        </p:blipFill>
        <p:spPr bwMode="auto">
          <a:xfrm>
            <a:off x="815975" y="1557338"/>
            <a:ext cx="3432175" cy="4489450"/>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7" descr="DonaldIndia.png">
            <a:extLst>
              <a:ext uri="{FF2B5EF4-FFF2-40B4-BE49-F238E27FC236}">
                <a16:creationId xmlns:a16="http://schemas.microsoft.com/office/drawing/2014/main" id="{4E53AD36-B997-B84F-B820-971F6F6A2F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6350" y="3967163"/>
            <a:ext cx="2284413"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Content Placeholder 6">
            <a:extLst>
              <a:ext uri="{FF2B5EF4-FFF2-40B4-BE49-F238E27FC236}">
                <a16:creationId xmlns:a16="http://schemas.microsoft.com/office/drawing/2014/main" id="{7ED1FC6F-763C-8747-A7CB-826F06A8E595}"/>
              </a:ext>
            </a:extLst>
          </p:cNvPr>
          <p:cNvSpPr>
            <a:spLocks/>
          </p:cNvSpPr>
          <p:nvPr/>
        </p:nvSpPr>
        <p:spPr bwMode="auto">
          <a:xfrm>
            <a:off x="4251325" y="1401763"/>
            <a:ext cx="4283075" cy="19145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600"/>
              <a:t>St Edward’s Sapphire sits at the top of the crown. It is thought that this stone is over 1,000 years old!</a:t>
            </a:r>
          </a:p>
          <a:p>
            <a:pPr eaLnBrk="1" hangingPunct="1">
              <a:buFont typeface="Arial" panose="020B0604020202020204" pitchFamily="34" charset="0"/>
              <a:buNone/>
            </a:pPr>
            <a:r>
              <a:rPr lang="en-GB" altLang="en-US" sz="1600"/>
              <a:t>According to various stories, when King Edward was on his way to a church ceremony, he met a beggar and when the King realised his pockets were empty, he gave his sapphire ring to the beggar. A few years later, two pilgrims from the Holy Land returned the ring to the King saying they had met Saint John who had given it to them.</a:t>
            </a:r>
          </a:p>
        </p:txBody>
      </p:sp>
      <p:sp>
        <p:nvSpPr>
          <p:cNvPr id="18439" name="Content Placeholder 6">
            <a:extLst>
              <a:ext uri="{FF2B5EF4-FFF2-40B4-BE49-F238E27FC236}">
                <a16:creationId xmlns:a16="http://schemas.microsoft.com/office/drawing/2014/main" id="{7FCDC80F-C6AC-3942-B8A4-EE979C88613E}"/>
              </a:ext>
            </a:extLst>
          </p:cNvPr>
          <p:cNvSpPr>
            <a:spLocks/>
          </p:cNvSpPr>
          <p:nvPr/>
        </p:nvSpPr>
        <p:spPr bwMode="auto">
          <a:xfrm>
            <a:off x="4251325" y="3975100"/>
            <a:ext cx="2906713" cy="14366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r>
              <a:rPr lang="en-GB" altLang="en-US" sz="1600"/>
              <a:t>The saint had been disguised as the beggar and congratulated the King on his kindness.</a:t>
            </a:r>
          </a:p>
          <a:p>
            <a:pPr eaLnBrk="1" hangingPunct="1">
              <a:buFont typeface="Arial" panose="020B0604020202020204" pitchFamily="34" charset="0"/>
              <a:buNone/>
            </a:pPr>
            <a:r>
              <a:rPr lang="en-GB" altLang="en-US" sz="1600"/>
              <a:t>What quality of the monarch does this stone represent?</a:t>
            </a:r>
          </a:p>
        </p:txBody>
      </p:sp>
      <p:pic>
        <p:nvPicPr>
          <p:cNvPr id="18440" name="Picture 7">
            <a:extLst>
              <a:ext uri="{FF2B5EF4-FFF2-40B4-BE49-F238E27FC236}">
                <a16:creationId xmlns:a16="http://schemas.microsoft.com/office/drawing/2014/main" id="{A1708E51-8BE1-8044-A0A2-B254751C42F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31163" y="1484313"/>
            <a:ext cx="503237"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1390</TotalTime>
  <Words>859</Words>
  <Application>Microsoft Macintosh PowerPoint</Application>
  <PresentationFormat>On-screen Show (4:3)</PresentationFormat>
  <Paragraphs>54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Sassoon Infant Md</vt:lpstr>
      <vt:lpstr>Century Gothic</vt:lpstr>
      <vt:lpstr>Sassoon Infant Rg</vt:lpstr>
      <vt:lpstr>Calibri</vt:lpstr>
      <vt:lpstr>Arial</vt:lpstr>
      <vt:lpstr>BPreplay</vt:lpstr>
      <vt:lpstr>Office Theme</vt:lpstr>
      <vt:lpstr>PowerPoint Presentation</vt:lpstr>
      <vt:lpstr>PowerPoint Presentation</vt:lpstr>
      <vt:lpstr>Royal Objects Who would use these objects?</vt:lpstr>
      <vt:lpstr>What is a Monarch?</vt:lpstr>
      <vt:lpstr>Royal Objects What does a monarch do?</vt:lpstr>
      <vt:lpstr>Next in Line who becomes the next king or queen?</vt:lpstr>
      <vt:lpstr>Monarchs What would a good monarch do in these situations?</vt:lpstr>
      <vt:lpstr>My Rules and Laws</vt:lpstr>
      <vt:lpstr>The Queen and Parliament</vt:lpstr>
      <vt:lpstr>The Queen and Parliament</vt:lpstr>
      <vt:lpstr>The Queen and Parliament</vt:lpstr>
      <vt:lpstr>The Queen and Parliament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Mrs C. Barnes</cp:lastModifiedBy>
  <cp:revision>96</cp:revision>
  <dcterms:created xsi:type="dcterms:W3CDTF">2014-10-01T16:09:27Z</dcterms:created>
  <dcterms:modified xsi:type="dcterms:W3CDTF">2021-11-17T21:53:32Z</dcterms:modified>
</cp:coreProperties>
</file>